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6" r:id="rId4"/>
    <p:sldId id="281" r:id="rId5"/>
    <p:sldId id="282" r:id="rId6"/>
    <p:sldId id="279" r:id="rId7"/>
    <p:sldId id="280" r:id="rId8"/>
    <p:sldId id="278" r:id="rId9"/>
    <p:sldId id="277" r:id="rId10"/>
    <p:sldId id="258" r:id="rId11"/>
    <p:sldId id="259" r:id="rId12"/>
    <p:sldId id="260" r:id="rId13"/>
    <p:sldId id="261" r:id="rId14"/>
    <p:sldId id="262" r:id="rId15"/>
    <p:sldId id="265" r:id="rId16"/>
    <p:sldId id="266" r:id="rId17"/>
    <p:sldId id="263" r:id="rId18"/>
    <p:sldId id="264" r:id="rId19"/>
    <p:sldId id="269" r:id="rId20"/>
    <p:sldId id="267" r:id="rId21"/>
    <p:sldId id="268" r:id="rId22"/>
    <p:sldId id="270" r:id="rId23"/>
    <p:sldId id="271" r:id="rId24"/>
    <p:sldId id="284" r:id="rId25"/>
    <p:sldId id="275" r:id="rId26"/>
    <p:sldId id="273" r:id="rId27"/>
    <p:sldId id="286" r:id="rId28"/>
    <p:sldId id="272" r:id="rId29"/>
    <p:sldId id="274" r:id="rId30"/>
    <p:sldId id="283" r:id="rId31"/>
    <p:sldId id="285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/>
              <a:t>SOS GAME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400" dirty="0" smtClean="0"/>
              <a:t>HAD BETTER</a:t>
            </a:r>
          </a:p>
          <a:p>
            <a:r>
              <a:rPr lang="en-US" sz="4400" dirty="0" smtClean="0"/>
              <a:t>WOULD RATHER</a:t>
            </a:r>
          </a:p>
          <a:p>
            <a:r>
              <a:rPr lang="en-US" sz="4400" dirty="0" smtClean="0"/>
              <a:t>PREFER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83687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0000" dirty="0" smtClean="0"/>
              <a:t>-</a:t>
            </a:r>
            <a:endParaRPr lang="ru-RU" sz="1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507789" cy="3615267"/>
          </a:xfrm>
        </p:spPr>
        <p:txBody>
          <a:bodyPr>
            <a:normAutofit fontScale="92500"/>
          </a:bodyPr>
          <a:lstStyle/>
          <a:p>
            <a:r>
              <a:rPr lang="en-US" sz="8000" dirty="0"/>
              <a:t>I don't fancy the theatre again. I'd </a:t>
            </a:r>
            <a:r>
              <a:rPr lang="en-US" sz="8000" dirty="0" smtClean="0"/>
              <a:t>rather … go to the cinema.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69314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0000" dirty="0" smtClean="0"/>
              <a:t>than</a:t>
            </a:r>
            <a:endParaRPr lang="ru-RU" sz="1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507789" cy="3615267"/>
          </a:xfrm>
        </p:spPr>
        <p:txBody>
          <a:bodyPr>
            <a:normAutofit fontScale="92500"/>
          </a:bodyPr>
          <a:lstStyle/>
          <a:p>
            <a:r>
              <a:rPr lang="en-US" sz="8000" dirty="0"/>
              <a:t>I'd rather speak to him in person </a:t>
            </a:r>
            <a:r>
              <a:rPr lang="en-US" sz="8000" dirty="0" smtClean="0"/>
              <a:t>…discuss things over the phone. 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1286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0000" dirty="0" smtClean="0"/>
              <a:t>TO</a:t>
            </a:r>
            <a:endParaRPr lang="ru-RU" sz="1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507789" cy="3615267"/>
          </a:xfrm>
        </p:spPr>
        <p:txBody>
          <a:bodyPr>
            <a:normAutofit/>
          </a:bodyPr>
          <a:lstStyle/>
          <a:p>
            <a:r>
              <a:rPr lang="en-US" sz="8000" dirty="0"/>
              <a:t>I prefer </a:t>
            </a:r>
            <a:r>
              <a:rPr lang="en-US" sz="8000" dirty="0" smtClean="0"/>
              <a:t>trains … cars.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58206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0000" dirty="0" smtClean="0"/>
              <a:t>travelling</a:t>
            </a:r>
            <a:endParaRPr lang="ru-RU" sz="1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507789" cy="3615267"/>
          </a:xfrm>
        </p:spPr>
        <p:txBody>
          <a:bodyPr>
            <a:normAutofit lnSpcReduction="10000"/>
          </a:bodyPr>
          <a:lstStyle/>
          <a:p>
            <a:r>
              <a:rPr lang="en-US" sz="8000" dirty="0"/>
              <a:t>I'm not a big fan of cars; I </a:t>
            </a:r>
            <a:r>
              <a:rPr lang="en-US" sz="8000" dirty="0" smtClean="0"/>
              <a:t>prefer (travel, travelling) by train.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68180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0000" dirty="0" smtClean="0"/>
              <a:t>TO</a:t>
            </a:r>
            <a:endParaRPr lang="ru-RU" sz="1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507789" cy="3615267"/>
          </a:xfrm>
        </p:spPr>
        <p:txBody>
          <a:bodyPr>
            <a:normAutofit/>
          </a:bodyPr>
          <a:lstStyle/>
          <a:p>
            <a:r>
              <a:rPr lang="en-US" sz="8000" dirty="0" smtClean="0"/>
              <a:t>I prefer Math… Biology.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54912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11357534" cy="1507067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live in London than in Paris</a:t>
            </a:r>
            <a:r>
              <a:rPr lang="en-US" sz="2000" dirty="0" smtClean="0"/>
              <a:t> 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507789" cy="3615267"/>
          </a:xfrm>
        </p:spPr>
        <p:txBody>
          <a:bodyPr>
            <a:normAutofit fontScale="62500" lnSpcReduction="20000"/>
          </a:bodyPr>
          <a:lstStyle/>
          <a:p>
            <a:r>
              <a:rPr lang="en-US" sz="8000" dirty="0"/>
              <a:t> If I had a choice I think I'd rather </a:t>
            </a:r>
            <a:endParaRPr lang="en-US" sz="8000" dirty="0" smtClean="0"/>
          </a:p>
          <a:p>
            <a:pPr marL="0" indent="0">
              <a:buNone/>
            </a:pPr>
            <a:r>
              <a:rPr lang="en-US" sz="8000" dirty="0" smtClean="0"/>
              <a:t>(- live in London than in Paris, </a:t>
            </a:r>
          </a:p>
          <a:p>
            <a:pPr marL="0" indent="0">
              <a:buNone/>
            </a:pPr>
            <a:r>
              <a:rPr lang="en-US" sz="8000" dirty="0" smtClean="0"/>
              <a:t> - live in London to Paris,</a:t>
            </a:r>
          </a:p>
          <a:p>
            <a:pPr marL="0" indent="0">
              <a:buNone/>
            </a:pPr>
            <a:r>
              <a:rPr lang="en-US" sz="8000" dirty="0"/>
              <a:t> </a:t>
            </a:r>
            <a:r>
              <a:rPr lang="en-US" sz="8000" dirty="0" smtClean="0"/>
              <a:t>- to live in London than in Paris.) 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96592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0000" dirty="0" smtClean="0"/>
              <a:t>TO eat</a:t>
            </a:r>
            <a:endParaRPr lang="ru-RU" sz="1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507789" cy="3615267"/>
          </a:xfrm>
        </p:spPr>
        <p:txBody>
          <a:bodyPr>
            <a:normAutofit fontScale="85000" lnSpcReduction="20000"/>
          </a:bodyPr>
          <a:lstStyle/>
          <a:p>
            <a:r>
              <a:rPr lang="en-US" sz="8000" dirty="0"/>
              <a:t>They'd rather have lunch inside but I'd </a:t>
            </a:r>
            <a:r>
              <a:rPr lang="en-US" sz="8000" dirty="0" smtClean="0"/>
              <a:t>prefer (eating, to eat, eat) outside in the garden. 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71368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0000" dirty="0" smtClean="0"/>
              <a:t>learn</a:t>
            </a:r>
            <a:endParaRPr lang="ru-RU" sz="1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507789" cy="3615267"/>
          </a:xfrm>
        </p:spPr>
        <p:txBody>
          <a:bodyPr>
            <a:normAutofit lnSpcReduction="10000"/>
          </a:bodyPr>
          <a:lstStyle/>
          <a:p>
            <a:r>
              <a:rPr lang="en-US" sz="8000" dirty="0"/>
              <a:t>I would rather (</a:t>
            </a:r>
            <a:r>
              <a:rPr lang="en-US" sz="8000" dirty="0" smtClean="0"/>
              <a:t>learn, to learn) </a:t>
            </a:r>
            <a:r>
              <a:rPr lang="en-US" sz="8000" dirty="0"/>
              <a:t>French than Spanish</a:t>
            </a:r>
            <a:r>
              <a:rPr lang="en-US" sz="8000" dirty="0" smtClean="0"/>
              <a:t>. 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51754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0000" dirty="0" smtClean="0"/>
              <a:t>drive</a:t>
            </a:r>
            <a:endParaRPr lang="ru-RU" sz="1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507789" cy="3615267"/>
          </a:xfrm>
        </p:spPr>
        <p:txBody>
          <a:bodyPr>
            <a:normAutofit lnSpcReduction="10000"/>
          </a:bodyPr>
          <a:lstStyle/>
          <a:p>
            <a:r>
              <a:rPr lang="en-US" sz="8000" dirty="0" smtClean="0"/>
              <a:t> </a:t>
            </a:r>
            <a:r>
              <a:rPr lang="en-US" sz="8000" dirty="0"/>
              <a:t>Would you rather (</a:t>
            </a:r>
            <a:r>
              <a:rPr lang="en-US" sz="8000" dirty="0" smtClean="0"/>
              <a:t>drive, to drive) </a:t>
            </a:r>
            <a:r>
              <a:rPr lang="en-US" sz="8000" dirty="0"/>
              <a:t>a car or a motorcycle</a:t>
            </a:r>
            <a:r>
              <a:rPr lang="en-US" sz="8000" dirty="0" smtClean="0"/>
              <a:t>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8903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0000" dirty="0" smtClean="0"/>
              <a:t>play</a:t>
            </a:r>
            <a:endParaRPr lang="ru-RU" sz="1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507789" cy="3615267"/>
          </a:xfrm>
        </p:spPr>
        <p:txBody>
          <a:bodyPr>
            <a:normAutofit fontScale="92500"/>
          </a:bodyPr>
          <a:lstStyle/>
          <a:p>
            <a:r>
              <a:rPr lang="en-US" sz="8000" dirty="0"/>
              <a:t>They would rather (</a:t>
            </a:r>
            <a:r>
              <a:rPr lang="en-US" sz="8000" dirty="0" smtClean="0"/>
              <a:t>play, to pay) </a:t>
            </a:r>
            <a:r>
              <a:rPr lang="en-US" sz="8000" dirty="0"/>
              <a:t>soccer all day instead of studying. 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52491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0000" dirty="0" smtClean="0"/>
              <a:t>TO</a:t>
            </a:r>
            <a:endParaRPr lang="ru-RU" sz="1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507789" cy="3615267"/>
          </a:xfrm>
        </p:spPr>
        <p:txBody>
          <a:bodyPr>
            <a:normAutofit/>
          </a:bodyPr>
          <a:lstStyle/>
          <a:p>
            <a:r>
              <a:rPr lang="en-US" sz="8000" dirty="0" smtClean="0"/>
              <a:t>I prefer coffee … tea.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412213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0000" dirty="0" smtClean="0"/>
              <a:t>stay</a:t>
            </a:r>
            <a:endParaRPr lang="ru-RU" sz="1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507789" cy="3615267"/>
          </a:xfrm>
        </p:spPr>
        <p:txBody>
          <a:bodyPr>
            <a:normAutofit lnSpcReduction="10000"/>
          </a:bodyPr>
          <a:lstStyle/>
          <a:p>
            <a:r>
              <a:rPr lang="en-US" sz="8000" dirty="0"/>
              <a:t>Would you prefer (</a:t>
            </a:r>
            <a:r>
              <a:rPr lang="en-US" sz="8000" dirty="0" smtClean="0"/>
              <a:t>stay, to stay) </a:t>
            </a:r>
            <a:r>
              <a:rPr lang="en-US" sz="8000" dirty="0"/>
              <a:t>in or go out</a:t>
            </a:r>
            <a:r>
              <a:rPr lang="en-US" sz="8000" dirty="0" smtClean="0"/>
              <a:t>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40380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0000" dirty="0" smtClean="0"/>
              <a:t>TO watch</a:t>
            </a:r>
            <a:endParaRPr lang="ru-RU" sz="1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507789" cy="3615267"/>
          </a:xfrm>
        </p:spPr>
        <p:txBody>
          <a:bodyPr>
            <a:normAutofit lnSpcReduction="10000"/>
          </a:bodyPr>
          <a:lstStyle/>
          <a:p>
            <a:r>
              <a:rPr lang="en-US" sz="8000" dirty="0"/>
              <a:t>I would prefer (</a:t>
            </a:r>
            <a:r>
              <a:rPr lang="en-US" sz="8000" dirty="0" smtClean="0"/>
              <a:t>watch, watching, to watch) </a:t>
            </a:r>
            <a:r>
              <a:rPr lang="en-US" sz="8000" dirty="0"/>
              <a:t>a movie</a:t>
            </a:r>
            <a:r>
              <a:rPr lang="en-US" sz="8000" dirty="0" smtClean="0"/>
              <a:t>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39311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0000" dirty="0" smtClean="0"/>
              <a:t>TO drive</a:t>
            </a:r>
            <a:endParaRPr lang="ru-RU" sz="1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507789" cy="3615267"/>
          </a:xfrm>
        </p:spPr>
        <p:txBody>
          <a:bodyPr>
            <a:normAutofit lnSpcReduction="10000"/>
          </a:bodyPr>
          <a:lstStyle/>
          <a:p>
            <a:r>
              <a:rPr lang="en-US" sz="8000" dirty="0"/>
              <a:t>I would prefer (</a:t>
            </a:r>
            <a:r>
              <a:rPr lang="en-US" sz="8000" dirty="0" smtClean="0"/>
              <a:t>drive, to drive, driving) </a:t>
            </a:r>
            <a:r>
              <a:rPr lang="en-US" sz="8000" dirty="0"/>
              <a:t>the </a:t>
            </a:r>
            <a:r>
              <a:rPr lang="en-US" sz="8000" dirty="0" smtClean="0"/>
              <a:t>jeep. 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94314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0000" dirty="0" smtClean="0"/>
              <a:t>TO dance</a:t>
            </a:r>
            <a:endParaRPr lang="ru-RU" sz="1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507789" cy="3615267"/>
          </a:xfrm>
        </p:spPr>
        <p:txBody>
          <a:bodyPr>
            <a:normAutofit fontScale="85000" lnSpcReduction="10000"/>
          </a:bodyPr>
          <a:lstStyle/>
          <a:p>
            <a:r>
              <a:rPr lang="en-US" sz="8000" dirty="0"/>
              <a:t>Would he prefer (</a:t>
            </a:r>
            <a:r>
              <a:rPr lang="en-US" sz="8000" dirty="0" smtClean="0"/>
              <a:t>dance, to dance, dancing) </a:t>
            </a:r>
            <a:r>
              <a:rPr lang="en-US" sz="8000" dirty="0"/>
              <a:t>to a different song</a:t>
            </a:r>
            <a:r>
              <a:rPr lang="en-US" sz="8000" dirty="0" smtClean="0"/>
              <a:t>? 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81919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4487332"/>
            <a:ext cx="11808295" cy="1507067"/>
          </a:xfrm>
        </p:spPr>
        <p:txBody>
          <a:bodyPr>
            <a:noAutofit/>
          </a:bodyPr>
          <a:lstStyle/>
          <a:p>
            <a:pPr algn="ctr"/>
            <a:r>
              <a:rPr lang="en-US" sz="9600" dirty="0"/>
              <a:t>I’d prefer not to play today.</a:t>
            </a:r>
            <a:r>
              <a:rPr lang="ru-RU" sz="9600" dirty="0"/>
              <a:t/>
            </a:r>
            <a:br>
              <a:rPr lang="ru-RU" sz="9600" dirty="0"/>
            </a:br>
            <a:r>
              <a:rPr lang="en-US" sz="10000" dirty="0" smtClean="0"/>
              <a:t> </a:t>
            </a:r>
            <a:endParaRPr lang="ru-RU" sz="1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507789" cy="3615267"/>
          </a:xfrm>
        </p:spPr>
        <p:txBody>
          <a:bodyPr>
            <a:normAutofit fontScale="77500" lnSpcReduction="20000"/>
          </a:bodyPr>
          <a:lstStyle/>
          <a:p>
            <a:r>
              <a:rPr lang="en-US" sz="8000" dirty="0" smtClean="0"/>
              <a:t>I don’t prefer to play today.</a:t>
            </a:r>
          </a:p>
          <a:p>
            <a:r>
              <a:rPr lang="en-US" sz="8000" dirty="0" smtClean="0"/>
              <a:t>I’d prefer not to play today.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73707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0000" dirty="0" smtClean="0"/>
              <a:t>TO spend</a:t>
            </a:r>
            <a:endParaRPr lang="ru-RU" sz="1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507789" cy="3615267"/>
          </a:xfrm>
        </p:spPr>
        <p:txBody>
          <a:bodyPr>
            <a:normAutofit fontScale="85000" lnSpcReduction="20000"/>
          </a:bodyPr>
          <a:lstStyle/>
          <a:p>
            <a:r>
              <a:rPr lang="en-US" sz="8000" dirty="0"/>
              <a:t>Dennis would prefer (</a:t>
            </a:r>
            <a:r>
              <a:rPr lang="en-US" sz="8000" dirty="0" smtClean="0"/>
              <a:t>spend, to spend, spending) </a:t>
            </a:r>
            <a:r>
              <a:rPr lang="en-US" sz="8000" dirty="0"/>
              <a:t>his money at </a:t>
            </a:r>
            <a:r>
              <a:rPr lang="en-US" sz="8000" dirty="0" smtClean="0"/>
              <a:t>the mall. 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15640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0000" dirty="0" smtClean="0"/>
              <a:t>go</a:t>
            </a:r>
            <a:endParaRPr lang="ru-RU" sz="1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507789" cy="3615267"/>
          </a:xfrm>
        </p:spPr>
        <p:txBody>
          <a:bodyPr>
            <a:normAutofit fontScale="92500"/>
          </a:bodyPr>
          <a:lstStyle/>
          <a:p>
            <a:r>
              <a:rPr lang="en-US" sz="8000" dirty="0"/>
              <a:t>. Would you rather (</a:t>
            </a:r>
            <a:r>
              <a:rPr lang="en-US" sz="8000" dirty="0" smtClean="0"/>
              <a:t>go, to go, going) </a:t>
            </a:r>
            <a:r>
              <a:rPr lang="en-US" sz="8000" dirty="0"/>
              <a:t>to an Italian or a </a:t>
            </a:r>
            <a:r>
              <a:rPr lang="en-US" sz="8000" dirty="0" smtClean="0"/>
              <a:t>Japanese. 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5082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0000" dirty="0" smtClean="0"/>
              <a:t>go</a:t>
            </a:r>
            <a:endParaRPr lang="ru-RU" sz="1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507789" cy="3615267"/>
          </a:xfrm>
        </p:spPr>
        <p:txBody>
          <a:bodyPr>
            <a:normAutofit fontScale="92500"/>
          </a:bodyPr>
          <a:lstStyle/>
          <a:p>
            <a:r>
              <a:rPr lang="en-US" sz="8000" dirty="0"/>
              <a:t>. Would you rather (</a:t>
            </a:r>
            <a:r>
              <a:rPr lang="en-US" sz="8000" dirty="0" smtClean="0"/>
              <a:t>go, to go, going) </a:t>
            </a:r>
            <a:r>
              <a:rPr lang="en-US" sz="8000" dirty="0"/>
              <a:t>to an Italian or a </a:t>
            </a:r>
            <a:r>
              <a:rPr lang="en-US" sz="8000" dirty="0" smtClean="0"/>
              <a:t>Japanese. 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71278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10842380" cy="1507067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Would rather</a:t>
            </a:r>
            <a:endParaRPr lang="ru-RU" sz="1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507789" cy="3615267"/>
          </a:xfrm>
        </p:spPr>
        <p:txBody>
          <a:bodyPr>
            <a:normAutofit lnSpcReduction="10000"/>
          </a:bodyPr>
          <a:lstStyle/>
          <a:p>
            <a:r>
              <a:rPr lang="en-US" sz="8000" dirty="0" smtClean="0"/>
              <a:t>She (would rather, prefer) eat </a:t>
            </a:r>
            <a:r>
              <a:rPr lang="en-US" sz="8000" dirty="0"/>
              <a:t>a salad than a hamburger.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68193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0000" dirty="0" smtClean="0"/>
              <a:t>prefer</a:t>
            </a:r>
            <a:endParaRPr lang="ru-RU" sz="1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507789" cy="3615267"/>
          </a:xfrm>
        </p:spPr>
        <p:txBody>
          <a:bodyPr>
            <a:normAutofit lnSpcReduction="10000"/>
          </a:bodyPr>
          <a:lstStyle/>
          <a:p>
            <a:r>
              <a:rPr lang="en-US" sz="8000" b="1" dirty="0" smtClean="0"/>
              <a:t>They (would rather, prefer) dogs</a:t>
            </a:r>
            <a:r>
              <a:rPr lang="en-US" sz="8000" b="1" dirty="0"/>
              <a:t>. They don't like cats</a:t>
            </a:r>
            <a:r>
              <a:rPr lang="en-US" sz="8000" b="1" dirty="0" smtClean="0"/>
              <a:t>.</a:t>
            </a:r>
            <a:r>
              <a:rPr lang="en-US" sz="8000" dirty="0" smtClean="0"/>
              <a:t> 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61383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0000" dirty="0" smtClean="0"/>
              <a:t>Didn’t tell</a:t>
            </a:r>
            <a:endParaRPr lang="ru-RU" sz="1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507789" cy="3615267"/>
          </a:xfrm>
        </p:spPr>
        <p:txBody>
          <a:bodyPr>
            <a:normAutofit fontScale="92500"/>
          </a:bodyPr>
          <a:lstStyle/>
          <a:p>
            <a:r>
              <a:rPr lang="en-US" sz="8000" dirty="0" smtClean="0"/>
              <a:t>I’d rather you ( not tell, not to tell, don’t tell, didn’t tell) me the truth. 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88852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87332"/>
            <a:ext cx="12325082" cy="1507067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/>
              <a:t>I would rather not ..</a:t>
            </a:r>
            <a:r>
              <a:rPr lang="ru-RU" sz="9600" dirty="0"/>
              <a:t/>
            </a:r>
            <a:br>
              <a:rPr lang="ru-RU" sz="9600" dirty="0"/>
            </a:br>
            <a:r>
              <a:rPr lang="en-US" sz="10000" dirty="0" smtClean="0"/>
              <a:t> </a:t>
            </a:r>
            <a:endParaRPr lang="ru-RU" sz="1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507789" cy="3615267"/>
          </a:xfrm>
        </p:spPr>
        <p:txBody>
          <a:bodyPr>
            <a:normAutofit fontScale="92500" lnSpcReduction="20000"/>
          </a:bodyPr>
          <a:lstStyle/>
          <a:p>
            <a:r>
              <a:rPr lang="en-US" sz="8000" b="1" dirty="0" smtClean="0"/>
              <a:t>I wouldn’t rather..</a:t>
            </a:r>
          </a:p>
          <a:p>
            <a:r>
              <a:rPr lang="en-US" sz="8000" b="1" dirty="0" smtClean="0"/>
              <a:t>I don’t rather..</a:t>
            </a:r>
          </a:p>
          <a:p>
            <a:r>
              <a:rPr lang="en-US" sz="8000" b="1" dirty="0" smtClean="0"/>
              <a:t>I would rather not ..</a:t>
            </a:r>
            <a:endParaRPr lang="ru-RU" sz="8000" dirty="0"/>
          </a:p>
        </p:txBody>
      </p:sp>
      <p:sp>
        <p:nvSpPr>
          <p:cNvPr id="6" name="TextBox 5"/>
          <p:cNvSpPr txBox="1"/>
          <p:nvPr/>
        </p:nvSpPr>
        <p:spPr>
          <a:xfrm>
            <a:off x="4520485" y="360608"/>
            <a:ext cx="1999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correct?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344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87332"/>
            <a:ext cx="12325082" cy="1507067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/>
              <a:t>I’d better not </a:t>
            </a:r>
            <a:r>
              <a:rPr lang="en-US" sz="6000" b="1" dirty="0"/>
              <a:t>..</a:t>
            </a:r>
            <a:r>
              <a:rPr lang="ru-RU" sz="9600" dirty="0"/>
              <a:t/>
            </a:r>
            <a:br>
              <a:rPr lang="ru-RU" sz="9600" dirty="0"/>
            </a:br>
            <a:r>
              <a:rPr lang="en-US" sz="10000" dirty="0" smtClean="0"/>
              <a:t> </a:t>
            </a:r>
            <a:endParaRPr lang="ru-RU" sz="1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507789" cy="3615267"/>
          </a:xfrm>
        </p:spPr>
        <p:txBody>
          <a:bodyPr>
            <a:normAutofit fontScale="92500" lnSpcReduction="20000"/>
          </a:bodyPr>
          <a:lstStyle/>
          <a:p>
            <a:r>
              <a:rPr lang="en-US" sz="8000" b="1" dirty="0" smtClean="0"/>
              <a:t>I wouldn’t better..</a:t>
            </a:r>
          </a:p>
          <a:p>
            <a:r>
              <a:rPr lang="en-US" sz="8000" b="1" dirty="0" smtClean="0"/>
              <a:t>I hadn’t better..</a:t>
            </a:r>
          </a:p>
          <a:p>
            <a:r>
              <a:rPr lang="en-US" sz="8000" b="1" dirty="0" smtClean="0"/>
              <a:t>I’d better not ..</a:t>
            </a:r>
            <a:endParaRPr lang="ru-RU" sz="8000" dirty="0"/>
          </a:p>
        </p:txBody>
      </p:sp>
      <p:sp>
        <p:nvSpPr>
          <p:cNvPr id="6" name="TextBox 5"/>
          <p:cNvSpPr txBox="1"/>
          <p:nvPr/>
        </p:nvSpPr>
        <p:spPr>
          <a:xfrm>
            <a:off x="4520485" y="360608"/>
            <a:ext cx="1999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correct?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97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0000" dirty="0" smtClean="0"/>
              <a:t>Didn’t go</a:t>
            </a:r>
            <a:endParaRPr lang="ru-RU" sz="1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507789" cy="3615267"/>
          </a:xfrm>
        </p:spPr>
        <p:txBody>
          <a:bodyPr>
            <a:normAutofit fontScale="85000" lnSpcReduction="10000"/>
          </a:bodyPr>
          <a:lstStyle/>
          <a:p>
            <a:r>
              <a:rPr lang="en-US" sz="8000" dirty="0" smtClean="0"/>
              <a:t>Would you rather we (not go, not to go, don’t go, didn’t go) out tonight?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76461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0000" dirty="0" smtClean="0"/>
              <a:t>would</a:t>
            </a:r>
            <a:endParaRPr lang="ru-RU" sz="1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507789" cy="3615267"/>
          </a:xfrm>
        </p:spPr>
        <p:txBody>
          <a:bodyPr>
            <a:normAutofit lnSpcReduction="10000"/>
          </a:bodyPr>
          <a:lstStyle/>
          <a:p>
            <a:r>
              <a:rPr lang="en-US" sz="8000" dirty="0" smtClean="0"/>
              <a:t>I (had, would) rather study grammar than vocabulary.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42235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39" y="4435817"/>
            <a:ext cx="12761332" cy="1507067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Had better take</a:t>
            </a:r>
            <a:endParaRPr lang="ru-RU" sz="1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507789" cy="3615267"/>
          </a:xfrm>
        </p:spPr>
        <p:txBody>
          <a:bodyPr>
            <a:normAutofit fontScale="62500" lnSpcReduction="20000"/>
          </a:bodyPr>
          <a:lstStyle/>
          <a:p>
            <a:r>
              <a:rPr lang="en-US" sz="8000" dirty="0" smtClean="0"/>
              <a:t>It might be cold in Poland, so take some warm clothes. BETTER</a:t>
            </a:r>
          </a:p>
          <a:p>
            <a:r>
              <a:rPr lang="en-US" sz="8000" dirty="0" smtClean="0"/>
              <a:t>You …some warm clothes in case it’s cold in Poland.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8838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11756780" cy="1507067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Prefer staying in hotels rather</a:t>
            </a:r>
            <a:endParaRPr lang="ru-RU" sz="1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507789" cy="3615267"/>
          </a:xfrm>
        </p:spPr>
        <p:txBody>
          <a:bodyPr>
            <a:normAutofit fontScale="62500" lnSpcReduction="20000"/>
          </a:bodyPr>
          <a:lstStyle/>
          <a:p>
            <a:r>
              <a:rPr lang="en-US" sz="8000" dirty="0" smtClean="0"/>
              <a:t>I’d much rather stay in hotels than go camping when I’m on holiday. PREFER</a:t>
            </a:r>
          </a:p>
          <a:p>
            <a:r>
              <a:rPr lang="en-US" sz="8000" dirty="0" smtClean="0"/>
              <a:t>I much … than going camping when I’m on holiday.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6833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0000" dirty="0" smtClean="0"/>
              <a:t>than</a:t>
            </a:r>
            <a:endParaRPr lang="ru-RU" sz="1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507789" cy="3615267"/>
          </a:xfrm>
        </p:spPr>
        <p:txBody>
          <a:bodyPr>
            <a:normAutofit lnSpcReduction="10000"/>
          </a:bodyPr>
          <a:lstStyle/>
          <a:p>
            <a:r>
              <a:rPr lang="en-US" sz="8000" dirty="0" smtClean="0"/>
              <a:t>I would rather be a vampire (to, than) a zombie.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11381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4487332"/>
            <a:ext cx="10005253" cy="1507067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Didn’t come</a:t>
            </a:r>
            <a:endParaRPr lang="ru-RU" sz="1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507789" cy="3615267"/>
          </a:xfrm>
        </p:spPr>
        <p:txBody>
          <a:bodyPr>
            <a:normAutofit lnSpcReduction="10000"/>
          </a:bodyPr>
          <a:lstStyle/>
          <a:p>
            <a:r>
              <a:rPr lang="en-US" sz="8000" dirty="0" smtClean="0"/>
              <a:t>I’d rather you (not to come, don’t come didn’t come.)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9760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77</TotalTime>
  <Words>558</Words>
  <Application>Microsoft Office PowerPoint</Application>
  <PresentationFormat>Широкоэкранный</PresentationFormat>
  <Paragraphs>76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4" baseType="lpstr">
      <vt:lpstr>Century Gothic</vt:lpstr>
      <vt:lpstr>Wingdings 3</vt:lpstr>
      <vt:lpstr>Сектор</vt:lpstr>
      <vt:lpstr>SOS GAME</vt:lpstr>
      <vt:lpstr>TO</vt:lpstr>
      <vt:lpstr>Didn’t tell</vt:lpstr>
      <vt:lpstr>Didn’t go</vt:lpstr>
      <vt:lpstr>would</vt:lpstr>
      <vt:lpstr>Had better take</vt:lpstr>
      <vt:lpstr>Prefer staying in hotels rather</vt:lpstr>
      <vt:lpstr>than</vt:lpstr>
      <vt:lpstr>Didn’t come</vt:lpstr>
      <vt:lpstr>-</vt:lpstr>
      <vt:lpstr>than</vt:lpstr>
      <vt:lpstr>TO</vt:lpstr>
      <vt:lpstr>travelling</vt:lpstr>
      <vt:lpstr>TO</vt:lpstr>
      <vt:lpstr>live in London than in Paris </vt:lpstr>
      <vt:lpstr>TO eat</vt:lpstr>
      <vt:lpstr>learn</vt:lpstr>
      <vt:lpstr>drive</vt:lpstr>
      <vt:lpstr>play</vt:lpstr>
      <vt:lpstr>stay</vt:lpstr>
      <vt:lpstr>TO watch</vt:lpstr>
      <vt:lpstr>TO drive</vt:lpstr>
      <vt:lpstr>TO dance</vt:lpstr>
      <vt:lpstr>I’d prefer not to play today.  </vt:lpstr>
      <vt:lpstr>TO spend</vt:lpstr>
      <vt:lpstr>go</vt:lpstr>
      <vt:lpstr>go</vt:lpstr>
      <vt:lpstr>Would rather</vt:lpstr>
      <vt:lpstr>prefer</vt:lpstr>
      <vt:lpstr>I would rather not ..  </vt:lpstr>
      <vt:lpstr>I’d better not ..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 GAME</dc:title>
  <dc:creator>Галина</dc:creator>
  <cp:lastModifiedBy>Галина</cp:lastModifiedBy>
  <cp:revision>10</cp:revision>
  <dcterms:created xsi:type="dcterms:W3CDTF">2016-01-12T05:42:21Z</dcterms:created>
  <dcterms:modified xsi:type="dcterms:W3CDTF">2016-01-12T06:59:57Z</dcterms:modified>
</cp:coreProperties>
</file>