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99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507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429000"/>
            <a:ext cx="6040760" cy="1536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4">
              <a:lumMod val="50000"/>
            </a:schemeClr>
          </a:solidFill>
          <a:latin typeface="Mon Amour Two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 continuous </a:t>
            </a:r>
            <a:r>
              <a:rPr lang="en-US" dirty="0" smtClean="0"/>
              <a:t>tense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9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365104"/>
            <a:ext cx="84137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4237" y="2204864"/>
            <a:ext cx="4009731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Find out mistakes: </a:t>
            </a:r>
          </a:p>
          <a:p>
            <a:r>
              <a:rPr lang="en-US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4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Найдите</a:t>
            </a:r>
            <a:r>
              <a:rPr lang="en-US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ошибки</a:t>
            </a:r>
            <a:r>
              <a:rPr lang="en-US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1. I am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swiming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2. Mr. and Mrs. Green is watching TV.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3. They are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makeing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 cake.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4. My friend is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runing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to school.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5. We are go to the cinema.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6. My brother is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listenning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to the radio.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16623" y="567341"/>
            <a:ext cx="3888432" cy="41764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</a:rPr>
              <a:t>Keys: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1. I am swim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ing.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2. Mr. and Mrs. Green </a:t>
            </a:r>
            <a:r>
              <a:rPr lang="en-US" sz="2400" dirty="0">
                <a:solidFill>
                  <a:srgbClr val="FF0000"/>
                </a:solidFill>
              </a:rPr>
              <a:t>are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watching TV.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3. They are </a:t>
            </a:r>
            <a:r>
              <a:rPr lang="en-US" sz="2400" dirty="0" smtClean="0">
                <a:solidFill>
                  <a:srgbClr val="FF0000"/>
                </a:solidFill>
              </a:rPr>
              <a:t>making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 cake.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4. My friend is run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ing to school.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5. We are go</a:t>
            </a:r>
            <a:r>
              <a:rPr lang="en-US" sz="2400" dirty="0">
                <a:solidFill>
                  <a:srgbClr val="FF0000"/>
                </a:solidFill>
              </a:rPr>
              <a:t>ing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to the cinema.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6. My brother is </a:t>
            </a:r>
            <a:r>
              <a:rPr lang="en-US" sz="2400" dirty="0">
                <a:solidFill>
                  <a:srgbClr val="FF0000"/>
                </a:solidFill>
              </a:rPr>
              <a:t>listening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to the radio.</a:t>
            </a:r>
          </a:p>
        </p:txBody>
      </p:sp>
      <p:pic>
        <p:nvPicPr>
          <p:cNvPr id="9219" name="Picture 3" descr="C:\Users\Елена\Downloads\35229 15434112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7" y="188640"/>
            <a:ext cx="19050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5" y="1988840"/>
            <a:ext cx="4608512" cy="475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Make </a:t>
            </a:r>
            <a:r>
              <a:rPr lang="en-US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up sentences</a:t>
            </a:r>
            <a:r>
              <a:rPr lang="en-US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  <a:endParaRPr lang="en-US" sz="2400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4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Составьте</a:t>
            </a:r>
            <a:r>
              <a:rPr lang="en-US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предложения</a:t>
            </a:r>
            <a:r>
              <a:rPr lang="en-US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1.cleaning,is,Mike,windows,the.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is,a,reading,he,book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3. with, they,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their,are,dolls,playing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4. breakfast, they, having, are.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5. little, my, riding, brother, bicycle, is, a.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6. cake, a, mother, my, making, is.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9952" y="332656"/>
            <a:ext cx="4896544" cy="41764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</a:rPr>
              <a:t>Keys: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1. Mike is cleaning the  windows,.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2. He is reading a book.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3. They are playing with their dolls .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4. They are having breakfast .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5. My little brother is riding a bicycle .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6. My mother is making a cake .</a:t>
            </a:r>
          </a:p>
        </p:txBody>
      </p:sp>
      <p:pic>
        <p:nvPicPr>
          <p:cNvPr id="9219" name="Picture 3" descr="C:\Users\Елена\Downloads\35229 15434112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312"/>
            <a:ext cx="19050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365104"/>
            <a:ext cx="84137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27784" y="2132856"/>
            <a:ext cx="4752528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Что вы сегодня изучали?</a:t>
            </a:r>
          </a:p>
          <a:p>
            <a:pPr algn="ctr"/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Что изучили?</a:t>
            </a:r>
          </a:p>
          <a:p>
            <a:pPr algn="ctr"/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Что было самым трудным?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</a:t>
            </a:r>
            <a:r>
              <a:rPr lang="ru-RU" dirty="0"/>
              <a:t>Подведение итогов. Рефлексия.</a:t>
            </a:r>
          </a:p>
        </p:txBody>
      </p:sp>
      <p:pic>
        <p:nvPicPr>
          <p:cNvPr id="10242" name="Picture 2" descr="C:\Users\Елена\Downloads\joyreactor.cc   Загадки-от-Achi-206118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24" y="1916832"/>
            <a:ext cx="21621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Елена\Downloads\fotki.yandex.ru0_2066e_e8a06b7c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5" y="2852936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Елена\Downloads\www.i2clipart.c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0" y="14127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Елена\Downloads\animaciatop.r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9" y="429309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39752" y="2348880"/>
            <a:ext cx="6696744" cy="3600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Today we have done many tasks and I put good and excellent marks to all of you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44624"/>
            <a:ext cx="8229600" cy="1282154"/>
          </a:xfrm>
        </p:spPr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ru-RU" dirty="0"/>
              <a:t>. Выставление оценок</a:t>
            </a:r>
          </a:p>
        </p:txBody>
      </p:sp>
      <p:pic>
        <p:nvPicPr>
          <p:cNvPr id="11266" name="Picture 2" descr="C:\Users\Елена\Downloads\0002-001-Uproschenie-vyrazhenijdocuments.ti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" y="980728"/>
            <a:ext cx="35496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/>
              <a:t>Домашнее задание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106742"/>
            <a:ext cx="7344816" cy="9001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Workbook - ex.1, 2,3 p.30-31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rot="20368474">
            <a:off x="971600" y="2780928"/>
            <a:ext cx="4464496" cy="2016224"/>
          </a:xfrm>
          <a:prstGeom prst="wedgeRoundRectCallout">
            <a:avLst>
              <a:gd name="adj1" fmla="val 64893"/>
              <a:gd name="adj2" fmla="val 121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Our lesson is over. Goodbye! 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90" name="Picture 2" descr="C:\Users\Елена\Downloads\smayls.rusmayliki-emocii-218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00" y="4741219"/>
            <a:ext cx="12573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шаблон презентации: автор </a:t>
            </a:r>
            <a:r>
              <a:rPr lang="ru-RU" dirty="0" err="1"/>
              <a:t>Е.Н.Шалимова</a:t>
            </a:r>
            <a:r>
              <a:rPr lang="ru-RU" dirty="0"/>
              <a:t>, учитель английского языка, МБОУ СОШ № 8, п. </a:t>
            </a:r>
            <a:r>
              <a:rPr lang="ru-RU" dirty="0" err="1"/>
              <a:t>Бейсуг</a:t>
            </a:r>
            <a:r>
              <a:rPr lang="ru-RU" dirty="0"/>
              <a:t>, Краснодарского края, </a:t>
            </a:r>
            <a:r>
              <a:rPr lang="ru-RU" dirty="0" err="1"/>
              <a:t>Выселковского</a:t>
            </a:r>
            <a:r>
              <a:rPr lang="ru-RU" dirty="0"/>
              <a:t> района</a:t>
            </a:r>
          </a:p>
          <a:p>
            <a:r>
              <a:rPr lang="ru-RU" dirty="0"/>
              <a:t>картинка для фона:   </a:t>
            </a:r>
            <a:r>
              <a:rPr lang="en-US" dirty="0"/>
              <a:t>fon-priroda29</a:t>
            </a:r>
          </a:p>
          <a:p>
            <a:r>
              <a:rPr lang="ru-RU" dirty="0"/>
              <a:t>рисунки:</a:t>
            </a:r>
          </a:p>
          <a:p>
            <a:r>
              <a:rPr lang="ru-RU" dirty="0" err="1"/>
              <a:t>Знайка</a:t>
            </a:r>
            <a:r>
              <a:rPr lang="ru-RU" dirty="0"/>
              <a:t>: </a:t>
            </a:r>
            <a:r>
              <a:rPr lang="en-US" dirty="0"/>
              <a:t>joyreactor.cc   </a:t>
            </a:r>
            <a:r>
              <a:rPr lang="ru-RU" dirty="0"/>
              <a:t>Загадки-от-</a:t>
            </a:r>
            <a:r>
              <a:rPr lang="en-US" dirty="0"/>
              <a:t>Achi-2061181</a:t>
            </a:r>
          </a:p>
          <a:p>
            <a:r>
              <a:rPr lang="ru-RU" dirty="0" err="1"/>
              <a:t>знайка</a:t>
            </a:r>
            <a:r>
              <a:rPr lang="ru-RU" dirty="0"/>
              <a:t> :</a:t>
            </a:r>
            <a:r>
              <a:rPr lang="en-US" dirty="0"/>
              <a:t>www.uskazok.ru</a:t>
            </a:r>
          </a:p>
          <a:p>
            <a:r>
              <a:rPr lang="ru-RU" dirty="0"/>
              <a:t>Незнайка: 0002-001-</a:t>
            </a:r>
            <a:r>
              <a:rPr lang="en-US" dirty="0" err="1"/>
              <a:t>Uproschenie-vyrazhenijdocuments.tips</a:t>
            </a:r>
            <a:endParaRPr lang="en-US" dirty="0"/>
          </a:p>
          <a:p>
            <a:r>
              <a:rPr lang="ru-RU" dirty="0"/>
              <a:t>Незнайка:   </a:t>
            </a:r>
            <a:r>
              <a:rPr lang="en-US" dirty="0"/>
              <a:t>www.linux.org.ru</a:t>
            </a:r>
          </a:p>
          <a:p>
            <a:r>
              <a:rPr lang="en-US" dirty="0"/>
              <a:t> </a:t>
            </a:r>
            <a:r>
              <a:rPr lang="ru-RU" dirty="0"/>
              <a:t>сова-</a:t>
            </a:r>
            <a:r>
              <a:rPr lang="en-US" dirty="0"/>
              <a:t>forums.moneysavingexpert.com</a:t>
            </a:r>
          </a:p>
          <a:p>
            <a:r>
              <a:rPr lang="ru-RU" dirty="0"/>
              <a:t>картинки:</a:t>
            </a:r>
          </a:p>
          <a:p>
            <a:r>
              <a:rPr lang="ru-RU" dirty="0"/>
              <a:t>обезьянка ест бананы : </a:t>
            </a:r>
            <a:r>
              <a:rPr lang="en-US" dirty="0"/>
              <a:t>litsait.ru</a:t>
            </a:r>
          </a:p>
          <a:p>
            <a:r>
              <a:rPr lang="ru-RU" dirty="0"/>
              <a:t>обезьянка и банан :  </a:t>
            </a:r>
            <a:r>
              <a:rPr lang="en-US" dirty="0"/>
              <a:t>www.b17.ru</a:t>
            </a:r>
          </a:p>
          <a:p>
            <a:r>
              <a:rPr lang="ru-RU" dirty="0"/>
              <a:t>смайлики:1. </a:t>
            </a:r>
            <a:r>
              <a:rPr lang="en-US" dirty="0"/>
              <a:t>fotki.yandex.ru0_2066e_e8a06b7c_S</a:t>
            </a:r>
          </a:p>
          <a:p>
            <a:r>
              <a:rPr lang="ru-RU" dirty="0"/>
              <a:t>смайлики:2. </a:t>
            </a:r>
            <a:r>
              <a:rPr lang="en-US" dirty="0"/>
              <a:t>www.i2clipart.com</a:t>
            </a:r>
          </a:p>
          <a:p>
            <a:r>
              <a:rPr lang="ru-RU" dirty="0"/>
              <a:t>смайлики:3. </a:t>
            </a:r>
            <a:r>
              <a:rPr lang="en-US" dirty="0"/>
              <a:t>animaciatop.ru</a:t>
            </a:r>
          </a:p>
          <a:p>
            <a:r>
              <a:rPr lang="ru-RU" dirty="0"/>
              <a:t>смайлики:4.  </a:t>
            </a:r>
            <a:r>
              <a:rPr lang="en-US" dirty="0"/>
              <a:t>smayls.rusmayliki-emocii-2181</a:t>
            </a:r>
          </a:p>
          <a:p>
            <a:r>
              <a:rPr lang="ru-RU" dirty="0"/>
              <a:t>грамматика:</a:t>
            </a:r>
          </a:p>
          <a:p>
            <a:r>
              <a:rPr lang="en-US" dirty="0"/>
              <a:t>http://festival.1september.ru/articles/634306/</a:t>
            </a:r>
          </a:p>
          <a:p>
            <a:r>
              <a:rPr lang="en-US" dirty="0"/>
              <a:t>http://www.openclass.ru/node/96662</a:t>
            </a:r>
          </a:p>
          <a:p>
            <a:r>
              <a:rPr lang="en-US" dirty="0"/>
              <a:t>http://rastivmeste.ru/foneticheskaja-zariadka-po-anglijskomu-jazyku/</a:t>
            </a:r>
          </a:p>
          <a:p>
            <a:r>
              <a:rPr lang="en-US" dirty="0"/>
              <a:t>http://festival.1september.ru/articles/588985/</a:t>
            </a:r>
          </a:p>
          <a:p>
            <a:r>
              <a:rPr lang="en-US" dirty="0"/>
              <a:t>Phonetic Start </a:t>
            </a:r>
            <a:r>
              <a:rPr lang="ru-RU" dirty="0"/>
              <a:t>упражнения для фонетической зарядки автор-составитель  С.Ю. </a:t>
            </a:r>
            <a:r>
              <a:rPr lang="ru-RU" dirty="0" err="1"/>
              <a:t>Салаева</a:t>
            </a:r>
            <a:r>
              <a:rPr lang="ru-RU" dirty="0"/>
              <a:t>.</a:t>
            </a:r>
          </a:p>
          <a:p>
            <a:r>
              <a:rPr lang="en-US" dirty="0"/>
              <a:t>http://festival.1september.ru/articles/606498/</a:t>
            </a:r>
          </a:p>
          <a:p>
            <a:r>
              <a:rPr lang="en-US" dirty="0"/>
              <a:t>http://www.pomochnik-vsem.ru/blog/urok_anglijskogo_jazyka_po_teme_the_present_continuous_tense/2013-07-12-383</a:t>
            </a:r>
          </a:p>
          <a:p>
            <a:endParaRPr lang="ru-RU" dirty="0"/>
          </a:p>
        </p:txBody>
      </p:sp>
      <p:pic>
        <p:nvPicPr>
          <p:cNvPr id="1026" name="Picture 2" descr="C:\Users\Елена\Desktop\к презентациям\анимированные картинки\avatar2240992_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«</a:t>
            </a:r>
            <a:r>
              <a:rPr lang="ru-RU" sz="7200" dirty="0" err="1"/>
              <a:t>Present</a:t>
            </a:r>
            <a:r>
              <a:rPr lang="ru-RU" sz="7200" dirty="0"/>
              <a:t> </a:t>
            </a:r>
            <a:r>
              <a:rPr lang="ru-RU" sz="7200" dirty="0" err="1"/>
              <a:t>Continuous</a:t>
            </a:r>
            <a:r>
              <a:rPr lang="ru-RU" sz="7200" dirty="0"/>
              <a:t>» </a:t>
            </a:r>
            <a:r>
              <a:rPr lang="ru-RU" sz="7200" dirty="0" smtClean="0"/>
              <a:t>«</a:t>
            </a:r>
            <a:r>
              <a:rPr lang="ru-RU" sz="7200" dirty="0"/>
              <a:t>Настоящее длительное время»)</a:t>
            </a:r>
          </a:p>
        </p:txBody>
      </p:sp>
      <p:pic>
        <p:nvPicPr>
          <p:cNvPr id="1026" name="Picture 2" descr="C:\Users\Елена\Downloads\joyreactor.cc   Загадки-от-Achi-2061181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65" y="3308109"/>
            <a:ext cx="17303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 smtClean="0"/>
              <a:t>2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16765"/>
            <a:ext cx="7992888" cy="1656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Look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at the blackboard, please!</a:t>
            </a: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– Tell me please the difference between these sentences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2" y="2060848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71" y="2000250"/>
            <a:ext cx="22669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0904" y="5229200"/>
            <a:ext cx="338437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Monkey eats bananas every day.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3968" y="5229200"/>
            <a:ext cx="446449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Monkey is eating banana now.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81" name="Picture 9" descr="C:\Users\Елена\Downloads\знайкаwww.uskazok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89" y="332656"/>
            <a:ext cx="841375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sz="2400" dirty="0"/>
              <a:t>Time Expressions used with the Present Continuous </a:t>
            </a:r>
            <a:endParaRPr lang="ru-RU" sz="2400" dirty="0"/>
          </a:p>
        </p:txBody>
      </p:sp>
      <p:pic>
        <p:nvPicPr>
          <p:cNvPr id="4098" name="Picture 2" descr="C:\Users\Елена\Downloads\знайкаwww.uskazok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95125"/>
            <a:ext cx="841375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52128" y="2564904"/>
            <a:ext cx="2952328" cy="792088"/>
          </a:xfrm>
          <a:prstGeom prst="wedgeRoundRectCallout">
            <a:avLst>
              <a:gd name="adj1" fmla="val 178590"/>
              <a:gd name="adj2" fmla="val 28395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now 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52128" y="4185084"/>
            <a:ext cx="2952328" cy="792088"/>
          </a:xfrm>
          <a:prstGeom prst="wedgeRoundRectCallout">
            <a:avLst>
              <a:gd name="adj1" fmla="val 176694"/>
              <a:gd name="adj2" fmla="val 8959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at the moment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23528" y="5589240"/>
            <a:ext cx="2952328" cy="792088"/>
          </a:xfrm>
          <a:prstGeom prst="wedgeRoundRectCallout">
            <a:avLst>
              <a:gd name="adj1" fmla="val 177958"/>
              <a:gd name="adj2" fmla="val -7885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at present 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04456" y="908720"/>
            <a:ext cx="566003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 use the Present Continuous: </a:t>
            </a:r>
          </a:p>
          <a:p>
            <a:pPr algn="ctr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to talk about actions and situations in progress now;</a:t>
            </a:r>
          </a:p>
          <a:p>
            <a:pPr algn="ctr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to talk about actions and situations in progress around now</a:t>
            </a:r>
          </a:p>
        </p:txBody>
      </p:sp>
    </p:spTree>
    <p:extLst>
      <p:ext uri="{BB962C8B-B14F-4D97-AF65-F5344CB8AC3E}">
        <p14:creationId xmlns:p14="http://schemas.microsoft.com/office/powerpoint/2010/main" val="4119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/>
              <a:t>Spelling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1196752"/>
            <a:ext cx="3456384" cy="20162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Swim-swimming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Sit-sitting                            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Run-running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1357" y="3933056"/>
            <a:ext cx="3456384" cy="20162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Walk-walking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Wait-waiting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Open-opening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1229815"/>
            <a:ext cx="3456384" cy="20162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Lie-lying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Die-dying 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Write-writing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Drive-driving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17256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908720"/>
            <a:ext cx="7128791" cy="5583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One of you will translate the sentence, the other will fill in the verb, then you will change. 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1) Jane …a mystery story. 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2) Bill and his granddad … in the lake. 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3) Sue … the violin at the concert. 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4) Mike …a bike in the park. 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5) I … my pet dog. 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6) Kathy … a new computer game. 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7) Our classmates … on the farm. 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playing are fishing is riding 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am walking are helping is reading.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31" y="1124744"/>
            <a:ext cx="84137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0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908720"/>
            <a:ext cx="7128791" cy="5583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Let’s check your variants. Right you are. </a:t>
            </a:r>
            <a:r>
              <a:rPr lang="en-US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Answers</a:t>
            </a:r>
            <a:r>
              <a:rPr lang="en-US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1) Jane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is reading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mystery story.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2) Bill and his granddad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are fishing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 the lake.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3) Sue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is playing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violin at the concert.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4) Mike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is riding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bike in the park.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5) I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am walking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my pet dog.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6) Kathy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is playing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new computer game.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7) Our classmates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are helping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on the farm.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365104"/>
            <a:ext cx="84137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9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ru-RU" sz="2800" dirty="0" err="1"/>
              <a:t>Физминутка</a:t>
            </a:r>
            <a:r>
              <a:rPr lang="ru-RU" sz="2800" dirty="0"/>
              <a:t>. </a:t>
            </a:r>
          </a:p>
        </p:txBody>
      </p:sp>
      <p:pic>
        <p:nvPicPr>
          <p:cNvPr id="8195" name="Picture 3" descr="C:\Users\Елена\Downloads\0002-001-Uproschenie-vyrazhenijdocuments.ti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3400"/>
            <a:ext cx="35496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rot="862563">
            <a:off x="4901146" y="1586297"/>
            <a:ext cx="3528392" cy="3096344"/>
          </a:xfrm>
          <a:prstGeom prst="wedgeRoundRectCallout">
            <a:avLst>
              <a:gd name="adj1" fmla="val -88146"/>
              <a:gd name="adj2" fmla="val 3012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1,1,1 - little dog run.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2,2,2 - cats see you.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3,3,3 - birds on a tree.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4,4,4 - rats on the floor.</a:t>
            </a:r>
          </a:p>
        </p:txBody>
      </p:sp>
    </p:spTree>
    <p:extLst>
      <p:ext uri="{BB962C8B-B14F-4D97-AF65-F5344CB8AC3E}">
        <p14:creationId xmlns:p14="http://schemas.microsoft.com/office/powerpoint/2010/main" val="29327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/>
              <a:t>4.Выполнение грамматических упражнений  на  </a:t>
            </a:r>
            <a:r>
              <a:rPr lang="ru-RU" sz="2800" dirty="0" err="1"/>
              <a:t>Present</a:t>
            </a:r>
            <a:r>
              <a:rPr lang="ru-RU" sz="2800" dirty="0"/>
              <a:t> </a:t>
            </a:r>
            <a:r>
              <a:rPr lang="ru-RU" sz="2800" dirty="0" err="1" smtClean="0"/>
              <a:t>Continuous</a:t>
            </a:r>
            <a:r>
              <a:rPr lang="en-US" sz="2800" dirty="0" smtClean="0"/>
              <a:t>. </a:t>
            </a:r>
            <a:r>
              <a:rPr lang="ru-RU" sz="2800" dirty="0" smtClean="0"/>
              <a:t>Работа </a:t>
            </a:r>
            <a:r>
              <a:rPr lang="ru-RU" sz="2800" dirty="0"/>
              <a:t>с учебником.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49080"/>
            <a:ext cx="84137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67341" y="1412776"/>
            <a:ext cx="5832648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Ex. 1, p. 60  student’s book     -Look at the pictures and say, what they are doing.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2331" y="4005064"/>
            <a:ext cx="5616624" cy="2107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Ex. 2, p. 60  student’s book     - Read and put the sentences in the right order.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то цвет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Другая 2">
      <a:majorFont>
        <a:latin typeface="High Tower Text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746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лето цветы</vt:lpstr>
      <vt:lpstr>Present continuous tense </vt:lpstr>
      <vt:lpstr>      «Present Continuous» «Настоящее длительное время»)</vt:lpstr>
      <vt:lpstr>  2 </vt:lpstr>
      <vt:lpstr>Time Expressions used with the Present Continuous </vt:lpstr>
      <vt:lpstr>Spelling</vt:lpstr>
      <vt:lpstr>Презентация PowerPoint</vt:lpstr>
      <vt:lpstr>Презентация PowerPoint</vt:lpstr>
      <vt:lpstr>3. Физминутка. </vt:lpstr>
      <vt:lpstr>4.Выполнение грамматических упражнений  на  Present Continuous. Работа с учебником.</vt:lpstr>
      <vt:lpstr>Презентация PowerPoint</vt:lpstr>
      <vt:lpstr>Презентация PowerPoint</vt:lpstr>
      <vt:lpstr>5.Подведение итогов. Рефлексия.</vt:lpstr>
      <vt:lpstr>6. Выставление оценок</vt:lpstr>
      <vt:lpstr>Домашнее задание</vt:lpstr>
      <vt:lpstr>Интернет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continuous tense (spotlight -4)</dc:title>
  <dc:creator>Елена</dc:creator>
  <cp:lastModifiedBy>User</cp:lastModifiedBy>
  <cp:revision>23</cp:revision>
  <cp:lastPrinted>2017-01-30T10:45:37Z</cp:lastPrinted>
  <dcterms:created xsi:type="dcterms:W3CDTF">2016-01-17T07:53:05Z</dcterms:created>
  <dcterms:modified xsi:type="dcterms:W3CDTF">2017-01-30T10:47:24Z</dcterms:modified>
</cp:coreProperties>
</file>