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7" r:id="rId6"/>
    <p:sldId id="263" r:id="rId7"/>
    <p:sldId id="269" r:id="rId8"/>
    <p:sldId id="268" r:id="rId9"/>
    <p:sldId id="266" r:id="rId10"/>
    <p:sldId id="264" r:id="rId11"/>
    <p:sldId id="260" r:id="rId12"/>
    <p:sldId id="261" r:id="rId13"/>
    <p:sldId id="262" r:id="rId14"/>
    <p:sldId id="265" r:id="rId15"/>
    <p:sldId id="270" r:id="rId16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84C483-A626-4AD3-9204-A1BC948DC649}" type="datetimeFigureOut">
              <a:rPr lang="ru-RU" smtClean="0"/>
              <a:pPr/>
              <a:t>07.11.2019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6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42CDA0-EF57-4C33-8AA9-FBF2A2AB65B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https://yandex.ru/images/search?pos=6&amp;img_url=https%3A%2F%2Ffs01.infourok.ru%2Fimages%2Fdoc%2F8%2F10387%2F640%2Fimg1.jpg&amp;text=the%20present%20simple%20tense%20</a:t>
            </a:r>
            <a:r>
              <a:rPr lang="ru-RU" dirty="0" err="1" smtClean="0"/>
              <a:t>правила&amp;</a:t>
            </a:r>
            <a:r>
              <a:rPr lang="en-US" dirty="0" smtClean="0"/>
              <a:t>rpt=</a:t>
            </a:r>
            <a:r>
              <a:rPr lang="en-US" dirty="0" err="1" smtClean="0"/>
              <a:t>simage&amp;lr</a:t>
            </a:r>
            <a:r>
              <a:rPr lang="en-US" dirty="0" smtClean="0"/>
              <a:t>=16 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2CDA0-EF57-4C33-8AA9-FBF2A2AB65B8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b="1" i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5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класс</a:t>
            </a: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Тема: Животные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2474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long – short; big – small;  thin – thick</a:t>
            </a:r>
            <a:endParaRPr lang="ru-RU" dirty="0"/>
          </a:p>
        </p:txBody>
      </p:sp>
      <p:pic>
        <p:nvPicPr>
          <p:cNvPr id="7169" name="Picture 1" descr="C:\Users\Татьяна\Desktop\1356372595_malyshi-slonyata-2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-396552" y="3501008"/>
            <a:ext cx="5688632" cy="3356992"/>
          </a:xfrm>
          <a:prstGeom prst="ellipse">
            <a:avLst/>
          </a:prstGeom>
          <a:ln w="57150">
            <a:solidFill>
              <a:schemeClr val="bg2">
                <a:lumMod val="10000"/>
              </a:schemeClr>
            </a:solidFill>
          </a:ln>
          <a:effectLst>
            <a:softEdge rad="112500"/>
          </a:effectLst>
          <a:scene3d>
            <a:camera prst="perspectiveContrastingRightFacing"/>
            <a:lightRig rig="threePt" dir="t"/>
          </a:scene3d>
          <a:sp3d>
            <a:bevelT/>
          </a:sp3d>
        </p:spPr>
      </p:pic>
      <p:pic>
        <p:nvPicPr>
          <p:cNvPr id="7170" name="Picture 2" descr="C:\Users\Татьяна\Desktop\1277085347_placepic.ru_beautigt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3419872" y="4005064"/>
            <a:ext cx="4968552" cy="2691315"/>
          </a:xfrm>
          <a:prstGeom prst="rect">
            <a:avLst/>
          </a:prstGeom>
          <a:ln w="57150">
            <a:solidFill>
              <a:srgbClr val="0070C0"/>
            </a:solidFill>
          </a:ln>
          <a:effectLst>
            <a:softEdge rad="112500"/>
          </a:effectLst>
          <a:scene3d>
            <a:camera prst="perspectiveHeroicExtremeLeftFacing"/>
            <a:lightRig rig="threePt" dir="t"/>
          </a:scene3d>
        </p:spPr>
      </p:pic>
      <p:pic>
        <p:nvPicPr>
          <p:cNvPr id="7171" name="Picture 3" descr="C:\Users\Татьяна\Desktop\original.jpg"/>
          <p:cNvPicPr>
            <a:picLocks noChangeAspect="1" noChangeArrowheads="1"/>
          </p:cNvPicPr>
          <p:nvPr/>
        </p:nvPicPr>
        <p:blipFill>
          <a:blip r:embed="rId4" cstate="print">
            <a:lum bright="-10000"/>
          </a:blip>
          <a:srcRect/>
          <a:stretch>
            <a:fillRect/>
          </a:stretch>
        </p:blipFill>
        <p:spPr bwMode="auto">
          <a:xfrm>
            <a:off x="251520" y="836712"/>
            <a:ext cx="4392488" cy="2592288"/>
          </a:xfrm>
          <a:prstGeom prst="rect">
            <a:avLst/>
          </a:prstGeom>
          <a:noFill/>
          <a:ln w="57150">
            <a:solidFill>
              <a:schemeClr val="accent2">
                <a:lumMod val="50000"/>
              </a:schemeClr>
            </a:solidFill>
          </a:ln>
          <a:scene3d>
            <a:camera prst="perspectiveAbove"/>
            <a:lightRig rig="threePt" dir="t"/>
          </a:scene3d>
        </p:spPr>
      </p:pic>
      <p:pic>
        <p:nvPicPr>
          <p:cNvPr id="7172" name="Picture 4" descr="C:\Users\Татьяна\Desktop\r2_cs624930.vk.me_jJ6brwTXI70_c891b44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692696"/>
            <a:ext cx="4392488" cy="37444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C:\Users\Татьяна\Desktop\bc673f5994623f91e0f82bfc20a0321b.jpg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1905000" y="692696"/>
            <a:ext cx="5334000" cy="2880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5" name="Picture 3" descr="C:\Users\Татьяна\Desktop\перья и кожа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lum bright="-20000" contrast="20000"/>
          </a:blip>
          <a:srcRect/>
          <a:stretch>
            <a:fillRect/>
          </a:stretch>
        </p:blipFill>
        <p:spPr bwMode="auto">
          <a:xfrm>
            <a:off x="4648200" y="3140968"/>
            <a:ext cx="4495800" cy="371703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074" name="Picture 2" descr="C:\Users\Татьяна\Desktop\шея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>
            <a:lum contrast="30000"/>
          </a:blip>
          <a:srcRect r="16531" b="8779"/>
          <a:stretch>
            <a:fillRect/>
          </a:stretch>
        </p:blipFill>
        <p:spPr bwMode="auto">
          <a:xfrm>
            <a:off x="0" y="3068960"/>
            <a:ext cx="4067944" cy="378904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093296"/>
            <a:ext cx="9144000" cy="764704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long neck     </a:t>
            </a:r>
            <a:r>
              <a:rPr lang="en-US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neck</a:t>
            </a:r>
            <a:r>
              <a:rPr lang="en-US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skin           feathers</a:t>
            </a:r>
            <a:endParaRPr lang="ru-RU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484784"/>
            <a:ext cx="1907704" cy="72008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eyes</a:t>
            </a:r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380312" y="1052736"/>
            <a:ext cx="1634480" cy="86409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eyes</a:t>
            </a:r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Compare parts of the body of animals and human</a:t>
            </a:r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Татьяна\Desktop\грива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457200" y="3212976"/>
            <a:ext cx="4038600" cy="324036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051" name="Picture 3" descr="C:\Users\Татьяна\Desktop\the_top_animal_photographs_of_2012_02128_00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4644008" y="3212976"/>
            <a:ext cx="4038600" cy="324035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052" name="Picture 4" descr="C:\Users\Татьяна\Desktop\клюв2.jpg"/>
          <p:cNvPicPr>
            <a:picLocks noChangeAspect="1" noChangeArrowheads="1"/>
          </p:cNvPicPr>
          <p:nvPr/>
        </p:nvPicPr>
        <p:blipFill>
          <a:blip r:embed="rId4" cstate="print">
            <a:lum bright="-10000"/>
          </a:blip>
          <a:srcRect/>
          <a:stretch>
            <a:fillRect/>
          </a:stretch>
        </p:blipFill>
        <p:spPr bwMode="auto">
          <a:xfrm>
            <a:off x="4572000" y="0"/>
            <a:ext cx="4104456" cy="249289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054" name="Picture 6" descr="C:\Users\Татьяна\Desktop\голубь.jpg"/>
          <p:cNvPicPr>
            <a:picLocks noChangeAspect="1" noChangeArrowheads="1"/>
          </p:cNvPicPr>
          <p:nvPr/>
        </p:nvPicPr>
        <p:blipFill>
          <a:blip r:embed="rId5" cstate="print">
            <a:lum bright="-10000"/>
          </a:blip>
          <a:srcRect/>
          <a:stretch>
            <a:fillRect/>
          </a:stretch>
        </p:blipFill>
        <p:spPr bwMode="auto">
          <a:xfrm>
            <a:off x="467545" y="1"/>
            <a:ext cx="4104455" cy="256490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56376" y="1700808"/>
            <a:ext cx="1187624" cy="576064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4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beak</a:t>
            </a:r>
            <a:endParaRPr lang="ru-RU" sz="40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4572000" y="2511317"/>
            <a:ext cx="4572000" cy="6463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trunk </a:t>
            </a: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                </a:t>
            </a:r>
            <a:r>
              <a:rPr lang="en-US" sz="3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nose</a:t>
            </a:r>
            <a:endParaRPr kumimoji="0" lang="ru-RU" sz="3600" b="1" i="1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2996952"/>
            <a:ext cx="3816424" cy="57606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hair               mane</a:t>
            </a:r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9552" y="2132856"/>
            <a:ext cx="3816424" cy="57606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hand     </a:t>
            </a:r>
            <a:r>
              <a:rPr lang="en-US" dirty="0" smtClean="0"/>
              <a:t>                        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wing</a:t>
            </a:r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hair – fur                      finger -paws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 bright="-20000"/>
          </a:blip>
          <a:srcRect/>
          <a:stretch>
            <a:fillRect/>
          </a:stretch>
        </p:blipFill>
        <p:spPr bwMode="auto">
          <a:xfrm>
            <a:off x="0" y="908720"/>
            <a:ext cx="4499992" cy="50199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27" name="Picture 3" descr="C:\Users\Татьяна\Desktop\лапы и пальцы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4572000" y="980728"/>
            <a:ext cx="4571999" cy="47525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cxnSp>
        <p:nvCxnSpPr>
          <p:cNvPr id="6" name="Прямая со стрелкой 5"/>
          <p:cNvCxnSpPr/>
          <p:nvPr/>
        </p:nvCxnSpPr>
        <p:spPr>
          <a:xfrm flipH="1" flipV="1">
            <a:off x="1763688" y="548680"/>
            <a:ext cx="504056" cy="21602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письмо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 flipH="1">
            <a:off x="0" y="1600200"/>
            <a:ext cx="4355976" cy="4525963"/>
          </a:xfrm>
          <a:prstGeom prst="wedgeRectCallout">
            <a:avLst/>
          </a:prstGeom>
          <a:ln>
            <a:solidFill>
              <a:srgbClr val="7030A0"/>
            </a:solidFill>
            <a:prstDash val="solid"/>
          </a:ln>
          <a:scene3d>
            <a:camera prst="perspectiveFront"/>
            <a:lightRig rig="threePt" dir="t"/>
          </a:scene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i="1" dirty="0" smtClean="0"/>
              <a:t>Model:</a:t>
            </a:r>
            <a:r>
              <a:rPr lang="en-US" i="1" dirty="0" smtClean="0"/>
              <a:t>  The swan is usually white or black. It has got a long neck, a yellow beak with black around the eyes. It has got big wings and lots of feathers. I like swans because they are very beautiful and proud.</a:t>
            </a:r>
            <a:endParaRPr lang="ru-RU" dirty="0"/>
          </a:p>
        </p:txBody>
      </p:sp>
      <p:pic>
        <p:nvPicPr>
          <p:cNvPr id="2050" name="Picture 2" descr="C:\Users\Татьяна\Desktop\mute-swan-flapping-adult-robt_w3c2788-east-pond-jamaica-bay-wildlife-refuge-queens-ny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lum bright="-20000" contrast="10000"/>
          </a:blip>
          <a:srcRect/>
          <a:stretch>
            <a:fillRect/>
          </a:stretch>
        </p:blipFill>
        <p:spPr bwMode="auto">
          <a:xfrm>
            <a:off x="4283968" y="620688"/>
            <a:ext cx="4860032" cy="38164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Выноска-облако 4"/>
          <p:cNvSpPr/>
          <p:nvPr/>
        </p:nvSpPr>
        <p:spPr>
          <a:xfrm>
            <a:off x="3707904" y="3861048"/>
            <a:ext cx="5832648" cy="2996952"/>
          </a:xfrm>
          <a:prstGeom prst="cloudCallout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accent2">
                <a:lumMod val="50000"/>
              </a:schemeClr>
            </a:solidFill>
          </a:ln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2" descr="C:\Users\Татьяна\Desktop\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4149080"/>
            <a:ext cx="3816424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Татьяна\Desktop\фото сказок\44298724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60648"/>
            <a:ext cx="7275140" cy="59046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1" name="Picture 3" descr="C:\Users\Татьяна\Desktop\3307223749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lum contrast="-10000"/>
          </a:blip>
          <a:srcRect/>
          <a:stretch>
            <a:fillRect/>
          </a:stretch>
        </p:blipFill>
        <p:spPr bwMode="auto">
          <a:xfrm>
            <a:off x="1835696" y="2636912"/>
            <a:ext cx="4320480" cy="44644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pc="300" dirty="0" smtClean="0">
                <a:ln w="11430" cmpd="sng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The end,   thank you!!!!!!!</a:t>
            </a:r>
            <a:endParaRPr lang="ru-RU" b="1" spc="300" dirty="0">
              <a:ln w="11430" cmpd="sng">
                <a:solidFill>
                  <a:schemeClr val="accent2">
                    <a:lumMod val="5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THE PRESENT SIMPLE TENSE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495800" cy="5257800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ПРОСТОЕ НЕОПРЕДЕЛЕННОЕ ВРЕМЯ, ОБОЗНАЧАЮЩЕЕ ДЕЙСТВИЕ, КОТОРОЕ ПРОИСХОДИТ ОБЫЧНО, РЕГУЛЯРНО, ВРЕМЯ ОТ ВРЕМЕНИ.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4800" b="1" dirty="0" smtClean="0"/>
              <a:t>S </a:t>
            </a:r>
            <a:r>
              <a:rPr lang="ru-RU" sz="4800" b="1" dirty="0" smtClean="0"/>
              <a:t>=</a:t>
            </a:r>
            <a:r>
              <a:rPr lang="en-US" sz="4800" b="1" dirty="0" smtClean="0"/>
              <a:t>3</a:t>
            </a:r>
            <a:r>
              <a:rPr lang="ru-RU" sz="4800" b="1" dirty="0" smtClean="0"/>
              <a:t>л. ед.ч.</a:t>
            </a:r>
            <a:endParaRPr lang="en-US" sz="4800" b="1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ru-RU" sz="4800" b="1" dirty="0" smtClean="0"/>
              <a:t>(</a:t>
            </a:r>
            <a:r>
              <a:rPr lang="en-US" sz="4800" b="1" dirty="0" smtClean="0"/>
              <a:t>he, she, it</a:t>
            </a:r>
            <a:r>
              <a:rPr lang="ru-RU" sz="4800" b="1" dirty="0" smtClean="0"/>
              <a:t>)</a:t>
            </a:r>
            <a:r>
              <a:rPr lang="en-US" sz="4800" b="1" dirty="0" smtClean="0"/>
              <a:t> + Vs (</a:t>
            </a:r>
            <a:r>
              <a:rPr lang="en-US" sz="4800" b="1" dirty="0" err="1" smtClean="0"/>
              <a:t>es</a:t>
            </a:r>
            <a:r>
              <a:rPr lang="en-US" sz="4800" b="1" dirty="0" smtClean="0"/>
              <a:t>).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4800" b="1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n-US" b="1" u="sng" dirty="0" smtClean="0">
                <a:solidFill>
                  <a:srgbClr val="FFFF00"/>
                </a:solidFill>
              </a:rPr>
              <a:t>My father lik</a:t>
            </a:r>
            <a:r>
              <a:rPr lang="en-US" b="1" u="sng" dirty="0" smtClean="0">
                <a:solidFill>
                  <a:srgbClr val="FF0000"/>
                </a:solidFill>
              </a:rPr>
              <a:t>es</a:t>
            </a:r>
            <a:r>
              <a:rPr lang="en-US" b="1" u="sng" dirty="0" smtClean="0">
                <a:solidFill>
                  <a:srgbClr val="FFFF00"/>
                </a:solidFill>
              </a:rPr>
              <a:t> </a:t>
            </a:r>
            <a:r>
              <a:rPr lang="en-US" b="1" dirty="0" smtClean="0">
                <a:solidFill>
                  <a:srgbClr val="FFFF00"/>
                </a:solidFill>
              </a:rPr>
              <a:t>to read after work.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b="1" dirty="0" smtClean="0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b="1" u="sng" dirty="0" smtClean="0">
                <a:solidFill>
                  <a:srgbClr val="FFFF00"/>
                </a:solidFill>
              </a:rPr>
              <a:t>She always watch</a:t>
            </a:r>
            <a:r>
              <a:rPr lang="en-US" b="1" u="sng" dirty="0" smtClean="0">
                <a:solidFill>
                  <a:srgbClr val="FF0000"/>
                </a:solidFill>
              </a:rPr>
              <a:t>es</a:t>
            </a:r>
            <a:r>
              <a:rPr lang="en-US" b="1" u="sng" dirty="0" smtClean="0">
                <a:solidFill>
                  <a:srgbClr val="FFFF00"/>
                </a:solidFill>
              </a:rPr>
              <a:t> </a:t>
            </a:r>
            <a:r>
              <a:rPr lang="en-US" b="1" dirty="0" smtClean="0">
                <a:solidFill>
                  <a:srgbClr val="FFFF00"/>
                </a:solidFill>
              </a:rPr>
              <a:t>such programs.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b="1" dirty="0" smtClean="0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b="1" u="sng" dirty="0" smtClean="0">
                <a:solidFill>
                  <a:srgbClr val="FFFF00"/>
                </a:solidFill>
              </a:rPr>
              <a:t>It often rain</a:t>
            </a:r>
            <a:r>
              <a:rPr lang="en-US" b="1" u="sng" dirty="0" smtClean="0">
                <a:solidFill>
                  <a:srgbClr val="FF0000"/>
                </a:solidFill>
              </a:rPr>
              <a:t>s</a:t>
            </a:r>
            <a:r>
              <a:rPr lang="en-US" b="1" u="sng" dirty="0" smtClean="0">
                <a:solidFill>
                  <a:srgbClr val="FFFF00"/>
                </a:solidFill>
              </a:rPr>
              <a:t> </a:t>
            </a:r>
            <a:r>
              <a:rPr lang="en-US" b="1" dirty="0" smtClean="0">
                <a:solidFill>
                  <a:srgbClr val="FFFF00"/>
                </a:solidFill>
              </a:rPr>
              <a:t>in autumn</a:t>
            </a:r>
            <a:r>
              <a:rPr lang="en-US" sz="1800" b="1" dirty="0" smtClean="0">
                <a:solidFill>
                  <a:srgbClr val="FFFF00"/>
                </a:solidFill>
              </a:rPr>
              <a:t>.</a:t>
            </a:r>
            <a:endParaRPr lang="ru-RU" sz="1800" b="1" dirty="0" smtClean="0">
              <a:solidFill>
                <a:srgbClr val="FFFF00"/>
              </a:solidFill>
            </a:endParaRP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495800" cy="5257800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УТВЕРДИТЕЛЬНОЕ ПРЕДЛОЖЕНИЕ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4000" b="1" dirty="0" smtClean="0"/>
              <a:t>S + V.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4000" b="1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n-US" b="1" u="sng" dirty="0" smtClean="0">
                <a:solidFill>
                  <a:srgbClr val="FFFF00"/>
                </a:solidFill>
              </a:rPr>
              <a:t>Every year they </a:t>
            </a:r>
            <a:r>
              <a:rPr lang="en-US" b="1" u="sng" dirty="0" smtClean="0">
                <a:solidFill>
                  <a:srgbClr val="FF0000"/>
                </a:solidFill>
              </a:rPr>
              <a:t>go</a:t>
            </a:r>
            <a:r>
              <a:rPr lang="en-US" b="1" u="sng" dirty="0" smtClean="0">
                <a:solidFill>
                  <a:srgbClr val="FFFF00"/>
                </a:solidFill>
              </a:rPr>
              <a:t> </a:t>
            </a:r>
            <a:r>
              <a:rPr lang="en-US" b="1" dirty="0" smtClean="0">
                <a:solidFill>
                  <a:srgbClr val="FFFF00"/>
                </a:solidFill>
              </a:rPr>
              <a:t>to see their relatives in Moscow.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b="1" dirty="0" smtClean="0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b="1" u="sng" dirty="0" smtClean="0">
                <a:solidFill>
                  <a:srgbClr val="FFFF00"/>
                </a:solidFill>
              </a:rPr>
              <a:t>My friends  always </a:t>
            </a:r>
            <a:r>
              <a:rPr lang="en-US" b="1" u="sng" dirty="0" smtClean="0">
                <a:solidFill>
                  <a:srgbClr val="FF0000"/>
                </a:solidFill>
              </a:rPr>
              <a:t>smile</a:t>
            </a:r>
            <a:r>
              <a:rPr lang="en-US" b="1" u="sng" dirty="0" smtClean="0">
                <a:solidFill>
                  <a:srgbClr val="FFFF00"/>
                </a:solidFill>
              </a:rPr>
              <a:t> </a:t>
            </a:r>
            <a:r>
              <a:rPr lang="en-US" b="1" dirty="0" smtClean="0">
                <a:solidFill>
                  <a:srgbClr val="FFFF00"/>
                </a:solidFill>
              </a:rPr>
              <a:t>when I tell them this story.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b="1" dirty="0" smtClean="0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b="1" u="sng" dirty="0" smtClean="0">
                <a:solidFill>
                  <a:srgbClr val="FFFF00"/>
                </a:solidFill>
              </a:rPr>
              <a:t>I </a:t>
            </a:r>
            <a:r>
              <a:rPr lang="en-US" b="1" u="sng" dirty="0" smtClean="0">
                <a:solidFill>
                  <a:srgbClr val="FF0000"/>
                </a:solidFill>
              </a:rPr>
              <a:t>prefer</a:t>
            </a:r>
            <a:r>
              <a:rPr lang="en-US" b="1" u="sng" dirty="0" smtClean="0">
                <a:solidFill>
                  <a:srgbClr val="FFFF00"/>
                </a:solidFill>
              </a:rPr>
              <a:t> </a:t>
            </a:r>
            <a:r>
              <a:rPr lang="en-US" b="1" dirty="0" smtClean="0">
                <a:solidFill>
                  <a:srgbClr val="FFFF00"/>
                </a:solidFill>
              </a:rPr>
              <a:t>oranges to apples</a:t>
            </a:r>
            <a:r>
              <a:rPr lang="en-US" sz="1600" b="1" dirty="0" smtClean="0">
                <a:solidFill>
                  <a:srgbClr val="FFFF00"/>
                </a:solidFill>
              </a:rPr>
              <a:t>.</a:t>
            </a:r>
            <a:endParaRPr lang="ru-RU" sz="1600" b="1" dirty="0" smtClean="0">
              <a:solidFill>
                <a:srgbClr val="FFFF00"/>
              </a:solidFill>
            </a:endParaRPr>
          </a:p>
          <a:p>
            <a:endParaRPr lang="ru-RU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i="1" dirty="0" smtClean="0">
                <a:solidFill>
                  <a:srgbClr val="FFFF00"/>
                </a:solidFill>
              </a:rPr>
              <a:t>ОТРИЦАТЕЛЬНОЕ ПРЕДЛОЖЕНИЕ</a:t>
            </a:r>
            <a:endParaRPr lang="ru-RU" b="1" i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4800" b="1" dirty="0" smtClean="0"/>
              <a:t>S + do not (don’t) + V.</a:t>
            </a:r>
            <a:endParaRPr lang="en-US" sz="4800" dirty="0" smtClean="0"/>
          </a:p>
          <a:p>
            <a:endParaRPr lang="en-US" dirty="0" smtClean="0"/>
          </a:p>
          <a:p>
            <a:r>
              <a:rPr lang="en-US" dirty="0" smtClean="0"/>
              <a:t>They </a:t>
            </a:r>
            <a:r>
              <a:rPr lang="en-US" b="1" i="1" dirty="0" smtClean="0">
                <a:solidFill>
                  <a:schemeClr val="tx2"/>
                </a:solidFill>
              </a:rPr>
              <a:t>don’t go</a:t>
            </a:r>
            <a:r>
              <a:rPr lang="en-US" dirty="0" smtClean="0"/>
              <a:t> to see their relatives in Moscow </a:t>
            </a:r>
            <a:r>
              <a:rPr lang="ru-RU" dirty="0" smtClean="0"/>
              <a:t>е</a:t>
            </a:r>
            <a:r>
              <a:rPr lang="en-US" dirty="0" smtClean="0"/>
              <a:t>very year.</a:t>
            </a:r>
          </a:p>
          <a:p>
            <a:endParaRPr lang="en-US" dirty="0" smtClean="0"/>
          </a:p>
          <a:p>
            <a:r>
              <a:rPr lang="en-US" dirty="0" smtClean="0"/>
              <a:t>My friends  </a:t>
            </a:r>
            <a:r>
              <a:rPr lang="en-US" b="1" i="1" dirty="0" smtClean="0">
                <a:solidFill>
                  <a:schemeClr val="tx2"/>
                </a:solidFill>
              </a:rPr>
              <a:t>don’t smile</a:t>
            </a:r>
            <a:r>
              <a:rPr lang="en-US" dirty="0" smtClean="0"/>
              <a:t> when I tell them this story.</a:t>
            </a:r>
          </a:p>
          <a:p>
            <a:endParaRPr lang="en-US" dirty="0" smtClean="0"/>
          </a:p>
          <a:p>
            <a:r>
              <a:rPr lang="en-US" dirty="0" smtClean="0"/>
              <a:t>I </a:t>
            </a:r>
            <a:r>
              <a:rPr lang="en-US" b="1" i="1" dirty="0" smtClean="0">
                <a:solidFill>
                  <a:schemeClr val="tx2"/>
                </a:solidFill>
              </a:rPr>
              <a:t>do not like</a:t>
            </a:r>
            <a:r>
              <a:rPr lang="en-US" b="1" i="1" dirty="0" smtClean="0"/>
              <a:t> </a:t>
            </a:r>
            <a:r>
              <a:rPr lang="en-US" dirty="0" smtClean="0"/>
              <a:t>oranges.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4800" b="1" dirty="0" smtClean="0"/>
              <a:t>S </a:t>
            </a:r>
            <a:r>
              <a:rPr lang="ru-RU" sz="4800" b="1" dirty="0" smtClean="0"/>
              <a:t>=</a:t>
            </a:r>
            <a:r>
              <a:rPr lang="en-US" sz="4800" b="1" dirty="0" smtClean="0"/>
              <a:t>3</a:t>
            </a:r>
            <a:r>
              <a:rPr lang="ru-RU" sz="4800" b="1" dirty="0" smtClean="0"/>
              <a:t>л. ед.ч.</a:t>
            </a:r>
            <a:endParaRPr lang="en-US" sz="4800" b="1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ru-RU" sz="4800" b="1" dirty="0" smtClean="0"/>
              <a:t>(</a:t>
            </a:r>
            <a:r>
              <a:rPr lang="en-US" sz="4800" b="1" dirty="0" smtClean="0"/>
              <a:t>he, she, it</a:t>
            </a:r>
            <a:r>
              <a:rPr lang="ru-RU" sz="4800" b="1" dirty="0" smtClean="0"/>
              <a:t>)</a:t>
            </a:r>
            <a:r>
              <a:rPr lang="en-US" sz="4800" b="1" dirty="0" smtClean="0"/>
              <a:t> +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4800" b="1" dirty="0" smtClean="0"/>
              <a:t> +does not (doesn’t) +V.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4800" b="1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/>
              <a:t>My father </a:t>
            </a:r>
            <a:r>
              <a:rPr lang="en-US" b="1" i="1" dirty="0" smtClean="0">
                <a:solidFill>
                  <a:schemeClr val="tx2"/>
                </a:solidFill>
              </a:rPr>
              <a:t>doesn’t like</a:t>
            </a:r>
            <a:r>
              <a:rPr lang="en-US" dirty="0" smtClean="0"/>
              <a:t> to read after work.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/>
              <a:t>She </a:t>
            </a:r>
            <a:r>
              <a:rPr lang="en-US" b="1" i="1" dirty="0" smtClean="0">
                <a:solidFill>
                  <a:schemeClr val="tx2"/>
                </a:solidFill>
              </a:rPr>
              <a:t>does not watch</a:t>
            </a:r>
            <a:r>
              <a:rPr lang="en-US" b="1" dirty="0" smtClean="0"/>
              <a:t> </a:t>
            </a:r>
            <a:r>
              <a:rPr lang="en-US" dirty="0" smtClean="0"/>
              <a:t>such programs.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/>
              <a:t>It </a:t>
            </a:r>
            <a:r>
              <a:rPr lang="en-US" b="1" i="1" dirty="0" smtClean="0">
                <a:solidFill>
                  <a:schemeClr val="tx2"/>
                </a:solidFill>
              </a:rPr>
              <a:t>doesn’t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smtClean="0"/>
              <a:t>often </a:t>
            </a:r>
            <a:r>
              <a:rPr lang="en-US" b="1" i="1" dirty="0" smtClean="0">
                <a:solidFill>
                  <a:schemeClr val="tx2"/>
                </a:solidFill>
              </a:rPr>
              <a:t>rain</a:t>
            </a:r>
            <a:r>
              <a:rPr lang="en-US" dirty="0" smtClean="0"/>
              <a:t> in summer</a:t>
            </a:r>
            <a:r>
              <a:rPr lang="en-US" sz="1800" dirty="0" smtClean="0"/>
              <a:t>.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FFFF00"/>
                </a:solidFill>
              </a:rPr>
              <a:t>Общий вопрос                  Специальный</a:t>
            </a:r>
            <a:br>
              <a:rPr lang="ru-RU" sz="4000" dirty="0" smtClean="0">
                <a:solidFill>
                  <a:srgbClr val="FFFF00"/>
                </a:solidFill>
              </a:rPr>
            </a:br>
            <a:r>
              <a:rPr lang="ru-RU" sz="4000" dirty="0" smtClean="0">
                <a:solidFill>
                  <a:srgbClr val="FFFF00"/>
                </a:solidFill>
              </a:rPr>
              <a:t>                                        вопрос</a:t>
            </a:r>
            <a:endParaRPr lang="ru-RU" sz="4000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i="1" u="sng" dirty="0" smtClean="0">
                <a:solidFill>
                  <a:srgbClr val="C00000"/>
                </a:solidFill>
              </a:rPr>
              <a:t>Do</a:t>
            </a:r>
            <a:r>
              <a:rPr lang="en-US" b="1" i="1" dirty="0" smtClean="0">
                <a:solidFill>
                  <a:schemeClr val="accent2">
                    <a:lumMod val="50000"/>
                  </a:schemeClr>
                </a:solidFill>
              </a:rPr>
              <a:t> you like apples?</a:t>
            </a:r>
          </a:p>
          <a:p>
            <a:endParaRPr lang="en-US" b="1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b="1" i="1" dirty="0" smtClean="0">
                <a:solidFill>
                  <a:schemeClr val="accent2">
                    <a:lumMod val="50000"/>
                  </a:schemeClr>
                </a:solidFill>
              </a:rPr>
              <a:t>No, I don’t. </a:t>
            </a:r>
            <a:r>
              <a:rPr lang="en-US" b="1" i="1" u="sng" dirty="0" smtClean="0">
                <a:solidFill>
                  <a:srgbClr val="C00000"/>
                </a:solidFill>
              </a:rPr>
              <a:t>Does</a:t>
            </a:r>
            <a:r>
              <a:rPr lang="en-US" b="1" i="1" dirty="0" smtClean="0">
                <a:solidFill>
                  <a:schemeClr val="accent2">
                    <a:lumMod val="50000"/>
                  </a:schemeClr>
                </a:solidFill>
              </a:rPr>
              <a:t> he like apples?</a:t>
            </a:r>
          </a:p>
          <a:p>
            <a:endParaRPr lang="en-US" b="1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b="1" i="1" dirty="0" smtClean="0">
                <a:solidFill>
                  <a:schemeClr val="accent2">
                    <a:lumMod val="50000"/>
                  </a:schemeClr>
                </a:solidFill>
              </a:rPr>
              <a:t>Yes, he does</a:t>
            </a:r>
            <a:endParaRPr lang="ru-RU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i="1" u="sng" dirty="0" smtClean="0">
                <a:solidFill>
                  <a:srgbClr val="C00000"/>
                </a:solidFill>
              </a:rPr>
              <a:t>What</a:t>
            </a:r>
            <a:r>
              <a:rPr lang="en-US" b="1" i="1" dirty="0" smtClean="0">
                <a:solidFill>
                  <a:schemeClr val="accent2">
                    <a:lumMod val="50000"/>
                  </a:schemeClr>
                </a:solidFill>
              </a:rPr>
              <a:t> do you like to read?</a:t>
            </a:r>
          </a:p>
          <a:p>
            <a:r>
              <a:rPr lang="en-US" b="1" i="1" u="sng" dirty="0" smtClean="0">
                <a:solidFill>
                  <a:srgbClr val="C00000"/>
                </a:solidFill>
              </a:rPr>
              <a:t>Which</a:t>
            </a:r>
            <a:r>
              <a:rPr lang="en-US" b="1" i="1" dirty="0" smtClean="0">
                <a:solidFill>
                  <a:schemeClr val="accent2">
                    <a:lumMod val="50000"/>
                  </a:schemeClr>
                </a:solidFill>
              </a:rPr>
              <a:t> of the books do they prefer?</a:t>
            </a:r>
          </a:p>
          <a:p>
            <a:r>
              <a:rPr lang="en-US" b="1" i="1" u="sng" dirty="0" smtClean="0">
                <a:solidFill>
                  <a:srgbClr val="C00000"/>
                </a:solidFill>
              </a:rPr>
              <a:t>When</a:t>
            </a:r>
            <a:r>
              <a:rPr lang="en-US" b="1" i="1" dirty="0" smtClean="0">
                <a:solidFill>
                  <a:schemeClr val="accent2">
                    <a:lumMod val="50000"/>
                  </a:schemeClr>
                </a:solidFill>
              </a:rPr>
              <a:t> does he usually visit library?</a:t>
            </a:r>
          </a:p>
          <a:p>
            <a:r>
              <a:rPr lang="en-US" b="1" i="1" u="sng" dirty="0" smtClean="0">
                <a:solidFill>
                  <a:srgbClr val="C00000"/>
                </a:solidFill>
              </a:rPr>
              <a:t>Who</a:t>
            </a:r>
            <a:r>
              <a:rPr lang="en-US" b="1" i="1" dirty="0" smtClean="0">
                <a:solidFill>
                  <a:schemeClr val="accent2">
                    <a:lumMod val="50000"/>
                  </a:schemeClr>
                </a:solidFill>
              </a:rPr>
              <a:t> rereads this book again and again? </a:t>
            </a:r>
          </a:p>
          <a:p>
            <a:endParaRPr lang="ru-RU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502916" y="188640"/>
            <a:ext cx="7885505" cy="864096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dirty="0" smtClean="0">
                <a:solidFill>
                  <a:schemeClr val="tx2"/>
                </a:solidFill>
              </a:rPr>
              <a:t>                                                                                               </a:t>
            </a:r>
            <a:r>
              <a:rPr lang="en-US" sz="3600" dirty="0" smtClean="0">
                <a:solidFill>
                  <a:schemeClr val="tx2"/>
                </a:solidFill>
              </a:rPr>
              <a:t/>
            </a:r>
            <a:br>
              <a:rPr lang="en-US" sz="3600" dirty="0" smtClean="0">
                <a:solidFill>
                  <a:schemeClr val="tx2"/>
                </a:solidFill>
              </a:rPr>
            </a:br>
            <a:r>
              <a:rPr lang="en-US" sz="3600" dirty="0" smtClean="0">
                <a:solidFill>
                  <a:schemeClr val="tx2"/>
                </a:solidFill>
              </a:rPr>
              <a:t/>
            </a:r>
            <a:br>
              <a:rPr lang="en-US" sz="3600" dirty="0" smtClean="0">
                <a:solidFill>
                  <a:schemeClr val="tx2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Альтернативный 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вопрос                                     Разделительный 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                                                           вопрос</a:t>
            </a: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endParaRPr lang="ru-RU" b="1" dirty="0" smtClean="0">
              <a:solidFill>
                <a:srgbClr val="00206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27984" y="1628800"/>
            <a:ext cx="4320480" cy="4896544"/>
          </a:xfrm>
          <a:solidFill>
            <a:srgbClr val="C00000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FontTx/>
              <a:buNone/>
            </a:pPr>
            <a:endParaRPr lang="ru-RU" sz="3200" b="1" dirty="0" smtClean="0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32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Your </a:t>
            </a:r>
            <a:r>
              <a:rPr lang="en-US" sz="3200" b="1" u="sng" dirty="0" smtClean="0">
                <a:ln>
                  <a:solidFill>
                    <a:srgbClr val="FFFF00"/>
                  </a:solidFill>
                </a:ln>
                <a:solidFill>
                  <a:srgbClr val="002060"/>
                </a:solidFill>
              </a:rPr>
              <a:t>son</a:t>
            </a:r>
            <a:r>
              <a:rPr lang="en-US" sz="32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 likes to watch TV very much, </a:t>
            </a:r>
            <a:r>
              <a:rPr lang="en-US" sz="3200" b="1" dirty="0" smtClean="0">
                <a:ln>
                  <a:solidFill>
                    <a:srgbClr val="FFFF00"/>
                  </a:solidFill>
                </a:ln>
                <a:solidFill>
                  <a:srgbClr val="002060"/>
                </a:solidFill>
              </a:rPr>
              <a:t>doesn’t </a:t>
            </a:r>
            <a:r>
              <a:rPr lang="en-US" sz="3200" b="1" u="sng" dirty="0" smtClean="0">
                <a:ln>
                  <a:solidFill>
                    <a:srgbClr val="FFFF00"/>
                  </a:solidFill>
                </a:ln>
                <a:solidFill>
                  <a:srgbClr val="002060"/>
                </a:solidFill>
              </a:rPr>
              <a:t>he</a:t>
            </a:r>
            <a:r>
              <a:rPr lang="en-US" sz="3200" b="1" dirty="0" smtClean="0">
                <a:ln>
                  <a:solidFill>
                    <a:srgbClr val="FFFF00"/>
                  </a:solidFill>
                </a:ln>
                <a:solidFill>
                  <a:srgbClr val="002060"/>
                </a:solidFill>
              </a:rPr>
              <a:t>?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3200" b="1" dirty="0" smtClean="0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3200" b="1" u="sng" dirty="0" smtClean="0">
                <a:ln>
                  <a:solidFill>
                    <a:srgbClr val="FFFF00"/>
                  </a:solidFill>
                </a:ln>
                <a:solidFill>
                  <a:srgbClr val="002060"/>
                </a:solidFill>
              </a:rPr>
              <a:t>You</a:t>
            </a:r>
            <a:r>
              <a:rPr lang="en-US" sz="3200" b="1" dirty="0" smtClean="0">
                <a:ln>
                  <a:solidFill>
                    <a:srgbClr val="FFFF00"/>
                  </a:solidFill>
                </a:ln>
                <a:solidFill>
                  <a:srgbClr val="002060"/>
                </a:solidFill>
              </a:rPr>
              <a:t> </a:t>
            </a:r>
            <a:r>
              <a:rPr lang="en-US" sz="32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don’t like to watch such programs, </a:t>
            </a:r>
            <a:r>
              <a:rPr lang="en-US" sz="3200" b="1" dirty="0" smtClean="0">
                <a:ln>
                  <a:solidFill>
                    <a:srgbClr val="FFFF00"/>
                  </a:solidFill>
                </a:ln>
                <a:solidFill>
                  <a:srgbClr val="002060"/>
                </a:solidFill>
              </a:rPr>
              <a:t>do </a:t>
            </a:r>
            <a:r>
              <a:rPr lang="en-US" sz="3200" b="1" u="sng" dirty="0" smtClean="0">
                <a:ln>
                  <a:solidFill>
                    <a:srgbClr val="FFFF00"/>
                  </a:solidFill>
                </a:ln>
                <a:solidFill>
                  <a:srgbClr val="002060"/>
                </a:solidFill>
              </a:rPr>
              <a:t>you</a:t>
            </a:r>
            <a:r>
              <a:rPr lang="en-US" sz="32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?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3200" b="1" dirty="0" smtClean="0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3200" b="1" u="sng" dirty="0" smtClean="0">
                <a:ln>
                  <a:solidFill>
                    <a:srgbClr val="FFFF00"/>
                  </a:solidFill>
                </a:ln>
                <a:solidFill>
                  <a:srgbClr val="002060"/>
                </a:solidFill>
              </a:rPr>
              <a:t>You</a:t>
            </a:r>
            <a:r>
              <a:rPr lang="en-US" sz="32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 think that TV makes harm to children’s health, </a:t>
            </a:r>
            <a:r>
              <a:rPr lang="en-US" sz="3200" b="1" dirty="0" smtClean="0">
                <a:ln>
                  <a:solidFill>
                    <a:srgbClr val="FFFF00"/>
                  </a:solidFill>
                </a:ln>
                <a:solidFill>
                  <a:srgbClr val="002060"/>
                </a:solidFill>
              </a:rPr>
              <a:t>don’t </a:t>
            </a:r>
            <a:r>
              <a:rPr lang="en-US" sz="3200" b="1" u="sng" dirty="0" smtClean="0">
                <a:ln>
                  <a:solidFill>
                    <a:srgbClr val="FFFF00"/>
                  </a:solidFill>
                </a:ln>
                <a:solidFill>
                  <a:srgbClr val="002060"/>
                </a:solidFill>
              </a:rPr>
              <a:t>you</a:t>
            </a:r>
            <a:r>
              <a:rPr lang="en-US" sz="32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?</a:t>
            </a:r>
            <a:endParaRPr lang="en-US" sz="3200" b="1" dirty="0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9552" y="1268760"/>
            <a:ext cx="4032448" cy="5184576"/>
          </a:xfr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>
              <a:buFontTx/>
              <a:buChar char="-"/>
            </a:pPr>
            <a:endParaRPr lang="ru-RU" dirty="0" smtClean="0">
              <a:solidFill>
                <a:schemeClr val="tx2"/>
              </a:solidFill>
            </a:endParaRPr>
          </a:p>
          <a:p>
            <a:pPr>
              <a:buFontTx/>
              <a:buChar char="-"/>
            </a:pPr>
            <a:r>
              <a:rPr lang="en-US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Do you like sunny </a:t>
            </a:r>
            <a:r>
              <a:rPr lang="en-US" sz="3600" b="1" u="sng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or</a:t>
            </a:r>
            <a:r>
              <a:rPr lang="en-US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rainy weather?</a:t>
            </a:r>
          </a:p>
          <a:p>
            <a:pPr>
              <a:buFontTx/>
              <a:buNone/>
            </a:pPr>
            <a:endParaRPr lang="en-US" sz="36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>
              <a:buFontTx/>
              <a:buChar char="-"/>
            </a:pPr>
            <a:r>
              <a:rPr lang="en-US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I prefer sunny weather. Does your </a:t>
            </a:r>
            <a:r>
              <a:rPr lang="en-US" sz="3600" b="1" u="sng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wife</a:t>
            </a:r>
            <a:r>
              <a:rPr lang="en-US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prefer summer </a:t>
            </a:r>
            <a:r>
              <a:rPr lang="en-US" sz="3600" b="1" u="sng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or </a:t>
            </a:r>
            <a:r>
              <a:rPr lang="en-US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winter?</a:t>
            </a:r>
          </a:p>
          <a:p>
            <a:pPr>
              <a:buFontTx/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5400" b="1" i="1" dirty="0" smtClean="0">
                <a:ln>
                  <a:solidFill>
                    <a:srgbClr val="002060"/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</a:rPr>
              <a:t>Do, does, do</a:t>
            </a:r>
            <a:r>
              <a:rPr lang="ru-RU" sz="5400" b="1" i="1" dirty="0" smtClean="0">
                <a:ln>
                  <a:solidFill>
                    <a:srgbClr val="002060"/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5400" b="1" i="1" dirty="0" smtClean="0">
                <a:ln>
                  <a:solidFill>
                    <a:srgbClr val="002060"/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</a:rPr>
              <a:t>n</a:t>
            </a:r>
            <a:r>
              <a:rPr lang="ru-RU" sz="5400" b="1" i="1" dirty="0" smtClean="0">
                <a:ln>
                  <a:solidFill>
                    <a:srgbClr val="002060"/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</a:rPr>
              <a:t>о</a:t>
            </a:r>
            <a:r>
              <a:rPr lang="en-US" sz="5400" b="1" i="1" dirty="0" smtClean="0">
                <a:ln>
                  <a:solidFill>
                    <a:srgbClr val="002060"/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</a:rPr>
              <a:t>t, does not</a:t>
            </a:r>
            <a:endParaRPr lang="ru-RU" sz="5400" b="1" i="1" dirty="0">
              <a:ln>
                <a:solidFill>
                  <a:srgbClr val="002060"/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980728"/>
            <a:ext cx="4499992" cy="5877272"/>
          </a:xfrm>
          <a:ln w="76200">
            <a:solidFill>
              <a:srgbClr val="7030A0"/>
            </a:solidFill>
          </a:ln>
          <a:scene3d>
            <a:camera prst="perspectiveAbove"/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pPr lvl="0">
              <a:lnSpc>
                <a:spcPct val="170000"/>
              </a:lnSpc>
              <a:buNone/>
            </a:pPr>
            <a:r>
              <a:rPr lang="en-US" sz="4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      </a:t>
            </a:r>
            <a:r>
              <a:rPr lang="ru-RU" sz="8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….</a:t>
            </a:r>
            <a:r>
              <a:rPr lang="en-US" sz="8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y</a:t>
            </a:r>
            <a:r>
              <a:rPr lang="ru-RU" sz="8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our</a:t>
            </a:r>
            <a:r>
              <a:rPr lang="en-US" sz="8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mum</a:t>
            </a:r>
            <a:r>
              <a:rPr lang="en-US" sz="8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work</a:t>
            </a:r>
            <a:r>
              <a:rPr lang="ru-RU" sz="8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lvl="0">
              <a:lnSpc>
                <a:spcPct val="170000"/>
              </a:lnSpc>
            </a:pPr>
            <a:r>
              <a:rPr lang="en-US" sz="8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….your  friend walk to school?</a:t>
            </a:r>
            <a:endParaRPr lang="ru-RU" sz="8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70000"/>
              </a:lnSpc>
            </a:pPr>
            <a:r>
              <a:rPr lang="en-US" sz="8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….you play snowballs  in winter?</a:t>
            </a:r>
            <a:endParaRPr lang="ru-RU" sz="8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70000"/>
              </a:lnSpc>
            </a:pPr>
            <a:r>
              <a:rPr lang="en-US" sz="8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….your   granny  live in the country?</a:t>
            </a:r>
            <a:endParaRPr lang="ru-RU" sz="8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70000"/>
              </a:lnSpc>
            </a:pPr>
            <a:r>
              <a:rPr lang="ru-RU" sz="8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….</a:t>
            </a:r>
            <a:r>
              <a:rPr lang="en-US" sz="8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ru-RU" sz="8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swim</a:t>
            </a:r>
            <a:r>
              <a:rPr lang="en-US" sz="8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well</a:t>
            </a:r>
            <a:r>
              <a:rPr lang="ru-RU" sz="8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lvl="0">
              <a:lnSpc>
                <a:spcPct val="170000"/>
              </a:lnSpc>
            </a:pPr>
            <a:r>
              <a:rPr lang="en-US" sz="8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….your  friend  like  playing computer  games?</a:t>
            </a:r>
            <a:endParaRPr lang="ru-RU" sz="8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80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80728"/>
            <a:ext cx="4495800" cy="5877272"/>
          </a:xfrm>
          <a:solidFill>
            <a:srgbClr val="00B0F0"/>
          </a:solidFill>
          <a:ln w="76200">
            <a:solidFill>
              <a:srgbClr val="7030A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perspectiveAbove"/>
            <a:lightRig rig="threePt" dir="t"/>
          </a:scene3d>
        </p:spPr>
        <p:txBody>
          <a:bodyPr>
            <a:noAutofit/>
          </a:bodyPr>
          <a:lstStyle/>
          <a:p>
            <a:pPr lvl="0">
              <a:lnSpc>
                <a:spcPct val="170000"/>
              </a:lnSpc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….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your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mum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like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dogs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lvl="0">
              <a:lnSpc>
                <a:spcPct val="170000"/>
              </a:lnSpc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….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feed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your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pet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lvl="0">
              <a:lnSpc>
                <a:spcPct val="170000"/>
              </a:lnSpc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….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your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dad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like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fish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lvl="0">
              <a:lnSpc>
                <a:spcPct val="170000"/>
              </a:lnSpc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…..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y</a:t>
            </a:r>
            <a:r>
              <a:rPr lang="ru-RU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ou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help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your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parents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lvl="0">
              <a:lnSpc>
                <a:spcPct val="170000"/>
              </a:lnSpc>
            </a:pP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….your baby brother sleep a lot?</a:t>
            </a:r>
            <a:endParaRPr lang="ru-RU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70000"/>
              </a:lnSpc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….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like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draw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75000"/>
            </a:schemeClr>
          </a:solidFill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Найди названия животных</a:t>
            </a:r>
            <a:endParaRPr lang="ru-RU" dirty="0">
              <a:solidFill>
                <a:srgbClr val="FFFF00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half" idx="1"/>
          </p:nvPr>
        </p:nvGraphicFramePr>
        <p:xfrm>
          <a:off x="251521" y="1772815"/>
          <a:ext cx="4320478" cy="4680520"/>
        </p:xfrm>
        <a:graphic>
          <a:graphicData uri="http://schemas.openxmlformats.org/drawingml/2006/table">
            <a:tbl>
              <a:tblPr/>
              <a:tblGrid>
                <a:gridCol w="539714"/>
                <a:gridCol w="539714"/>
                <a:gridCol w="539714"/>
                <a:gridCol w="539714"/>
                <a:gridCol w="539714"/>
                <a:gridCol w="540636"/>
                <a:gridCol w="540636"/>
                <a:gridCol w="540636"/>
              </a:tblGrid>
              <a:tr h="5850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i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E</a:t>
                      </a:r>
                      <a:endParaRPr lang="ru-RU" sz="2400" b="1" i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i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L</a:t>
                      </a:r>
                      <a:endParaRPr lang="ru-RU" sz="2400" b="1" i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i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E</a:t>
                      </a:r>
                      <a:endParaRPr lang="ru-RU" sz="2400" b="1" i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i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P</a:t>
                      </a:r>
                      <a:endParaRPr lang="ru-RU" sz="2400" b="1" i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i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H</a:t>
                      </a:r>
                      <a:endParaRPr lang="ru-RU" sz="2400" b="1" i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i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A</a:t>
                      </a:r>
                      <a:endParaRPr lang="ru-RU" sz="2400" b="1" i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i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N</a:t>
                      </a:r>
                      <a:endParaRPr lang="ru-RU" sz="2400" b="1" i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i="1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T</a:t>
                      </a:r>
                      <a:endParaRPr lang="ru-RU" sz="2400" b="1" i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50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i="1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F</a:t>
                      </a:r>
                      <a:endParaRPr lang="ru-RU" sz="2400" b="1" i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i="1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I</a:t>
                      </a:r>
                      <a:endParaRPr lang="ru-RU" sz="2400" b="1" i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i="1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L</a:t>
                      </a:r>
                      <a:endParaRPr lang="ru-RU" sz="2400" b="1" i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i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I</a:t>
                      </a:r>
                      <a:endParaRPr lang="ru-RU" sz="2400" b="1" i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i="1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O</a:t>
                      </a:r>
                      <a:endParaRPr lang="ru-RU" sz="2400" b="1" i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i="1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N</a:t>
                      </a:r>
                      <a:endParaRPr lang="ru-RU" sz="2400" b="1" i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i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A</a:t>
                      </a:r>
                      <a:endParaRPr lang="ru-RU" sz="2400" b="1" i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i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O</a:t>
                      </a:r>
                      <a:endParaRPr lang="ru-RU" sz="2400" b="1" i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50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i="1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R</a:t>
                      </a:r>
                      <a:endParaRPr lang="ru-RU" sz="2400" b="1" i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i="1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O</a:t>
                      </a:r>
                      <a:endParaRPr lang="ru-RU" sz="2400" b="1" i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i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E</a:t>
                      </a:r>
                      <a:endParaRPr lang="ru-RU" sz="2400" b="1" i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i="1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B</a:t>
                      </a:r>
                      <a:endParaRPr lang="ru-RU" sz="2400" b="1" i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i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R</a:t>
                      </a:r>
                      <a:endParaRPr lang="ru-RU" sz="2400" b="1" i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i="1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M</a:t>
                      </a:r>
                      <a:endParaRPr lang="ru-RU" sz="2400" b="1" i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i="1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R</a:t>
                      </a:r>
                      <a:endParaRPr lang="ru-RU" sz="2400" b="1" i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i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R</a:t>
                      </a:r>
                      <a:endParaRPr lang="ru-RU" sz="2400" b="1" i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50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i="1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O</a:t>
                      </a:r>
                      <a:endParaRPr lang="ru-RU" sz="2400" b="1" i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i="1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N</a:t>
                      </a:r>
                      <a:endParaRPr lang="ru-RU" sz="2400" b="1" i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i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P</a:t>
                      </a:r>
                      <a:endParaRPr lang="ru-RU" sz="2400" b="1" i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i="1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E</a:t>
                      </a:r>
                      <a:endParaRPr lang="ru-RU" sz="2400" b="1" i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i="1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S</a:t>
                      </a:r>
                      <a:endParaRPr lang="ru-RU" sz="2400" b="1" i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i="1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I</a:t>
                      </a:r>
                      <a:endParaRPr lang="ru-RU" sz="2400" b="1" i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i="1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B</a:t>
                      </a:r>
                      <a:endParaRPr lang="ru-RU" sz="2400" b="1" i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i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T</a:t>
                      </a:r>
                      <a:endParaRPr lang="ru-RU" sz="2400" b="1" i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50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i="1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G</a:t>
                      </a:r>
                      <a:endParaRPr lang="ru-RU" sz="2400" b="1" i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i="1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S</a:t>
                      </a:r>
                      <a:endParaRPr lang="ru-RU" sz="2400" b="1" i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i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H</a:t>
                      </a:r>
                      <a:endParaRPr lang="ru-RU" sz="2400" b="1" i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i="1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A</a:t>
                      </a:r>
                      <a:endParaRPr lang="ru-RU" sz="2400" b="1" i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i="1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E</a:t>
                      </a:r>
                      <a:endParaRPr lang="ru-RU" sz="2400" b="1" i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i="1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S</a:t>
                      </a:r>
                      <a:endParaRPr lang="ru-RU" sz="2400" b="1" i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i="1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E</a:t>
                      </a:r>
                      <a:endParaRPr lang="ru-RU" sz="2400" b="1" i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i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O</a:t>
                      </a:r>
                      <a:endParaRPr lang="ru-RU" sz="2400" b="1" i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50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i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B</a:t>
                      </a:r>
                      <a:endParaRPr lang="ru-RU" sz="2400" b="1" i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i="1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E</a:t>
                      </a:r>
                      <a:endParaRPr lang="ru-RU" sz="2400" b="1" i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i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A</a:t>
                      </a:r>
                      <a:endParaRPr lang="ru-RU" sz="2400" b="1" i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i="1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R</a:t>
                      </a:r>
                      <a:endParaRPr lang="ru-RU" sz="2400" b="1" i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i="1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B</a:t>
                      </a:r>
                      <a:endParaRPr lang="ru-RU" sz="2400" b="1" i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i="1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E</a:t>
                      </a:r>
                      <a:endParaRPr lang="ru-RU" sz="2400" b="1" i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i="1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Z</a:t>
                      </a:r>
                      <a:endParaRPr lang="ru-RU" sz="2400" b="1" i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i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I</a:t>
                      </a:r>
                      <a:endParaRPr lang="ru-RU" sz="2400" b="1" i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50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i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E</a:t>
                      </a:r>
                      <a:endParaRPr lang="ru-RU" sz="2400" b="1" i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i="1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A</a:t>
                      </a:r>
                      <a:endParaRPr lang="ru-RU" sz="2400" b="1" i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i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N</a:t>
                      </a:r>
                      <a:endParaRPr lang="ru-RU" sz="2400" b="1" i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i="1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E</a:t>
                      </a:r>
                      <a:endParaRPr lang="ru-RU" sz="2400" b="1" i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i="1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K</a:t>
                      </a:r>
                      <a:endParaRPr lang="ru-RU" sz="2400" b="1" i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i="1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A</a:t>
                      </a:r>
                      <a:endParaRPr lang="ru-RU" sz="2400" b="1" i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i="1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N</a:t>
                      </a:r>
                      <a:endParaRPr lang="ru-RU" sz="2400" b="1" i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i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S</a:t>
                      </a:r>
                      <a:endParaRPr lang="ru-RU" sz="2400" b="1" i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50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i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E</a:t>
                      </a:r>
                      <a:endParaRPr lang="ru-RU" sz="2400" b="1" i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i="1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L</a:t>
                      </a:r>
                      <a:endParaRPr lang="ru-RU" sz="2400" b="1" i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i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T</a:t>
                      </a:r>
                      <a:endParaRPr lang="ru-RU" sz="2400" b="1" i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i="1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O</a:t>
                      </a:r>
                      <a:endParaRPr lang="ru-RU" sz="2400" b="1" i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i="1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I</a:t>
                      </a:r>
                      <a:endParaRPr lang="ru-RU" sz="2400" b="1" i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i="1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L</a:t>
                      </a:r>
                      <a:endParaRPr lang="ru-RU" sz="2400" b="1" i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i="1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R</a:t>
                      </a:r>
                      <a:endParaRPr lang="ru-RU" sz="2400" b="1" i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i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E</a:t>
                      </a:r>
                      <a:endParaRPr lang="ru-RU" sz="2400" b="1" i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4067944" y="1556792"/>
            <a:ext cx="4392488" cy="504056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57150">
            <a:solidFill>
              <a:schemeClr val="accent2">
                <a:lumMod val="50000"/>
              </a:schemeClr>
            </a:solidFill>
          </a:ln>
          <a:scene3d>
            <a:camera prst="perspectiveHeroicExtremeLef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3" name="Picture 1" descr="C:\Users\Татьяна\Desktop\original (2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700808"/>
            <a:ext cx="3384376" cy="4536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  <a:solidFill>
            <a:schemeClr val="accent2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3200" b="1" i="1" dirty="0" smtClean="0">
                <a:solidFill>
                  <a:srgbClr val="FFC000"/>
                </a:solidFill>
              </a:rPr>
              <a:t>Lion, cobra, deer, grasshopper, crocodile,  frog, ant,</a:t>
            </a:r>
            <a:r>
              <a:rPr lang="ru-RU" sz="3200" b="1" i="1" dirty="0" smtClean="0">
                <a:solidFill>
                  <a:srgbClr val="FFC000"/>
                </a:solidFill>
              </a:rPr>
              <a:t> </a:t>
            </a:r>
            <a:r>
              <a:rPr lang="en-US" sz="3200" b="1" i="1" dirty="0" smtClean="0">
                <a:solidFill>
                  <a:srgbClr val="FFC000"/>
                </a:solidFill>
              </a:rPr>
              <a:t>cow ,horse, bee ,kangaroo ,dolphin ,mosquito,</a:t>
            </a:r>
            <a:r>
              <a:rPr lang="ru-RU" sz="3200" b="1" i="1" dirty="0" smtClean="0">
                <a:solidFill>
                  <a:srgbClr val="FFC000"/>
                </a:solidFill>
              </a:rPr>
              <a:t> </a:t>
            </a:r>
            <a:r>
              <a:rPr lang="en-US" sz="3200" b="1" i="1" dirty="0" smtClean="0">
                <a:solidFill>
                  <a:srgbClr val="FFC000"/>
                </a:solidFill>
              </a:rPr>
              <a:t>peacock ,salmon,  tortoise, budgie, cat ,beetle, </a:t>
            </a:r>
            <a:r>
              <a:rPr lang="ru-RU" sz="3200" b="1" i="1" dirty="0" smtClean="0">
                <a:solidFill>
                  <a:srgbClr val="FFC000"/>
                </a:solidFill>
              </a:rPr>
              <a:t/>
            </a:r>
            <a:br>
              <a:rPr lang="ru-RU" sz="3200" b="1" i="1" dirty="0" smtClean="0">
                <a:solidFill>
                  <a:srgbClr val="FFC000"/>
                </a:solidFill>
              </a:rPr>
            </a:br>
            <a:r>
              <a:rPr lang="en-US" sz="3200" b="1" i="1" dirty="0" smtClean="0">
                <a:solidFill>
                  <a:srgbClr val="FFC000"/>
                </a:solidFill>
              </a:rPr>
              <a:t>koala ,flamingo, ladybird</a:t>
            </a:r>
            <a:endParaRPr lang="ru-RU" sz="3200" b="1" i="1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95536" y="2060848"/>
            <a:ext cx="4032448" cy="4464496"/>
          </a:xfrm>
          <a:ln w="76200">
            <a:solidFill>
              <a:srgbClr val="002060"/>
            </a:solidFill>
          </a:ln>
          <a:scene3d>
            <a:camera prst="perspectiveHeroicExtremeRightFacing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25000" lnSpcReduction="20000"/>
          </a:bodyPr>
          <a:lstStyle/>
          <a:p>
            <a:pPr marL="914400" indent="-914400">
              <a:buNone/>
            </a:pPr>
            <a:endParaRPr lang="en-US" sz="9600" b="1" dirty="0" smtClean="0">
              <a:ln w="19050">
                <a:solidFill>
                  <a:srgbClr val="FFFF00"/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914400" indent="-914400">
              <a:buNone/>
            </a:pPr>
            <a:r>
              <a:rPr lang="en-US" sz="9600" b="1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 INSECTS</a:t>
            </a:r>
            <a:r>
              <a:rPr lang="ru-RU" sz="9600" b="1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9600" b="1" dirty="0" smtClean="0">
              <a:ln w="19050">
                <a:solidFill>
                  <a:srgbClr val="FFFF00"/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914400" indent="-914400">
              <a:buNone/>
            </a:pPr>
            <a:r>
              <a:rPr lang="ru-RU" sz="9600" b="1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</a:t>
            </a:r>
            <a:endParaRPr lang="en-US" sz="9600" b="1" dirty="0" smtClean="0">
              <a:ln w="19050">
                <a:solidFill>
                  <a:srgbClr val="FFFF00"/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914400" indent="-914400">
              <a:buNone/>
            </a:pPr>
            <a:r>
              <a:rPr lang="en-US" sz="9600" b="1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   FISH</a:t>
            </a:r>
            <a:r>
              <a:rPr lang="ru-RU" sz="9600" b="1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9600" b="1" dirty="0" smtClean="0">
              <a:ln w="19050">
                <a:solidFill>
                  <a:srgbClr val="FFFF00"/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914400" indent="-914400">
              <a:buNone/>
            </a:pPr>
            <a:r>
              <a:rPr lang="ru-RU" sz="9600" b="1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endParaRPr lang="en-US" sz="9600" b="1" dirty="0" smtClean="0">
              <a:ln w="19050">
                <a:solidFill>
                  <a:srgbClr val="FFFF00"/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9600" b="1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   AMPHIBIANS</a:t>
            </a:r>
            <a:r>
              <a:rPr lang="ru-RU" sz="9600" b="1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>
              <a:buNone/>
            </a:pPr>
            <a:r>
              <a:rPr lang="en-US" sz="9600" b="1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and REPTILES</a:t>
            </a:r>
            <a:r>
              <a:rPr lang="ru-RU" sz="9600" b="1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9600" b="1" dirty="0" smtClean="0">
              <a:ln w="19050">
                <a:solidFill>
                  <a:srgbClr val="FFFF00"/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9600" b="1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1371600" indent="-1371600">
              <a:buNone/>
            </a:pPr>
            <a:r>
              <a:rPr lang="en-US" sz="9600" b="1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4.    BIRD</a:t>
            </a:r>
            <a:r>
              <a:rPr lang="ru-RU" sz="9600" b="1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endParaRPr lang="en-US" sz="9600" b="1" dirty="0" smtClean="0">
              <a:ln w="19050">
                <a:solidFill>
                  <a:srgbClr val="FFFF00"/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1371600" indent="-1371600">
              <a:buNone/>
            </a:pPr>
            <a:endParaRPr lang="en-US" sz="9600" b="1" dirty="0" smtClean="0">
              <a:ln w="19050">
                <a:solidFill>
                  <a:srgbClr val="FFFF00"/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1371600" indent="-1371600">
              <a:buNone/>
            </a:pPr>
            <a:r>
              <a:rPr lang="en-US" sz="9600" b="1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5.     MAMMALS</a:t>
            </a:r>
            <a:endParaRPr lang="ru-RU" sz="9600" b="1" dirty="0" smtClean="0">
              <a:ln w="19050">
                <a:solidFill>
                  <a:srgbClr val="FFFF00"/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9600" b="1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endParaRPr lang="ru-RU" sz="9600" b="1" dirty="0" smtClean="0">
              <a:ln w="19050">
                <a:solidFill>
                  <a:srgbClr val="FFFF00"/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9600" b="1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endParaRPr lang="ru-RU" sz="9600" b="1" dirty="0" smtClean="0">
              <a:ln w="19050">
                <a:solidFill>
                  <a:srgbClr val="FFFF00"/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b="1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 </a:t>
            </a:r>
            <a:endParaRPr lang="ru-RU" b="1" dirty="0" smtClean="0">
              <a:ln w="19050">
                <a:solidFill>
                  <a:srgbClr val="FFFF00"/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>
              <a:buNone/>
            </a:pPr>
            <a:r>
              <a:rPr lang="en-US" b="1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 </a:t>
            </a:r>
            <a:endParaRPr lang="ru-RU" b="1" dirty="0" smtClean="0">
              <a:ln w="19050">
                <a:solidFill>
                  <a:srgbClr val="FFFF00"/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>
              <a:buNone/>
            </a:pPr>
            <a:r>
              <a:rPr lang="en-US" b="1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 </a:t>
            </a:r>
            <a:endParaRPr lang="ru-RU" b="1" dirty="0" smtClean="0">
              <a:ln w="19050">
                <a:solidFill>
                  <a:srgbClr val="FFFF00"/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>
              <a:buNone/>
            </a:pPr>
            <a:r>
              <a:rPr lang="en-US" b="1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 </a:t>
            </a:r>
            <a:endParaRPr lang="ru-RU" b="1" dirty="0">
              <a:ln w="19050">
                <a:solidFill>
                  <a:srgbClr val="FFFF00"/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3779912" y="1988840"/>
            <a:ext cx="4762872" cy="40324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Соедини слова из двух колонок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5" name="Вертикальный свиток 4"/>
          <p:cNvSpPr/>
          <p:nvPr/>
        </p:nvSpPr>
        <p:spPr>
          <a:xfrm>
            <a:off x="2915816" y="836712"/>
            <a:ext cx="6696744" cy="5760640"/>
          </a:xfrm>
          <a:prstGeom prst="verticalScroll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19872" y="1600200"/>
            <a:ext cx="5472608" cy="4925144"/>
          </a:xfrm>
          <a:scene3d>
            <a:camera prst="perspectiveLeft"/>
            <a:lightRig rig="threePt" dir="t"/>
          </a:scene3d>
        </p:spPr>
        <p:txBody>
          <a:bodyPr>
            <a:normAutofit fontScale="92500"/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r>
              <a:rPr lang="en-US" dirty="0" smtClean="0">
                <a:ln>
                  <a:solidFill>
                    <a:srgbClr val="C00000"/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 1.elephant                        a)mane</a:t>
            </a:r>
            <a:endParaRPr lang="ru-RU" dirty="0" smtClean="0">
              <a:ln>
                <a:solidFill>
                  <a:srgbClr val="C00000"/>
                </a:solidFill>
              </a:ln>
              <a:solidFill>
                <a:schemeClr val="bg2">
                  <a:lumMod val="50000"/>
                </a:schemeClr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a:endParaRPr>
          </a:p>
          <a:p>
            <a:r>
              <a:rPr lang="en-US" dirty="0" smtClean="0">
                <a:ln>
                  <a:solidFill>
                    <a:srgbClr val="C00000"/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     2.peacock                         b)horns</a:t>
            </a:r>
            <a:endParaRPr lang="ru-RU" dirty="0" smtClean="0">
              <a:ln>
                <a:solidFill>
                  <a:srgbClr val="C00000"/>
                </a:solidFill>
              </a:ln>
              <a:solidFill>
                <a:schemeClr val="bg2">
                  <a:lumMod val="50000"/>
                </a:schemeClr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a:endParaRPr>
          </a:p>
          <a:p>
            <a:r>
              <a:rPr lang="en-US" dirty="0" smtClean="0">
                <a:ln>
                  <a:solidFill>
                    <a:srgbClr val="C00000"/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     3. lion                               c)fur</a:t>
            </a:r>
            <a:endParaRPr lang="ru-RU" dirty="0" smtClean="0">
              <a:ln>
                <a:solidFill>
                  <a:srgbClr val="C00000"/>
                </a:solidFill>
              </a:ln>
              <a:solidFill>
                <a:schemeClr val="bg2">
                  <a:lumMod val="50000"/>
                </a:schemeClr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a:endParaRPr>
          </a:p>
          <a:p>
            <a:r>
              <a:rPr lang="en-US" dirty="0" smtClean="0">
                <a:ln>
                  <a:solidFill>
                    <a:srgbClr val="C00000"/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     4. bear                              d)trunk</a:t>
            </a:r>
            <a:endParaRPr lang="ru-RU" dirty="0" smtClean="0">
              <a:ln>
                <a:solidFill>
                  <a:srgbClr val="C00000"/>
                </a:solidFill>
              </a:ln>
              <a:solidFill>
                <a:schemeClr val="bg2">
                  <a:lumMod val="50000"/>
                </a:schemeClr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a:endParaRPr>
          </a:p>
          <a:p>
            <a:r>
              <a:rPr lang="en-US" dirty="0" smtClean="0">
                <a:ln>
                  <a:solidFill>
                    <a:srgbClr val="C00000"/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     5. giraffe                          e)feathers</a:t>
            </a:r>
            <a:endParaRPr lang="ru-RU" dirty="0" smtClean="0">
              <a:ln>
                <a:solidFill>
                  <a:srgbClr val="C00000"/>
                </a:solidFill>
              </a:ln>
              <a:solidFill>
                <a:schemeClr val="bg2">
                  <a:lumMod val="50000"/>
                </a:schemeClr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a:endParaRPr>
          </a:p>
          <a:p>
            <a:r>
              <a:rPr lang="en-US" dirty="0" smtClean="0">
                <a:ln>
                  <a:solidFill>
                    <a:srgbClr val="C00000"/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     6. monkey                        f)hump</a:t>
            </a:r>
            <a:endParaRPr lang="ru-RU" dirty="0" smtClean="0">
              <a:ln>
                <a:solidFill>
                  <a:srgbClr val="C00000"/>
                </a:solidFill>
              </a:ln>
              <a:solidFill>
                <a:schemeClr val="bg2">
                  <a:lumMod val="50000"/>
                </a:schemeClr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a:endParaRPr>
          </a:p>
          <a:p>
            <a:r>
              <a:rPr lang="en-US" dirty="0" smtClean="0">
                <a:ln>
                  <a:solidFill>
                    <a:srgbClr val="C00000"/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     7. deer                              g)stripes</a:t>
            </a:r>
            <a:endParaRPr lang="ru-RU" dirty="0" smtClean="0">
              <a:ln>
                <a:solidFill>
                  <a:srgbClr val="C00000"/>
                </a:solidFill>
              </a:ln>
              <a:solidFill>
                <a:schemeClr val="bg2">
                  <a:lumMod val="50000"/>
                </a:schemeClr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a:endParaRPr>
          </a:p>
          <a:p>
            <a:r>
              <a:rPr lang="en-US" dirty="0" smtClean="0">
                <a:ln>
                  <a:solidFill>
                    <a:srgbClr val="C00000"/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     8.tiger                               h)teeth</a:t>
            </a:r>
            <a:endParaRPr lang="ru-RU" dirty="0" smtClean="0">
              <a:ln>
                <a:solidFill>
                  <a:srgbClr val="C00000"/>
                </a:solidFill>
              </a:ln>
              <a:solidFill>
                <a:schemeClr val="bg2">
                  <a:lumMod val="50000"/>
                </a:schemeClr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a:endParaRPr>
          </a:p>
          <a:p>
            <a:r>
              <a:rPr lang="en-US" dirty="0" smtClean="0">
                <a:ln>
                  <a:solidFill>
                    <a:srgbClr val="C00000"/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     9.camel                             </a:t>
            </a:r>
            <a:r>
              <a:rPr lang="en-US" dirty="0" err="1" smtClean="0">
                <a:ln>
                  <a:solidFill>
                    <a:srgbClr val="C00000"/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i</a:t>
            </a:r>
            <a:r>
              <a:rPr lang="en-US" dirty="0" smtClean="0">
                <a:ln>
                  <a:solidFill>
                    <a:srgbClr val="C00000"/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)neck</a:t>
            </a:r>
            <a:endParaRPr lang="ru-RU" dirty="0" smtClean="0">
              <a:ln>
                <a:solidFill>
                  <a:srgbClr val="C00000"/>
                </a:solidFill>
              </a:ln>
              <a:solidFill>
                <a:schemeClr val="bg2">
                  <a:lumMod val="50000"/>
                </a:schemeClr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a:endParaRPr>
          </a:p>
          <a:p>
            <a:r>
              <a:rPr lang="en-US" dirty="0" smtClean="0">
                <a:ln>
                  <a:solidFill>
                    <a:srgbClr val="C00000"/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    10.crocodile                       j)tail</a:t>
            </a:r>
            <a:endParaRPr lang="ru-RU" dirty="0">
              <a:ln>
                <a:solidFill>
                  <a:srgbClr val="C00000"/>
                </a:solidFill>
              </a:ln>
              <a:solidFill>
                <a:schemeClr val="bg2">
                  <a:lumMod val="50000"/>
                </a:schemeClr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1026" name="Picture 2" descr="C:\Users\Татьяна\Desktop\фото сказок\сова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 bright="-20000" contrast="20000"/>
          </a:blip>
          <a:srcRect/>
          <a:stretch>
            <a:fillRect/>
          </a:stretch>
        </p:blipFill>
        <p:spPr bwMode="auto">
          <a:xfrm>
            <a:off x="-180528" y="908720"/>
            <a:ext cx="4104456" cy="476400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590</TotalTime>
  <Words>603</Words>
  <Application>Microsoft Office PowerPoint</Application>
  <PresentationFormat>Экран (4:3)</PresentationFormat>
  <Paragraphs>180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THE PRESENT SIMPLE TENSE</vt:lpstr>
      <vt:lpstr>ОТРИЦАТЕЛЬНОЕ ПРЕДЛОЖЕНИЕ</vt:lpstr>
      <vt:lpstr>Общий вопрос                  Специальный                                         вопрос</vt:lpstr>
      <vt:lpstr>                                                                                                 Альтернативный  вопрос                                     Разделительный                                                             вопрос </vt:lpstr>
      <vt:lpstr>Do, does, do nоt, does not</vt:lpstr>
      <vt:lpstr>Найди названия животных</vt:lpstr>
      <vt:lpstr>Lion, cobra, deer, grasshopper, crocodile,  frog, ant, cow ,horse, bee ,kangaroo ,dolphin ,mosquito, peacock ,salmon,  tortoise, budgie, cat ,beetle,  koala ,flamingo, ladybird</vt:lpstr>
      <vt:lpstr>Соедини слова из двух колонок</vt:lpstr>
      <vt:lpstr>long – short; big – small;  thin – thick</vt:lpstr>
      <vt:lpstr>long neck     neck          skin           feathers</vt:lpstr>
      <vt:lpstr>beak</vt:lpstr>
      <vt:lpstr>hair – fur                      finger -paws</vt:lpstr>
      <vt:lpstr>письмо</vt:lpstr>
      <vt:lpstr>The end,   thank you!!!!!!!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</dc:creator>
  <cp:lastModifiedBy>Татьяна</cp:lastModifiedBy>
  <cp:revision>65</cp:revision>
  <dcterms:created xsi:type="dcterms:W3CDTF">2017-01-28T15:54:17Z</dcterms:created>
  <dcterms:modified xsi:type="dcterms:W3CDTF">2019-11-07T15:49:03Z</dcterms:modified>
</cp:coreProperties>
</file>