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DD2A-258C-4238-8475-5B1FF22E1319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7D52-BD1D-495A-A314-0233F2EA4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oi-portal.ru/uploads/images/00/00/02/2013/07/09/ba9e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400600" cy="405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772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Предыстория информатики и история развития ЭВМ</a:t>
            </a:r>
            <a:b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5685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передачи информации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Julia\Desktop\0_f7ee9_d24e8e3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938"/>
            <a:ext cx="5652120" cy="2425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1484784"/>
            <a:ext cx="302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Факельный телеграф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Picture 3" descr="C:\Users\Julia\Desktop\14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628" y="3429000"/>
            <a:ext cx="4987372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8013" y="4437112"/>
            <a:ext cx="3467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Электромагнитный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телеграфный аппарат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С.Морзе создан в 1837 г.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ulia\Desktop\909fb83595acb67a42693dc46fef5e8a_2014-12-22_10-31-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39493" cy="3038557"/>
          </a:xfrm>
          <a:prstGeom prst="rect">
            <a:avLst/>
          </a:prstGeom>
          <a:noFill/>
        </p:spPr>
      </p:pic>
      <p:pic>
        <p:nvPicPr>
          <p:cNvPr id="10243" name="Picture 3" descr="C:\Users\Julia\Desktop\6b9ca2ef194cfde3ba2cb7d7265db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434006" cy="3614861"/>
          </a:xfrm>
          <a:prstGeom prst="rect">
            <a:avLst/>
          </a:prstGeom>
          <a:noFill/>
        </p:spPr>
      </p:pic>
      <p:pic>
        <p:nvPicPr>
          <p:cNvPr id="10244" name="Picture 4" descr="C:\Users\Julia\Desktop\1323611526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143914" cy="2751559"/>
          </a:xfrm>
          <a:prstGeom prst="rect">
            <a:avLst/>
          </a:prstGeom>
          <a:noFill/>
        </p:spPr>
      </p:pic>
      <p:pic>
        <p:nvPicPr>
          <p:cNvPr id="10245" name="Picture 5" descr="C:\Users\Julia\Desktop\75d2640bdf9de064809b2e6447401f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4346956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50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1876 год, изобретен телефон А. Беллом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ulia\Desktop\218074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079041" cy="3240360"/>
          </a:xfrm>
          <a:prstGeom prst="rect">
            <a:avLst/>
          </a:prstGeom>
          <a:noFill/>
        </p:spPr>
      </p:pic>
      <p:pic>
        <p:nvPicPr>
          <p:cNvPr id="11267" name="Picture 3" descr="C:\Users\Julia\Desktop\1193034889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760" y="116633"/>
            <a:ext cx="4376429" cy="3168352"/>
          </a:xfrm>
          <a:prstGeom prst="rect">
            <a:avLst/>
          </a:prstGeom>
          <a:noFill/>
        </p:spPr>
      </p:pic>
      <p:pic>
        <p:nvPicPr>
          <p:cNvPr id="11268" name="Picture 4" descr="C:\Users\Julia\Desktop\telev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722375" cy="3356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3052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Телевидение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изобретено в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5849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обработки информации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C:\Users\Julia\Desktop\1457322545_informatika_9_256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950661" cy="1512168"/>
          </a:xfrm>
          <a:prstGeom prst="rect">
            <a:avLst/>
          </a:prstGeom>
          <a:noFill/>
        </p:spPr>
      </p:pic>
      <p:pic>
        <p:nvPicPr>
          <p:cNvPr id="12291" name="Picture 3" descr="C:\Users\Julia\Desktop\3201_html_m1141f1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4204128" cy="2808312"/>
          </a:xfrm>
          <a:prstGeom prst="rect">
            <a:avLst/>
          </a:prstGeom>
          <a:noFill/>
        </p:spPr>
      </p:pic>
      <p:pic>
        <p:nvPicPr>
          <p:cNvPr id="12293" name="Picture 5" descr="C:\Users\Julia\Desktop\sche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718414" cy="41929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ulia\Desktop\lineyka_logari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552728" cy="1892100"/>
          </a:xfrm>
          <a:prstGeom prst="rect">
            <a:avLst/>
          </a:prstGeom>
          <a:noFill/>
        </p:spPr>
      </p:pic>
      <p:pic>
        <p:nvPicPr>
          <p:cNvPr id="13315" name="Picture 3" descr="C:\Users\Julia\Desktop\dallilahome.com_summirujushaja-mashina-paskal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5124400" cy="31156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678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Логарифмическая линейка появилась в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852936"/>
            <a:ext cx="816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счетная машина, созданная Б.Паскалем в 1645 году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ulia\Desktop\133596_pic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286250" cy="2181225"/>
          </a:xfrm>
          <a:prstGeom prst="rect">
            <a:avLst/>
          </a:prstGeom>
          <a:noFill/>
        </p:spPr>
      </p:pic>
      <p:pic>
        <p:nvPicPr>
          <p:cNvPr id="14339" name="Picture 3" descr="C:\Users\Julia\Desktop\784b959f483028d1dafdc8bbb40a62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544069" cy="2568408"/>
          </a:xfrm>
          <a:prstGeom prst="rect">
            <a:avLst/>
          </a:prstGeom>
          <a:noFill/>
        </p:spPr>
      </p:pic>
      <p:pic>
        <p:nvPicPr>
          <p:cNvPr id="14340" name="Picture 4" descr="C:\Users\Julia\Desktop\6233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36579"/>
            <a:ext cx="3987753" cy="31214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452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Механический арифмометр Лейбница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04664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калькулятор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869160"/>
            <a:ext cx="4259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Аналитическая машина Ч.Беббиджа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ЭВМ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http://www.junradio.com/nach/gor/rele_files/rele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703259" cy="3024336"/>
          </a:xfrm>
          <a:prstGeom prst="rect">
            <a:avLst/>
          </a:prstGeom>
          <a:noFill/>
        </p:spPr>
      </p:pic>
      <p:pic>
        <p:nvPicPr>
          <p:cNvPr id="18435" name="Picture 3" descr="C:\Users\Julia\Desktop\msdos_turned_30_years_old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5573101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6296" y="5445224"/>
            <a:ext cx="88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941168"/>
            <a:ext cx="4461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«Марк – 2» - релейная машина,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изготовленная в 1947 году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4192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Электронно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вакуумные лампы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http://jablog.ru/uploads/images/00/00/01/2014/08/07/5d39a16b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709064" cy="1800200"/>
          </a:xfrm>
          <a:prstGeom prst="rect">
            <a:avLst/>
          </a:prstGeom>
          <a:noFill/>
        </p:spPr>
      </p:pic>
      <p:pic>
        <p:nvPicPr>
          <p:cNvPr id="17412" name="Picture 4" descr="http://teeksaphoto.org/Archive/DigitalTimeline/Images/enia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5088565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30964" y="1556792"/>
            <a:ext cx="43241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ЭВМ - универсальная 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машина на электронных лампах, 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1945г. </a:t>
            </a: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ENIAC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cweek.ru/upload/iblock/d24/pervyi_elektron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537922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420888"/>
            <a:ext cx="3556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EDSAC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первый полностью</a:t>
            </a: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электронный компьютер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8" name="Picture 4" descr="http://22-91.ru/upload/images/photo/_rev1/15_129803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07432"/>
            <a:ext cx="4646290" cy="2911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365104"/>
            <a:ext cx="3814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отечественная ЭВМ – </a:t>
            </a: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МЭСМ, создана в 1951 г. </a:t>
            </a: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С.А. Лебедевым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32976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 фон Неймана – 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принцип хранимой 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памяти программы 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(данные и программа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помещаются в общую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память машины)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7925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Первое поколение – ламповые машины 50-хх годов 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</a:t>
            </a:r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http://vak.ru/lib/exe/fetch.php/proj/besm/m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ЭВМ М-20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bykvy_2-624x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907359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Julia\Desktop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276725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Julia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3116346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1680" y="260648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хранения информации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ергамент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237312"/>
            <a:ext cx="335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Деревянная восковая табличка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5589240"/>
            <a:ext cx="169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Глиняный диск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96448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Второе поколение – транзисторные машины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60-хх годов </a:t>
            </a:r>
            <a:r>
              <a:rPr lang="en-US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</a:t>
            </a:r>
            <a:endParaRPr lang="ru-RU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890" name="Picture 2" descr="http://www.bpiropo.com.br/graficos/FPC_AC200511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4010025" cy="2095501"/>
          </a:xfrm>
          <a:prstGeom prst="rect">
            <a:avLst/>
          </a:prstGeom>
          <a:noFill/>
        </p:spPr>
      </p:pic>
      <p:pic>
        <p:nvPicPr>
          <p:cNvPr id="37892" name="Picture 4" descr="http://red-sovet.su/wp-content/uploads/2013/10/6_E-VM-vtorogo-pokoleniya-M-220A1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78506"/>
            <a:ext cx="4867440" cy="3194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204864"/>
            <a:ext cx="190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Транзисторы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725144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БЭСМ - 6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88670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Третье поколение  ЭВМ – машины второй половины 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60-хх годов на интегральных схемах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http://machinepedia.org/images/thumb/3/30/Photo-SMDchips.jpg/250px-Photo-SMDc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1806026" cy="2232248"/>
          </a:xfrm>
          <a:prstGeom prst="rect">
            <a:avLst/>
          </a:prstGeom>
          <a:noFill/>
        </p:spPr>
      </p:pic>
      <p:pic>
        <p:nvPicPr>
          <p:cNvPr id="36868" name="Picture 4" descr="http://img13.nnm.me/2/d/c/3/9/f0c05307f9a46ffbb190d115ed2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4863904" cy="3528392"/>
          </a:xfrm>
          <a:prstGeom prst="rect">
            <a:avLst/>
          </a:prstGeom>
          <a:noFill/>
        </p:spPr>
      </p:pic>
      <p:pic>
        <p:nvPicPr>
          <p:cNvPr id="36870" name="Picture 6" descr="http://www.columbia.edu/cu/computinghistory/36091-museu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259785" cy="2763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5445224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IBM - 360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496604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Четвертое поколение ЭВМ – машины на </a:t>
            </a:r>
            <a:endParaRPr lang="en-US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микропроцессорах начало 70-хх годов 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http://www.gamer.ru/system/attached_images/images/000/453/577/normal/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304256" cy="1728192"/>
          </a:xfrm>
          <a:prstGeom prst="rect">
            <a:avLst/>
          </a:prstGeom>
          <a:noFill/>
        </p:spPr>
      </p:pic>
      <p:pic>
        <p:nvPicPr>
          <p:cNvPr id="35844" name="Picture 4" descr="https://ru.wiki2.org/wikipedia/commons/thumb/b/b3/Intel_I486SX.JPG/im311-622px-Intel_I486S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2016224" cy="1555929"/>
          </a:xfrm>
          <a:prstGeom prst="rect">
            <a:avLst/>
          </a:prstGeom>
          <a:noFill/>
        </p:spPr>
      </p:pic>
      <p:pic>
        <p:nvPicPr>
          <p:cNvPr id="35846" name="Picture 6" descr="http://www.aiportal.ru/novosti/wp-content/uploads/2014/11/GOXX8o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396278" cy="3168352"/>
          </a:xfrm>
          <a:prstGeom prst="rect">
            <a:avLst/>
          </a:prstGeom>
          <a:noFill/>
        </p:spPr>
      </p:pic>
      <p:pic>
        <p:nvPicPr>
          <p:cNvPr id="35848" name="Picture 8" descr="http://kprice.ru/wp-content/uploads/2016/cat/ap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176742"/>
            <a:ext cx="3995936" cy="36812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586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Суперкомпьютеры – четвертое поколение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http://www.pvsm.ru/images/2014/11/04/pervyi-superkompy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079159" cy="5309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317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ЭВМ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794" name="Picture 2" descr="http://kac-7.umi.ru/files/fsc-cels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384376" cy="2918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6" name="Picture 4" descr="http://24hitech.ru/wp-content/uploads/2013/12/wpid-Mini-kompyuter-Linutop-5-5-fot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920836" cy="2940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8" name="Picture 6" descr="http://24hitech.ru/wp-content/uploads/2013/07/wpid-Ultratonkie-noutbuki-Toshiba-Satellite-E45t-i-E55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4129870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800" name="Picture 8" descr="http://polit.ru/media/photolib/2014/11/04/sprout_1415058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3343408" cy="2507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\Desktop\s68923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800533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5" descr="C:\Users\Julia\Desktop\в-какой-стране-изобрели-бума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59092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789040"/>
            <a:ext cx="409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 н.э.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Изобретение  бумаги в Китае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657671"/>
            <a:ext cx="4071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Середина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Изобретен печатный станок 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Иоганном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Гутенбергом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ia\Desktop\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7664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Julia\Desktop\26d33817119103bed65c74f347633e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5400675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141277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Фотопленка и фотобумага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оявились в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lia\Desktop\0004-004-Kinematograf-ili-sinematograf-apparatura-dlja-semki-fil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lia\Desktop\phon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480497" cy="438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60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1877 году Томас Эдисон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изобрел фонограф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Julia\Desktop\1e610_evrey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139952" cy="4139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2160" y="692696"/>
            <a:ext cx="1764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Граммофон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ulia\Desktop\13754348216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34689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153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атефон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8" name="Picture 4" descr="C:\Users\Julia\Desktop\junost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621260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8024" y="404664"/>
            <a:ext cx="3338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Электрофон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изобретен в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ulia\Desktop\7584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4464496" cy="2842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Julia\Desktop\Jupiter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241441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C:\Users\Julia\Desktop\sonata304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3817290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3" name="Picture 5" descr="C:\Users\Julia\Desktop\parus301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5958" y="116632"/>
            <a:ext cx="3792018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2413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Магнитофоны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ulia\Desktop\8019425z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3"/>
            <a:ext cx="666554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Julia\Desktop\News2_Pic-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384417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Users\Julia\Desktop\vm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4613714" cy="275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67744" y="260648"/>
            <a:ext cx="3336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Видеомагнитофоны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241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Предыстория информатики и история развития ЭВМ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ЭВМ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и общество</dc:title>
  <dc:creator>Julia</dc:creator>
  <cp:lastModifiedBy>Пользователь</cp:lastModifiedBy>
  <cp:revision>32</cp:revision>
  <dcterms:created xsi:type="dcterms:W3CDTF">2016-05-15T12:44:04Z</dcterms:created>
  <dcterms:modified xsi:type="dcterms:W3CDTF">2021-05-22T05:35:24Z</dcterms:modified>
</cp:coreProperties>
</file>