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7" r:id="rId2"/>
    <p:sldId id="279" r:id="rId3"/>
    <p:sldId id="286" r:id="rId4"/>
    <p:sldId id="291" r:id="rId5"/>
    <p:sldId id="289" r:id="rId6"/>
    <p:sldId id="293" r:id="rId7"/>
    <p:sldId id="290" r:id="rId8"/>
    <p:sldId id="292" r:id="rId9"/>
    <p:sldId id="302" r:id="rId10"/>
    <p:sldId id="300" r:id="rId11"/>
    <p:sldId id="304" r:id="rId12"/>
    <p:sldId id="305" r:id="rId13"/>
    <p:sldId id="306" r:id="rId14"/>
    <p:sldId id="25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2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59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49A3D-29B0-420E-8DB2-148553503353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138A-1A86-45DD-8821-2A2B8DFDCC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49A3D-29B0-420E-8DB2-148553503353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138A-1A86-45DD-8821-2A2B8DFDCC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49A3D-29B0-420E-8DB2-148553503353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138A-1A86-45DD-8821-2A2B8DFDCC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49A3D-29B0-420E-8DB2-148553503353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138A-1A86-45DD-8821-2A2B8DFDCC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49A3D-29B0-420E-8DB2-148553503353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138A-1A86-45DD-8821-2A2B8DFDCC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49A3D-29B0-420E-8DB2-148553503353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138A-1A86-45DD-8821-2A2B8DFDCC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49A3D-29B0-420E-8DB2-148553503353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138A-1A86-45DD-8821-2A2B8DFDCC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49A3D-29B0-420E-8DB2-148553503353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138A-1A86-45DD-8821-2A2B8DFDCC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49A3D-29B0-420E-8DB2-148553503353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138A-1A86-45DD-8821-2A2B8DFDCC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49A3D-29B0-420E-8DB2-148553503353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138A-1A86-45DD-8821-2A2B8DFDCC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49A3D-29B0-420E-8DB2-148553503353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138A-1A86-45DD-8821-2A2B8DFDCC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249A3D-29B0-420E-8DB2-148553503353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F7138A-1A86-45DD-8821-2A2B8DFDCC3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saroblnews.ru/files/pages/64571/1479371923general_pages_i64571_v_shkolax_oblasti_prodoljaetsya_perexod_na_obuchenie_po_fgos.jpg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Yusver\Desktop\фгос эмблема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988840"/>
            <a:ext cx="7056784" cy="46085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Преемственность начального и основного общего образования при реализации ФГОС в рамках преподавания английского языка</a:t>
            </a:r>
            <a:endParaRPr lang="ru-RU" sz="28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3068960"/>
            <a:ext cx="4244280" cy="172819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Выполнила :учитель английского языка МБОУ СОШ №12 г. Лиски </a:t>
            </a:r>
            <a:r>
              <a:rPr lang="ru-RU" dirty="0" err="1" smtClean="0"/>
              <a:t>Северина</a:t>
            </a:r>
            <a:r>
              <a:rPr lang="ru-RU" dirty="0" smtClean="0"/>
              <a:t> Л</a:t>
            </a:r>
            <a:r>
              <a:rPr lang="ru-RU" dirty="0" smtClean="0"/>
              <a:t>.Г.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520" y="476671"/>
            <a:ext cx="871296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Harrow School was founded in 1571</a:t>
            </a:r>
            <a:r>
              <a:rPr lang="en-US" sz="5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en-US" sz="5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sz="5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 the expense of the rich farmer John Lyon.</a:t>
            </a:r>
            <a:endParaRPr lang="ru-RU" sz="5400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5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 of the most famous and oldest British public school for boys is located in the London Borough of Harrow.</a:t>
            </a:r>
            <a:endParaRPr lang="ru-RU" sz="5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7421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404664"/>
            <a:ext cx="84249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 the first year of study students are taught subjects such as English, French, Latin, Mathematics, Biology, Chemistry, Physics, History, Geography, Art, Music, Religion, Computer technologies and design. 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712988"/>
            <a:ext cx="8424936" cy="3884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49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5" y="2115771"/>
            <a:ext cx="2555776" cy="474222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033" y="1988838"/>
            <a:ext cx="3198191" cy="230425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606" y="4293096"/>
            <a:ext cx="4340924" cy="25649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8840"/>
            <a:ext cx="3390033" cy="23042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290" y="4293096"/>
            <a:ext cx="4879710" cy="256490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033" y="-27354"/>
            <a:ext cx="3198191" cy="201619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607" y="-27354"/>
            <a:ext cx="3421639" cy="201619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311" y="-27354"/>
            <a:ext cx="255869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24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Yusver\Desktop\фгос эмблем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484784"/>
            <a:ext cx="7632848" cy="53732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Спасибо </a:t>
            </a:r>
            <a:r>
              <a:rPr lang="ru-RU" sz="6600" smtClean="0">
                <a:latin typeface="Times New Roman" pitchFamily="18" charset="0"/>
                <a:cs typeface="Times New Roman" pitchFamily="18" charset="0"/>
              </a:rPr>
              <a:t>за внимание!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792087"/>
          </a:xfrm>
        </p:spPr>
        <p:txBody>
          <a:bodyPr/>
          <a:lstStyle/>
          <a:p>
            <a:r>
              <a:rPr lang="ru-RU" dirty="0" smtClean="0"/>
              <a:t>Ресурсы: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340768"/>
            <a:ext cx="8640960" cy="5256584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en-GB" sz="20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http://saroblnews.ru/files/pages/64571/1479371923general_pages_i64571_v_shkolax_oblasti_prodoljaetsya_perexod_na_obuchenie_po_fgos.jpg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Английский язык: 3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: Учебник для общеобразовательных учреждений: В 2 ч. / С.Г.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Тер-Минасова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Л.М.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Узунова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Е.И.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Сухина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– М.: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Академкнига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/Учебник, 2012.  - Ч. 1 98 с.: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ил.</a:t>
            </a:r>
          </a:p>
          <a:p>
            <a:pPr lvl="0" algn="just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Английский язык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3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.:  рабочая тетрадь / С.Г.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Тер-Минасова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Л.М.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Узунова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Е.И.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Сухина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– 3-е изд., стереотип. – М.: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Академкнига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/Учебник, 2016. – 104 с.: ил. 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Английский язык: Английский с удовольствием /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Enjoy English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учебник для 7 класса общеобразовательных учреждений  / М.З.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Биболетова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Н.Н.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Трубанева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– Обнинск: Титул, 2015. – 160 с.: ил.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Английский язык: Книга для чтения к учебнику для общеобразовательных учреждений. 3 класс / С.Г.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Тер-Минасова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Л.М.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Узунова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Е.И.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Сухина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– М.: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Академкнига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/ Учебник, 2012. – 56 с.: ил.</a:t>
            </a:r>
          </a:p>
          <a:p>
            <a:pPr lvl="0" algn="just"/>
            <a:endParaRPr lang="ru-RU" sz="2000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Английский язык: рабочая тетрадь к учебнику «Английский с удовольствием» / «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Enjoy English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 для 7 класса общеобразовательных учреждений: учебное пособие / М. З.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Биболетова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Е. Е.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Бабушис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– Обнинск: Титул, 2014. – 80 с.: ил.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Презентация ученицы 7 «Б» класса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Соседовой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Дианы</a:t>
            </a:r>
          </a:p>
          <a:p>
            <a:endParaRPr lang="ru-RU" sz="2800" dirty="0" smtClean="0"/>
          </a:p>
          <a:p>
            <a:pPr lvl="0"/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УМК, используемые на уроках английского языка в начальном и среднем звене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8" name="Picture 6" descr="C:\Users\Yusver\Desktop\349_1202\IMG_594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00808"/>
            <a:ext cx="8219256" cy="3508573"/>
          </a:xfrm>
          <a:prstGeom prst="rect">
            <a:avLst/>
          </a:prstGeom>
          <a:noFill/>
        </p:spPr>
      </p:pic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4664"/>
            <a:ext cx="5292080" cy="1080120"/>
          </a:xfrm>
        </p:spPr>
        <p:txBody>
          <a:bodyPr>
            <a:normAutofit fontScale="90000"/>
          </a:bodyPr>
          <a:lstStyle/>
          <a:p>
            <a:r>
              <a:rPr lang="ru-RU" sz="1800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u="sng" dirty="0" smtClean="0">
                <a:latin typeface="Times New Roman" pitchFamily="18" charset="0"/>
                <a:cs typeface="Times New Roman" pitchFamily="18" charset="0"/>
              </a:rPr>
              <a:t>Приобретение начальных навыков общения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в устной и письменной форме с носителями языка на основе своих речевых возможностей и потребностей; освоение правил речевого и неречевого поведения.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3074" name="Picture 2" descr="C:\Users\Yusver\Desktop\Рисунок5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72816"/>
            <a:ext cx="3960440" cy="4248472"/>
          </a:xfrm>
          <a:prstGeom prst="rect">
            <a:avLst/>
          </a:prstGeom>
          <a:noFill/>
        </p:spPr>
      </p:pic>
      <p:pic>
        <p:nvPicPr>
          <p:cNvPr id="3075" name="Picture 3" descr="C:\Users\Yusver\Desktop\Рисунок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27576" y="188640"/>
            <a:ext cx="3816424" cy="1484784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79512" y="6021288"/>
            <a:ext cx="87129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Английский язык: 3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: Учебник для общеобразовательных учреждений: В 2 ч. / С.Г.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Тер-Минасова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Л.М.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Узунова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Е.И.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Сухина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– М.: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Академкнига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/Учебник, 2012.  - Ч. 1 98 с.: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цв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ил.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4" descr="C:\Users\Yusver\Desktop\Рисунок3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1628800"/>
            <a:ext cx="3672408" cy="43924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2736304" cy="5674642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Создание основы для 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формирования интереса к совершенствованию достигнутого уровня владения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изучаемым иностранным языком, в том числе на основе самонаблюдения и самооценки, к изучению 2го/3го ИЯ, к использованию ИЯ как средства получения информации, позволяющей расширять свои знания в других предметных областях</a:t>
            </a:r>
            <a:endParaRPr lang="ru-RU" sz="2000" dirty="0"/>
          </a:p>
        </p:txBody>
      </p:sp>
      <p:pic>
        <p:nvPicPr>
          <p:cNvPr id="10" name="Picture 5" descr="C:\Users\Yusver\Desktop\Рисунок21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620688"/>
            <a:ext cx="3168352" cy="5184576"/>
          </a:xfrm>
          <a:prstGeom prst="rect">
            <a:avLst/>
          </a:prstGeom>
          <a:noFill/>
        </p:spPr>
      </p:pic>
      <p:pic>
        <p:nvPicPr>
          <p:cNvPr id="45062" name="Picture 6" descr="C:\Users\Yusver\Desktop\Рисунок22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49136" y="548680"/>
            <a:ext cx="3094864" cy="5256584"/>
          </a:xfrm>
          <a:prstGeom prst="rect">
            <a:avLst/>
          </a:prstGeom>
          <a:noFill/>
        </p:spPr>
      </p:pic>
      <p:sp>
        <p:nvSpPr>
          <p:cNvPr id="45064" name="Rectangle 8"/>
          <p:cNvSpPr>
            <a:spLocks noChangeArrowheads="1"/>
          </p:cNvSpPr>
          <p:nvPr/>
        </p:nvSpPr>
        <p:spPr bwMode="auto">
          <a:xfrm>
            <a:off x="179512" y="6079230"/>
            <a:ext cx="871296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Английский язык: Английский с удовольствием /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Enjoy English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учебник для 7 класса общеобразовательных учреждений  / М.З.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Биболетова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Н.Н.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Трубанева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– Обнинск: Титул, 2015. – 160 с.: ил.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224136"/>
          </a:xfrm>
        </p:spPr>
        <p:txBody>
          <a:bodyPr>
            <a:normAutofit fontScale="90000"/>
          </a:bodyPr>
          <a:lstStyle/>
          <a:p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u="sng" dirty="0" smtClean="0">
                <a:latin typeface="Times New Roman" pitchFamily="18" charset="0"/>
                <a:cs typeface="Times New Roman" pitchFamily="18" charset="0"/>
              </a:rPr>
              <a:t>Освоение начальных лингвистических представлений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необходимых для овладения на элементарном уровне устной и письменной речью на иностранном языке, расширение лингвистического кругозора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9" name="Picture 5" descr="C:\Users\Yusver\Desktop\Рисунок4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340768"/>
            <a:ext cx="4038600" cy="1852290"/>
          </a:xfrm>
          <a:prstGeom prst="rect">
            <a:avLst/>
          </a:prstGeom>
          <a:noFill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3" y="4365104"/>
            <a:ext cx="3888432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 descr="C:\Users\Yusver\Desktop\Рисунок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1412776"/>
            <a:ext cx="3816424" cy="2952328"/>
          </a:xfrm>
          <a:prstGeom prst="rect">
            <a:avLst/>
          </a:prstGeom>
          <a:noFill/>
        </p:spPr>
      </p:pic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6091994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1430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Английский язык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3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.:  рабочая тетрадь / С.Г.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Тер-Минасова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Л.М.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Узунова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Е.И.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Сухина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– 3-е изд., стереотип. – М.: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Академкнига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/Учебник, 2016. – 104 с.: ил.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5" name="Picture 11" descr="C:\Users\Yusver\Desktop\Рисунок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3212975"/>
            <a:ext cx="4031158" cy="2736305"/>
          </a:xfrm>
          <a:prstGeom prst="rect">
            <a:avLst/>
          </a:prstGeom>
          <a:noFill/>
        </p:spPr>
      </p:pic>
      <p:sp>
        <p:nvSpPr>
          <p:cNvPr id="22" name="Содержимое 21"/>
          <p:cNvSpPr>
            <a:spLocks noGrp="1"/>
          </p:cNvSpPr>
          <p:nvPr>
            <p:ph sz="half" idx="1"/>
          </p:nvPr>
        </p:nvSpPr>
        <p:spPr>
          <a:xfrm>
            <a:off x="457200" y="1916832"/>
            <a:ext cx="3466728" cy="4209331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Формирование и совершенствование иноязычной коммуникативной компетенции; расширение и систематизация знаний о языке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расширение лингвистического кругозора и лексического запаса, дальнейшее овладение общей речевой культурой</a:t>
            </a:r>
            <a:endParaRPr lang="ru-RU" sz="2000" dirty="0"/>
          </a:p>
        </p:txBody>
      </p:sp>
      <p:pic>
        <p:nvPicPr>
          <p:cNvPr id="43010" name="Picture 2" descr="C:\Users\Yusver\Desktop\Рисунок10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484784"/>
            <a:ext cx="3761359" cy="460851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79512" y="6093296"/>
            <a:ext cx="878497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Английский язык: рабочая тетрадь к учебнику «Английский с удовольствием» / «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Enjoy English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 для 7 класса общеобразовательных учреждений: учебное пособие / М. З.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Биболетова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Е. Е.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Бабушис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– Обнинск: Титул, 2014. – 80 с.: ил.</a:t>
            </a:r>
            <a:endParaRPr lang="ru-RU" sz="1400" dirty="0"/>
          </a:p>
        </p:txBody>
      </p:sp>
      <p:pic>
        <p:nvPicPr>
          <p:cNvPr id="43011" name="Picture 3" descr="C:\Users\Yusver\Desktop\Рисунок11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0727" y="1600200"/>
            <a:ext cx="4011546" cy="4276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354162"/>
          </a:xfrm>
        </p:spPr>
        <p:txBody>
          <a:bodyPr>
            <a:noAutofit/>
          </a:bodyPr>
          <a:lstStyle/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Сформированность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дружелюбного отношения и толерантности к носителям другого языка на основе знакомства с жизнью своих сверстников в других странах, с детским фольклором и доступными образцами детской художественной литературы</a:t>
            </a:r>
            <a:endParaRPr lang="ru-RU" sz="2000" dirty="0"/>
          </a:p>
        </p:txBody>
      </p:sp>
      <p:pic>
        <p:nvPicPr>
          <p:cNvPr id="2051" name="Picture 3" descr="C:\Users\Yusver\Desktop\Рисунок1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628800"/>
            <a:ext cx="3960440" cy="4392488"/>
          </a:xfrm>
          <a:prstGeom prst="rect">
            <a:avLst/>
          </a:prstGeom>
          <a:noFill/>
        </p:spPr>
      </p:pic>
      <p:pic>
        <p:nvPicPr>
          <p:cNvPr id="2053" name="Picture 5" descr="C:\Users\Yusver\Desktop\Рисунок03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628800"/>
            <a:ext cx="3888432" cy="4392488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179512" y="6093296"/>
            <a:ext cx="89644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Английский язык: Книга для чтения к учебнику для общеобразовательных учреждений. 3 класс / С.Г.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Тер-Минасова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Л.М.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Узунова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Е.И.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Сухина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– М.: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Академкнига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/ Учебник, 2012. – 56 с.: ил.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4752528" cy="3514402"/>
          </a:xfrm>
        </p:spPr>
        <p:txBody>
          <a:bodyPr>
            <a:normAutofit fontScale="90000"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Формирование дружелюбного и толерантного отношения к ценностям иных культур, оптимизма и выраженной личностной позиции в восприятии мира, в развитии национального самосознания на основе знакомства с жизнью своих сверстников в других странах, с образцами зарубежной литературы разных жанров, с учетом достигнутого обучающимися уровня иноязычной компетентности</a:t>
            </a:r>
            <a:endParaRPr lang="ru-RU" sz="2200" dirty="0"/>
          </a:p>
        </p:txBody>
      </p:sp>
      <p:pic>
        <p:nvPicPr>
          <p:cNvPr id="41986" name="Picture 2" descr="C:\Users\Yusver\Desktop\Рисунок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933056"/>
            <a:ext cx="3895344" cy="1444752"/>
          </a:xfrm>
          <a:prstGeom prst="rect">
            <a:avLst/>
          </a:prstGeom>
          <a:noFill/>
        </p:spPr>
      </p:pic>
      <p:pic>
        <p:nvPicPr>
          <p:cNvPr id="41987" name="Picture 3" descr="C:\Users\Yusver\Desktop\Рисунок8 - коп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5559425"/>
            <a:ext cx="4095750" cy="1298575"/>
          </a:xfrm>
          <a:prstGeom prst="rect">
            <a:avLst/>
          </a:prstGeom>
          <a:noFill/>
        </p:spPr>
      </p:pic>
      <p:pic>
        <p:nvPicPr>
          <p:cNvPr id="41989" name="Picture 5" descr="C:\Users\Yusver\Desktop\Рисунок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548680"/>
            <a:ext cx="3707904" cy="57606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39" y="0"/>
            <a:ext cx="68407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77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5882</TotalTime>
  <Words>722</Words>
  <Application>Microsoft Office PowerPoint</Application>
  <PresentationFormat>Экран (4:3)</PresentationFormat>
  <Paragraphs>35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Тема Office</vt:lpstr>
      <vt:lpstr>Преемственность начального и основного общего образования при реализации ФГОС в рамках преподавания английского языка</vt:lpstr>
      <vt:lpstr>УМК, используемые на уроках английского языка в начальном и среднем звене</vt:lpstr>
      <vt:lpstr>  Приобретение начальных навыков общения в устной и письменной форме с носителями языка на основе своих речевых возможностей и потребностей; освоение правил речевого и неречевого поведения. </vt:lpstr>
      <vt:lpstr>Создание основы для формирования интереса к совершенствованию достигнутого уровня владения изучаемым иностранным языком, в том числе на основе самонаблюдения и самооценки, к изучению 2го/3го ИЯ, к использованию ИЯ как средства получения информации, позволяющей расширять свои знания в других предметных областях</vt:lpstr>
      <vt:lpstr>  Освоение начальных лингвистических представлений, необходимых для овладения на элементарном уровне устной и письменной речью на иностранном языке, расширение лингвистического кругозора </vt:lpstr>
      <vt:lpstr>Формирование и совершенствование иноязычной коммуникативной компетенции; расширение и систематизация знаний о языке, расширение лингвистического кругозора и лексического запаса, дальнейшее овладение общей речевой культурой</vt:lpstr>
      <vt:lpstr>Сформированность дружелюбного отношения и толерантности к носителям другого языка на основе знакомства с жизнью своих сверстников в других странах, с детским фольклором и доступными образцами детской художественной литературы</vt:lpstr>
      <vt:lpstr>Формирование дружелюбного и толерантного отношения к ценностям иных культур, оптимизма и выраженной личностной позиции в восприятии мира, в развитии национального самосознания на основе знакомства с жизнью своих сверстников в других странах, с образцами зарубежной литературы разных жанров, с учетом достигнутого обучающимися уровня иноязычной компетентности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  <vt:lpstr>Ресурсы: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Yusver</dc:creator>
  <cp:lastModifiedBy>User</cp:lastModifiedBy>
  <cp:revision>125</cp:revision>
  <dcterms:created xsi:type="dcterms:W3CDTF">2017-01-31T19:40:32Z</dcterms:created>
  <dcterms:modified xsi:type="dcterms:W3CDTF">2018-04-19T15:54:35Z</dcterms:modified>
</cp:coreProperties>
</file>