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101" y="1018749"/>
            <a:ext cx="7772400" cy="1780108"/>
          </a:xfrm>
        </p:spPr>
        <p:txBody>
          <a:bodyPr>
            <a:normAutofit/>
          </a:bodyPr>
          <a:lstStyle/>
          <a:p>
            <a:r>
              <a:rPr lang="ru-RU" sz="8800" dirty="0" smtClean="0"/>
              <a:t>ПЕРВОЦВЕТЫ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13917"/>
            <a:ext cx="7632848" cy="401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3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МАТЬ-И-МАЧЕХА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708920"/>
            <a:ext cx="4176713" cy="313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204864"/>
            <a:ext cx="4320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Она самая первая зацветает по весне. Только тогда, когда цветы отцветут, появляются большие зеленые листья. Одна сторона у листьев теплая, покрытая мягким пушком, а другая – гладкая и холодная. Теплая – это мать, холодная – мачеха.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7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20688"/>
            <a:ext cx="4633869" cy="6043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3451" y="649967"/>
            <a:ext cx="39350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/>
              <a:t>Многие первоцветы – исчезающие </a:t>
            </a:r>
            <a:r>
              <a:rPr lang="ru-RU" sz="2400" dirty="0" smtClean="0"/>
              <a:t>растения. Их </a:t>
            </a:r>
            <a:r>
              <a:rPr lang="ru-RU" sz="2400" dirty="0"/>
              <a:t>заносят в Красную Книгу.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/>
              <a:t>Чтобы сохранить эти растения, их нельзя срывать в дикой природе.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/>
              <a:t>Человек может разводить первоцветы в своем саду, сохраняя разнообразие прекрасных цветов на нашей планете.</a:t>
            </a:r>
          </a:p>
        </p:txBody>
      </p:sp>
    </p:spTree>
    <p:extLst>
      <p:ext uri="{BB962C8B-B14F-4D97-AF65-F5344CB8AC3E}">
        <p14:creationId xmlns:p14="http://schemas.microsoft.com/office/powerpoint/2010/main" val="38235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36912"/>
            <a:ext cx="4636037" cy="3450696"/>
          </a:xfrm>
        </p:spPr>
        <p:txBody>
          <a:bodyPr/>
          <a:lstStyle/>
          <a:p>
            <a:r>
              <a:rPr lang="ru-RU" dirty="0"/>
              <a:t>Первым вылез из землицы</a:t>
            </a:r>
          </a:p>
          <a:p>
            <a:pPr marL="0" indent="0">
              <a:buNone/>
            </a:pPr>
            <a:r>
              <a:rPr lang="ru-RU" dirty="0" smtClean="0"/>
              <a:t>    На </a:t>
            </a:r>
            <a:r>
              <a:rPr lang="ru-RU" dirty="0"/>
              <a:t>проталинке.</a:t>
            </a:r>
          </a:p>
          <a:p>
            <a:pPr marL="0" indent="0">
              <a:buNone/>
            </a:pPr>
            <a:r>
              <a:rPr lang="ru-RU" dirty="0" smtClean="0"/>
              <a:t>    Он </a:t>
            </a:r>
            <a:r>
              <a:rPr lang="ru-RU" dirty="0"/>
              <a:t>мороза не боится,</a:t>
            </a:r>
          </a:p>
          <a:p>
            <a:pPr marL="0" indent="0">
              <a:buNone/>
            </a:pPr>
            <a:r>
              <a:rPr lang="ru-RU" dirty="0" smtClean="0"/>
              <a:t>     Хоть </a:t>
            </a:r>
            <a:r>
              <a:rPr lang="ru-RU" dirty="0"/>
              <a:t>и маленький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Из-под снега расцветает, </a:t>
            </a:r>
          </a:p>
          <a:p>
            <a:pPr marL="0" indent="0">
              <a:buNone/>
            </a:pPr>
            <a:r>
              <a:rPr lang="ru-RU" dirty="0" smtClean="0"/>
              <a:t>    Раньше </a:t>
            </a:r>
            <a:r>
              <a:rPr lang="ru-RU" dirty="0"/>
              <a:t>всех весну встречает.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ОТГАДАЙ-КА!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0928"/>
            <a:ext cx="3425825" cy="257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5893390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</a:rPr>
              <a:t>ПОДСНЕЖНИК</a:t>
            </a:r>
            <a:endParaRPr lang="ru-RU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36912"/>
            <a:ext cx="5616624" cy="2952328"/>
          </a:xfrm>
        </p:spPr>
        <p:txBody>
          <a:bodyPr/>
          <a:lstStyle/>
          <a:p>
            <a:r>
              <a:rPr lang="ru-RU" dirty="0"/>
              <a:t>В нем насчитывается более 500 видов и все они ранние весенние цветы. </a:t>
            </a:r>
          </a:p>
          <a:p>
            <a:endParaRPr lang="ru-RU" dirty="0"/>
          </a:p>
          <a:p>
            <a:r>
              <a:rPr lang="ru-RU" dirty="0"/>
              <a:t>В народе же первоцветами называют растения, период массового цветения которых приходится на раннюю весну.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8328"/>
            <a:ext cx="8856984" cy="1252728"/>
          </a:xfrm>
        </p:spPr>
        <p:txBody>
          <a:bodyPr>
            <a:normAutofit/>
          </a:bodyPr>
          <a:lstStyle/>
          <a:p>
            <a:r>
              <a:rPr lang="ru-RU" sz="3600" dirty="0"/>
              <a:t>Первоцвет – это род растений, относящихся к семейству </a:t>
            </a:r>
            <a:r>
              <a:rPr lang="ru-RU" sz="3600" dirty="0" smtClean="0"/>
              <a:t>первоцветных.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636912"/>
            <a:ext cx="2977601" cy="404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1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88840"/>
            <a:ext cx="5040560" cy="486916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Это </a:t>
            </a:r>
            <a:r>
              <a:rPr lang="ru-RU" dirty="0"/>
              <a:t>травянистые многолетники. Их научное название – </a:t>
            </a:r>
            <a:r>
              <a:rPr lang="ru-RU" dirty="0" err="1"/>
              <a:t>галантус</a:t>
            </a:r>
            <a:r>
              <a:rPr lang="ru-RU" dirty="0"/>
              <a:t>, что в переводе с древнегреческого языка означает «молочно-цветковый». Они относятся к семейству амариллисовых. </a:t>
            </a:r>
          </a:p>
          <a:p>
            <a:r>
              <a:rPr lang="ru-RU" dirty="0" smtClean="0"/>
              <a:t>Он </a:t>
            </a:r>
            <a:r>
              <a:rPr lang="ru-RU" dirty="0"/>
              <a:t>первым появляется на проталинках после зимы и ему не страшны ни весенние заморозки, ни зимние морозы, ни выпавший весной снег. Сначала появляется пара листочков и вслед за ними распускаются белые колокольчики. 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ПОДСНЕЖНИК, или ГАЛАНТУС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r="15403"/>
          <a:stretch/>
        </p:blipFill>
        <p:spPr bwMode="auto">
          <a:xfrm>
            <a:off x="5223293" y="3068960"/>
            <a:ext cx="3931192" cy="273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7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СЦИЛЛА,</a:t>
            </a:r>
            <a:br>
              <a:rPr lang="ru-RU" dirty="0" smtClean="0"/>
            </a:br>
            <a:r>
              <a:rPr lang="ru-RU" dirty="0" smtClean="0"/>
              <a:t> или ПРОЛЕСКА СИБИРСКАЯ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31" y="2492896"/>
            <a:ext cx="3314426" cy="4113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988840"/>
            <a:ext cx="525658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Неба капли голубые кем-то брошены на снег.</a:t>
            </a:r>
          </a:p>
          <a:p>
            <a:r>
              <a:rPr lang="ru-RU" sz="2000" dirty="0"/>
              <a:t>Это пролески лесные расцветают по весне.</a:t>
            </a:r>
          </a:p>
          <a:p>
            <a:r>
              <a:rPr lang="ru-RU" sz="2000" dirty="0"/>
              <a:t>Все полянки голубые, голубой струится свет.</a:t>
            </a:r>
          </a:p>
          <a:p>
            <a:r>
              <a:rPr lang="ru-RU" sz="2000" dirty="0"/>
              <a:t>Это пролески лесные распустились по весне</a:t>
            </a:r>
            <a:r>
              <a:rPr lang="ru-RU" sz="2000" dirty="0" smtClean="0"/>
              <a:t>.</a:t>
            </a:r>
          </a:p>
          <a:p>
            <a:endParaRPr lang="ru-RU" dirty="0" smtClean="0"/>
          </a:p>
          <a:p>
            <a:r>
              <a:rPr lang="ru-RU" sz="2400" dirty="0" smtClean="0"/>
              <a:t>Все </a:t>
            </a:r>
            <a:r>
              <a:rPr lang="ru-RU" sz="2400" dirty="0"/>
              <a:t>пролески - многолетние травянистые луковичные растения, зацветающие очень рано. Они любят произрастать в дубравах. Им не страшны весенние заморозки, потому что в их клетках содержится повышенная концентрация сахара.</a:t>
            </a:r>
          </a:p>
        </p:txBody>
      </p:sp>
    </p:spTree>
    <p:extLst>
      <p:ext uri="{BB962C8B-B14F-4D97-AF65-F5344CB8AC3E}">
        <p14:creationId xmlns:p14="http://schemas.microsoft.com/office/powerpoint/2010/main" val="23392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ПЕРВОЦВЕТ ВЕСЕННИЙ,</a:t>
            </a:r>
            <a:br>
              <a:rPr lang="ru-RU" dirty="0" smtClean="0"/>
            </a:br>
            <a:r>
              <a:rPr lang="ru-RU" dirty="0" smtClean="0"/>
              <a:t>или ПРИМУЛА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204864"/>
            <a:ext cx="3888432" cy="39604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Растение, которое называют </a:t>
            </a:r>
            <a:r>
              <a:rPr lang="ru-RU" dirty="0"/>
              <a:t>«золотыми ключиками весны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Красивые </a:t>
            </a:r>
            <a:r>
              <a:rPr lang="ru-RU" dirty="0"/>
              <a:t>жёлтые цветки собраны в виде поникшего зонтика на конце безлистного стебля,  </a:t>
            </a:r>
            <a:r>
              <a:rPr lang="ru-RU" dirty="0" smtClean="0"/>
              <a:t>                                        </a:t>
            </a:r>
            <a:r>
              <a:rPr lang="ru-RU" dirty="0"/>
              <a:t>который выходит из </a:t>
            </a:r>
            <a:r>
              <a:rPr lang="ru-RU" dirty="0" smtClean="0"/>
              <a:t>прикорневых </a:t>
            </a:r>
            <a:r>
              <a:rPr lang="ru-RU" dirty="0"/>
              <a:t>листьев –  </a:t>
            </a:r>
            <a:r>
              <a:rPr lang="ru-RU" dirty="0" smtClean="0"/>
              <a:t>морщинистых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/>
              <a:t>яйцевидной формы с </a:t>
            </a:r>
            <a:r>
              <a:rPr lang="ru-RU" dirty="0" smtClean="0"/>
              <a:t>волнистыми </a:t>
            </a:r>
            <a:r>
              <a:rPr lang="ru-RU" dirty="0"/>
              <a:t>краями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597400" cy="344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4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7" y="2132856"/>
            <a:ext cx="5576421" cy="446449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Растение, которое </a:t>
            </a:r>
            <a:r>
              <a:rPr lang="ru-RU" dirty="0"/>
              <a:t>называют «цветок-светофор» или «цветок-букетик</a:t>
            </a:r>
            <a:r>
              <a:rPr lang="ru-RU" dirty="0" smtClean="0"/>
              <a:t>». </a:t>
            </a:r>
          </a:p>
          <a:p>
            <a:r>
              <a:rPr lang="ru-RU" dirty="0"/>
              <a:t>Когда оно распускается, цветки у него розовые. Пройдет немного времени, и они станут малиновыми, а затем фиолетовыми. А увядшие цветки имеют синий цвет. Так как цветки на одном стебле распускаются в разное время, то и получается маленький букетик</a:t>
            </a:r>
            <a:r>
              <a:rPr lang="ru-RU" dirty="0" smtClean="0"/>
              <a:t>.</a:t>
            </a:r>
          </a:p>
          <a:p>
            <a:r>
              <a:rPr lang="ru-RU" dirty="0"/>
              <a:t>Еще медуницу называют сладким букетиком, потому что в ее цветках много сладкого </a:t>
            </a:r>
            <a:r>
              <a:rPr lang="ru-RU" dirty="0" smtClean="0"/>
              <a:t>сока-нектара.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МЕДУНИЦА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48880"/>
            <a:ext cx="3244051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0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КУПАЛЬНИЦА        ВЕТРЕНИЦА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4104456" cy="2880320"/>
          </a:xfrm>
        </p:spPr>
        <p:txBody>
          <a:bodyPr>
            <a:normAutofit fontScale="92500" lnSpcReduction="10000"/>
          </a:bodyPr>
          <a:lstStyle/>
          <a:p>
            <a:pPr marL="0" algn="just">
              <a:spcBef>
                <a:spcPts val="0"/>
              </a:spcBef>
            </a:pPr>
            <a:r>
              <a:rPr lang="ru-RU" dirty="0"/>
              <a:t>По народному поверью, эти растения были любимыми у сказочных лесных существ- троллей. Купальница растёт на сырых лесах и лесных </a:t>
            </a:r>
            <a:r>
              <a:rPr lang="ru-RU" dirty="0" smtClean="0"/>
              <a:t>полянах. Купальница- </a:t>
            </a:r>
            <a:r>
              <a:rPr lang="ru-RU" dirty="0"/>
              <a:t>луговое растение, цветёт на девятом году жизни.  Цветы жёлтые и оранжевые. </a:t>
            </a:r>
          </a:p>
          <a:p>
            <a:pPr marL="0">
              <a:spcBef>
                <a:spcPts val="0"/>
              </a:spcBef>
            </a:pPr>
            <a:r>
              <a:rPr lang="ru-RU" dirty="0"/>
              <a:t>    </a:t>
            </a:r>
            <a:r>
              <a:rPr lang="ru-RU" dirty="0" smtClean="0"/>
              <a:t>Растение </a:t>
            </a:r>
            <a:r>
              <a:rPr lang="ru-RU" b="1" dirty="0" smtClean="0"/>
              <a:t>ЯДОВИТОЕ</a:t>
            </a:r>
            <a:r>
              <a:rPr lang="ru-RU" b="1" dirty="0"/>
              <a:t>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24012"/>
            <a:ext cx="2160240" cy="2400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75" y="4235029"/>
            <a:ext cx="3401864" cy="254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34224" y="1772816"/>
            <a:ext cx="433227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200" dirty="0" smtClean="0">
                <a:solidFill>
                  <a:srgbClr val="073E87"/>
                </a:solidFill>
              </a:rPr>
              <a:t>Этот </a:t>
            </a:r>
            <a:r>
              <a:rPr lang="ru-RU" sz="2200" dirty="0">
                <a:solidFill>
                  <a:srgbClr val="073E87"/>
                </a:solidFill>
              </a:rPr>
              <a:t>цветок назван </a:t>
            </a:r>
            <a:r>
              <a:rPr lang="ru-RU" sz="2200" dirty="0" smtClean="0">
                <a:solidFill>
                  <a:srgbClr val="073E87"/>
                </a:solidFill>
              </a:rPr>
              <a:t>ветреницей</a:t>
            </a:r>
            <a:r>
              <a:rPr lang="ru-RU" sz="2200" dirty="0">
                <a:solidFill>
                  <a:srgbClr val="073E87"/>
                </a:solidFill>
              </a:rPr>
              <a:t>, потому что его цветок на тонком стебле качается даже от лёгкого ветерка. </a:t>
            </a:r>
            <a:r>
              <a:rPr lang="ru-RU" sz="2200" dirty="0" smtClean="0">
                <a:solidFill>
                  <a:srgbClr val="073E87"/>
                </a:solidFill>
              </a:rPr>
              <a:t>Цветут </a:t>
            </a:r>
            <a:r>
              <a:rPr lang="ru-RU" sz="2200" dirty="0">
                <a:solidFill>
                  <a:srgbClr val="073E87"/>
                </a:solidFill>
              </a:rPr>
              <a:t>обычно ранней весной, когда наступает период тепла и света. </a:t>
            </a:r>
            <a:r>
              <a:rPr lang="ru-RU" sz="2200" dirty="0" smtClean="0">
                <a:solidFill>
                  <a:srgbClr val="073E87"/>
                </a:solidFill>
              </a:rPr>
              <a:t>Цветы </a:t>
            </a:r>
            <a:r>
              <a:rPr lang="ru-RU" sz="2200" dirty="0">
                <a:solidFill>
                  <a:srgbClr val="073E87"/>
                </a:solidFill>
              </a:rPr>
              <a:t>жёлтые. </a:t>
            </a:r>
          </a:p>
          <a:p>
            <a:pPr lvl="0" algn="just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200" dirty="0">
                <a:solidFill>
                  <a:srgbClr val="073E87"/>
                </a:solidFill>
              </a:rPr>
              <a:t>     Растение </a:t>
            </a:r>
            <a:r>
              <a:rPr lang="ru-RU" sz="2200" b="1" dirty="0">
                <a:solidFill>
                  <a:srgbClr val="073E87"/>
                </a:solidFill>
              </a:rPr>
              <a:t>ЯДОВИТОЕ!</a:t>
            </a:r>
          </a:p>
        </p:txBody>
      </p:sp>
    </p:spTree>
    <p:extLst>
      <p:ext uri="{BB962C8B-B14F-4D97-AF65-F5344CB8AC3E}">
        <p14:creationId xmlns:p14="http://schemas.microsoft.com/office/powerpoint/2010/main" val="35254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36248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ХОХЛАТКА      ПРОСТРЕЛ </a:t>
            </a:r>
            <a:r>
              <a:rPr lang="ru-RU" dirty="0"/>
              <a:t>ВЕСЕННИЙ ИЛИ СОН-ТРАВА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23528" y="1707887"/>
            <a:ext cx="4176464" cy="2153161"/>
          </a:xfrm>
        </p:spPr>
        <p:txBody>
          <a:bodyPr>
            <a:normAutofit/>
          </a:bodyPr>
          <a:lstStyle/>
          <a:p>
            <a:r>
              <a:rPr lang="ru-RU" dirty="0"/>
              <a:t>Это растение маленькое, хрупкое, нежное. Листья у него тонкие и мягкие, фиолетовые цветки имеют небольшие хохолки.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44008" y="1628800"/>
            <a:ext cx="4320480" cy="2592288"/>
          </a:xfrm>
        </p:spPr>
        <p:txBody>
          <a:bodyPr>
            <a:normAutofit/>
          </a:bodyPr>
          <a:lstStyle/>
          <a:p>
            <a:r>
              <a:rPr lang="ru-RU" dirty="0"/>
              <a:t>Лепестки фиолетовые, на них серебристый пушок. Листья рассечены на дольки, как будто прострелены. Поэтому другое название – прострел весенний</a:t>
            </a:r>
            <a:r>
              <a:rPr lang="ru-RU" dirty="0" smtClean="0"/>
              <a:t>.   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538820"/>
            <a:ext cx="3375367" cy="3193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b="16868"/>
          <a:stretch/>
        </p:blipFill>
        <p:spPr bwMode="auto">
          <a:xfrm>
            <a:off x="5580112" y="3866589"/>
            <a:ext cx="2499862" cy="286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2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39</TotalTime>
  <Words>528</Words>
  <Application>Microsoft Office PowerPoint</Application>
  <PresentationFormat>Экран (4:3)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ПЕРВОЦВЕТЫ</vt:lpstr>
      <vt:lpstr>ОТГАДАЙ-КА!</vt:lpstr>
      <vt:lpstr>Первоцвет – это род растений, относящихся к семейству первоцветных.</vt:lpstr>
      <vt:lpstr>ПОДСНЕЖНИК, или ГАЛАНТУС</vt:lpstr>
      <vt:lpstr>СЦИЛЛА,  или ПРОЛЕСКА СИБИРСКАЯ</vt:lpstr>
      <vt:lpstr>ПЕРВОЦВЕТ ВЕСЕННИЙ, или ПРИМУЛА</vt:lpstr>
      <vt:lpstr>МЕДУНИЦА</vt:lpstr>
      <vt:lpstr>КУПАЛЬНИЦА        ВЕТРЕНИЦА</vt:lpstr>
      <vt:lpstr> ХОХЛАТКА      ПРОСТРЕЛ ВЕСЕННИЙ ИЛИ СОН-ТРАВА </vt:lpstr>
      <vt:lpstr>МАТЬ-И-МАЧЕХА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ПЕРВОЦВЕТЫ</dc:title>
  <dc:creator>user</dc:creator>
  <cp:lastModifiedBy>RePack by Diakov</cp:lastModifiedBy>
  <cp:revision>5</cp:revision>
  <dcterms:created xsi:type="dcterms:W3CDTF">2020-04-14T14:48:52Z</dcterms:created>
  <dcterms:modified xsi:type="dcterms:W3CDTF">2020-04-14T15:38:18Z</dcterms:modified>
</cp:coreProperties>
</file>