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58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7" r:id="rId40"/>
    <p:sldId id="296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0C813-CC61-464A-9079-BEEA167EA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395536" y="404664"/>
            <a:ext cx="8352928" cy="6048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Рисунок 7" descr="0_8781d_ea3e27ef_L.png"/>
            <p:cNvPicPr>
              <a:picLocks noChangeAspect="1"/>
            </p:cNvPicPr>
            <p:nvPr userDrawn="1"/>
          </p:nvPicPr>
          <p:blipFill>
            <a:blip r:embed="rId14" cstate="print"/>
            <a:srcRect l="2290" r="2660"/>
            <a:stretch>
              <a:fillRect/>
            </a:stretch>
          </p:blipFill>
          <p:spPr>
            <a:xfrm>
              <a:off x="0" y="0"/>
              <a:ext cx="5976664" cy="546224"/>
            </a:xfrm>
            <a:prstGeom prst="rect">
              <a:avLst/>
            </a:prstGeom>
          </p:spPr>
        </p:pic>
        <p:pic>
          <p:nvPicPr>
            <p:cNvPr id="9" name="Рисунок 8" descr="0_8781d_ea3e27ef_L.png"/>
            <p:cNvPicPr>
              <a:picLocks noChangeAspect="1"/>
            </p:cNvPicPr>
            <p:nvPr userDrawn="1"/>
          </p:nvPicPr>
          <p:blipFill>
            <a:blip r:embed="rId14" cstate="print"/>
            <a:srcRect l="2290" r="2660"/>
            <a:stretch>
              <a:fillRect/>
            </a:stretch>
          </p:blipFill>
          <p:spPr>
            <a:xfrm flipV="1">
              <a:off x="0" y="6311776"/>
              <a:ext cx="5976664" cy="546224"/>
            </a:xfrm>
            <a:prstGeom prst="rect">
              <a:avLst/>
            </a:prstGeom>
          </p:spPr>
        </p:pic>
        <p:pic>
          <p:nvPicPr>
            <p:cNvPr id="10" name="Рисунок 9" descr="0_8781d_ea3e27ef_L.png"/>
            <p:cNvPicPr>
              <a:picLocks noChangeAspect="1"/>
            </p:cNvPicPr>
            <p:nvPr userDrawn="1"/>
          </p:nvPicPr>
          <p:blipFill>
            <a:blip r:embed="rId14" cstate="print"/>
            <a:srcRect l="2290" r="2660"/>
            <a:stretch>
              <a:fillRect/>
            </a:stretch>
          </p:blipFill>
          <p:spPr>
            <a:xfrm rot="16200000">
              <a:off x="-2751224" y="3155888"/>
              <a:ext cx="6048672" cy="546224"/>
            </a:xfrm>
            <a:prstGeom prst="rect">
              <a:avLst/>
            </a:prstGeom>
          </p:spPr>
        </p:pic>
        <p:pic>
          <p:nvPicPr>
            <p:cNvPr id="11" name="Рисунок 10" descr="0_8781d_ea3e27ef_L.png"/>
            <p:cNvPicPr>
              <a:picLocks noChangeAspect="1"/>
            </p:cNvPicPr>
            <p:nvPr userDrawn="1"/>
          </p:nvPicPr>
          <p:blipFill>
            <a:blip r:embed="rId14" cstate="print"/>
            <a:srcRect l="2290" r="2660"/>
            <a:stretch>
              <a:fillRect/>
            </a:stretch>
          </p:blipFill>
          <p:spPr>
            <a:xfrm rot="5400000" flipH="1">
              <a:off x="5846552" y="3155888"/>
              <a:ext cx="6048672" cy="546224"/>
            </a:xfrm>
            <a:prstGeom prst="rect">
              <a:avLst/>
            </a:prstGeom>
          </p:spPr>
        </p:pic>
        <p:pic>
          <p:nvPicPr>
            <p:cNvPr id="12" name="Рисунок 11" descr="0_8781d_ea3e27ef_L.png"/>
            <p:cNvPicPr>
              <a:picLocks noChangeAspect="1"/>
            </p:cNvPicPr>
            <p:nvPr userDrawn="1"/>
          </p:nvPicPr>
          <p:blipFill>
            <a:blip r:embed="rId14" cstate="print"/>
            <a:srcRect l="2290" r="46758"/>
            <a:stretch>
              <a:fillRect/>
            </a:stretch>
          </p:blipFill>
          <p:spPr>
            <a:xfrm>
              <a:off x="5940152" y="0"/>
              <a:ext cx="3203848" cy="546224"/>
            </a:xfrm>
            <a:prstGeom prst="rect">
              <a:avLst/>
            </a:prstGeom>
          </p:spPr>
        </p:pic>
        <p:pic>
          <p:nvPicPr>
            <p:cNvPr id="13" name="Рисунок 12" descr="0_8781d_ea3e27ef_L.png"/>
            <p:cNvPicPr>
              <a:picLocks noChangeAspect="1"/>
            </p:cNvPicPr>
            <p:nvPr userDrawn="1"/>
          </p:nvPicPr>
          <p:blipFill>
            <a:blip r:embed="rId14" cstate="print"/>
            <a:srcRect l="2290" r="46758"/>
            <a:stretch>
              <a:fillRect/>
            </a:stretch>
          </p:blipFill>
          <p:spPr>
            <a:xfrm flipV="1">
              <a:off x="5940152" y="6311776"/>
              <a:ext cx="3203848" cy="546224"/>
            </a:xfrm>
            <a:prstGeom prst="rect">
              <a:avLst/>
            </a:prstGeom>
          </p:spPr>
        </p:pic>
      </p:grp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2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86;&#1080;%20&#1076;&#1086;&#1082;&#1091;&#1084;&#1077;&#1085;&#1090;&#1099;\&#1043;&#1088;&#1080;&#1096;&#1082;&#1080;&#1085;&#1072;%20&#1053;.&#1060;\&#1063;&#1077;&#1088;&#1085;&#1086;&#1074;&#1080;&#1082;&#1080;\&#1057;&#1088;&#1077;&#1076;&#1085;&#1077;&#1074;&#1077;&#1082;&#1086;&#1074;&#1099;&#1077;%20&#1089;&#1080;&#1084;&#1074;&#1086;&#1083;&#1099;%20&#1101;&#1083;&#1077;&#1084;&#1077;&#1085;&#1090;&#1086;&#1074;.mp3" TargetMode="Externa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844675"/>
            <a:ext cx="7772400" cy="5327650"/>
          </a:xfrm>
          <a:prstGeom prst="rect">
            <a:avLst/>
          </a:prstGeom>
        </p:spPr>
        <p:txBody>
          <a:bodyPr/>
          <a:lstStyle/>
          <a:p>
            <a:pPr marL="533400" indent="-533400" eaLnBrk="1" hangingPunct="1"/>
            <a:endParaRPr lang="ru-RU" dirty="0" smtClean="0"/>
          </a:p>
          <a:p>
            <a:pPr marL="533400" indent="-533400" eaLnBrk="1" hangingPunct="1"/>
            <a:endParaRPr lang="ru-RU" dirty="0" smtClean="0"/>
          </a:p>
        </p:txBody>
      </p:sp>
      <p:sp>
        <p:nvSpPr>
          <p:cNvPr id="4099" name="WordArt 12"/>
          <p:cNvSpPr>
            <a:spLocks noChangeArrowheads="1" noChangeShapeType="1" noTextEdit="1"/>
          </p:cNvSpPr>
          <p:nvPr/>
        </p:nvSpPr>
        <p:spPr bwMode="auto">
          <a:xfrm>
            <a:off x="642910" y="1214422"/>
            <a:ext cx="7632700" cy="3736982"/>
          </a:xfrm>
          <a:prstGeom prst="rect">
            <a:avLst/>
          </a:prstGeom>
        </p:spPr>
        <p:txBody>
          <a:bodyPr wrap="none" fromWordArt="1">
            <a:prstTxWarp prst="textDeflateInflateDeflate">
              <a:avLst>
                <a:gd name="adj" fmla="val 32366"/>
              </a:avLst>
            </a:prstTxWarp>
          </a:bodyPr>
          <a:lstStyle/>
          <a:p>
            <a:pPr algn="ctr"/>
            <a:r>
              <a:rPr lang="ru-RU" sz="32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Georgia"/>
              </a:rPr>
              <a:t>Знаки </a:t>
            </a:r>
            <a:r>
              <a:rPr lang="ru-RU" sz="32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Georgia"/>
              </a:rPr>
              <a:t>химических</a:t>
            </a:r>
          </a:p>
          <a:p>
            <a:pPr algn="ctr"/>
            <a:r>
              <a:rPr lang="ru-RU" sz="32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Georgia"/>
              </a:rPr>
              <a:t> </a:t>
            </a:r>
            <a:r>
              <a:rPr lang="ru-RU" sz="32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Georgia"/>
              </a:rPr>
              <a:t>элементов</a:t>
            </a:r>
          </a:p>
        </p:txBody>
      </p:sp>
      <p:sp>
        <p:nvSpPr>
          <p:cNvPr id="4100" name="WordArt 0"/>
          <p:cNvSpPr>
            <a:spLocks noChangeArrowheads="1" noChangeShapeType="1" noTextEdit="1"/>
          </p:cNvSpPr>
          <p:nvPr/>
        </p:nvSpPr>
        <p:spPr bwMode="auto">
          <a:xfrm>
            <a:off x="2571736" y="3571876"/>
            <a:ext cx="742950" cy="984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C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101" name="WordArt 1"/>
          <p:cNvSpPr>
            <a:spLocks noChangeArrowheads="1" noChangeShapeType="1" noTextEdit="1"/>
          </p:cNvSpPr>
          <p:nvPr/>
        </p:nvSpPr>
        <p:spPr bwMode="auto">
          <a:xfrm>
            <a:off x="2714612" y="5072074"/>
            <a:ext cx="742950" cy="984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P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0080"/>
              </a:solidFill>
              <a:latin typeface="Arial"/>
              <a:cs typeface="Arial"/>
            </a:endParaRPr>
          </a:p>
        </p:txBody>
      </p:sp>
      <p:sp>
        <p:nvSpPr>
          <p:cNvPr id="4102" name="WordArt 2"/>
          <p:cNvSpPr>
            <a:spLocks noChangeArrowheads="1" noChangeShapeType="1" noTextEdit="1"/>
          </p:cNvSpPr>
          <p:nvPr/>
        </p:nvSpPr>
        <p:spPr bwMode="auto">
          <a:xfrm>
            <a:off x="3929058" y="4143380"/>
            <a:ext cx="1071570" cy="984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Fe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103" name="WordArt 3"/>
          <p:cNvSpPr>
            <a:spLocks noChangeArrowheads="1" noChangeShapeType="1" noTextEdit="1"/>
          </p:cNvSpPr>
          <p:nvPr/>
        </p:nvSpPr>
        <p:spPr bwMode="auto">
          <a:xfrm>
            <a:off x="5572132" y="3571876"/>
            <a:ext cx="742950" cy="984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N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4104" name="WordArt 4"/>
          <p:cNvSpPr>
            <a:spLocks noChangeArrowheads="1" noChangeShapeType="1" noTextEdit="1"/>
          </p:cNvSpPr>
          <p:nvPr/>
        </p:nvSpPr>
        <p:spPr bwMode="auto">
          <a:xfrm>
            <a:off x="5929322" y="5214950"/>
            <a:ext cx="742950" cy="984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"/>
                <a:cs typeface="Arial"/>
              </a:rPr>
              <a:t>K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4105" name="WordArt 5"/>
          <p:cNvSpPr>
            <a:spLocks noChangeArrowheads="1" noChangeShapeType="1" noTextEdit="1"/>
          </p:cNvSpPr>
          <p:nvPr/>
        </p:nvSpPr>
        <p:spPr bwMode="auto">
          <a:xfrm>
            <a:off x="6858016" y="3500438"/>
            <a:ext cx="1171578" cy="984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Cu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106" name="Picture 13" descr="Картинка 122 из 15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214686"/>
            <a:ext cx="1857388" cy="309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500562" y="428604"/>
            <a:ext cx="38700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ГБОУ ПК «Школа-интернат для детей </a:t>
            </a:r>
          </a:p>
          <a:p>
            <a:pPr algn="ctr"/>
            <a:r>
              <a:rPr lang="ru-RU" dirty="0" smtClean="0"/>
              <a:t>с нарушением зрения», г. Пермь</a:t>
            </a:r>
          </a:p>
          <a:p>
            <a:pPr algn="ctr"/>
            <a:r>
              <a:rPr lang="ru-RU" dirty="0" smtClean="0"/>
              <a:t>Учитель химии Захарова Л.Ю.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472" y="571481"/>
            <a:ext cx="7993062" cy="1643074"/>
          </a:xfrm>
          <a:prstGeom prst="rect">
            <a:avLst/>
          </a:prstGeom>
        </p:spPr>
        <p:txBody>
          <a:bodyPr anchorCtr="1"/>
          <a:lstStyle/>
          <a:p>
            <a:pPr eaLnBrk="1" hangingPunct="1">
              <a:defRPr/>
            </a:pPr>
            <a:r>
              <a:rPr lang="ru-RU" sz="2400" b="1" dirty="0" smtClean="0"/>
              <a:t>В </a:t>
            </a:r>
            <a:r>
              <a:rPr lang="en-GB" sz="2400" b="1" dirty="0" smtClean="0"/>
              <a:t>XVIII</a:t>
            </a:r>
            <a:r>
              <a:rPr lang="ru-RU" sz="2400" b="1" dirty="0" smtClean="0"/>
              <a:t> веке укоренилась система обозначений элементов (которых в то время стало известно уже три десятка) в виде геометрических фигур – кружков, полуокружностей, треугольников, квадратов.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водород              азот              кислород              сера</a:t>
            </a: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</a:t>
            </a:r>
          </a:p>
        </p:txBody>
      </p:sp>
      <p:pic>
        <p:nvPicPr>
          <p:cNvPr id="12291" name="Picture 0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786050" y="2928934"/>
            <a:ext cx="1293812" cy="1254125"/>
          </a:xfrm>
          <a:prstGeom prst="rect">
            <a:avLst/>
          </a:prstGeom>
          <a:noFill/>
        </p:spPr>
      </p:pic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857496"/>
            <a:ext cx="134143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928934"/>
            <a:ext cx="12303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2857496"/>
            <a:ext cx="12890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Rectangle 0"/>
          <p:cNvSpPr>
            <a:spLocks noChangeArrowheads="1"/>
          </p:cNvSpPr>
          <p:nvPr/>
        </p:nvSpPr>
        <p:spPr bwMode="auto">
          <a:xfrm>
            <a:off x="571472" y="4549676"/>
            <a:ext cx="3929090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Этот способ изображения символов элементов</a:t>
            </a:r>
            <a:br>
              <a:rPr lang="ru-RU" sz="2400" dirty="0"/>
            </a:br>
            <a:r>
              <a:rPr lang="ru-RU" sz="2400" dirty="0"/>
              <a:t>придумал английский ученый, физик и химик, </a:t>
            </a:r>
            <a:br>
              <a:rPr lang="ru-RU" sz="2400" dirty="0"/>
            </a:br>
            <a:r>
              <a:rPr lang="ru-RU" sz="2400" b="1" dirty="0"/>
              <a:t>Джон Дальтон.</a:t>
            </a:r>
          </a:p>
        </p:txBody>
      </p:sp>
      <p:pic>
        <p:nvPicPr>
          <p:cNvPr id="8" name="Picture 4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4214818"/>
            <a:ext cx="1928925" cy="213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ph type="title" idx="4294967295"/>
          </p:nvPr>
        </p:nvGraphicFramePr>
        <p:xfrm>
          <a:off x="928662" y="380999"/>
          <a:ext cx="7429552" cy="6003657"/>
        </p:xfrm>
        <a:graphic>
          <a:graphicData uri="http://schemas.openxmlformats.org/presentationml/2006/ole">
            <p:oleObj spid="_x0000_s1026" name="Документ" r:id="rId3" imgW="5925240" imgH="4453200" progId="Word.Documen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ph type="title" idx="4294967295"/>
          </p:nvPr>
        </p:nvGraphicFramePr>
        <p:xfrm>
          <a:off x="857224" y="381000"/>
          <a:ext cx="7429552" cy="5976958"/>
        </p:xfrm>
        <a:graphic>
          <a:graphicData uri="http://schemas.openxmlformats.org/presentationml/2006/ole">
            <p:oleObj spid="_x0000_s2050" name="Документ" r:id="rId3" imgW="5925240" imgH="4453200" progId="Word.Documen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В 1814 году шведский химик </a:t>
            </a:r>
            <a:r>
              <a:rPr lang="ru-RU" sz="2800" b="1" dirty="0" err="1" smtClean="0"/>
              <a:t>Йенс</a:t>
            </a:r>
            <a:r>
              <a:rPr lang="ru-RU" sz="2800" b="1" dirty="0" smtClean="0"/>
              <a:t> Якоб Берцелиус предложил обозначать химические  элементы первой буквой латинского названия элемента</a:t>
            </a:r>
            <a:endParaRPr lang="ru-RU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897812"/>
            <a:ext cx="3643338" cy="443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29124" y="2428868"/>
            <a:ext cx="41066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Углерод – </a:t>
            </a:r>
            <a:r>
              <a:rPr lang="en-US" sz="2400" b="1" dirty="0" err="1" smtClean="0"/>
              <a:t>Carboneum</a:t>
            </a:r>
            <a:r>
              <a:rPr lang="en-US" sz="2400" b="1" dirty="0" smtClean="0"/>
              <a:t> – C</a:t>
            </a:r>
          </a:p>
          <a:p>
            <a:endParaRPr lang="en-US" sz="2400" b="1" dirty="0"/>
          </a:p>
          <a:p>
            <a:r>
              <a:rPr lang="ru-RU" sz="2400" b="1" dirty="0" smtClean="0"/>
              <a:t>Золото – </a:t>
            </a:r>
            <a:r>
              <a:rPr lang="en-US" sz="2400" b="1" dirty="0" smtClean="0"/>
              <a:t>Aurum – Au</a:t>
            </a:r>
            <a:endParaRPr lang="ru-RU" sz="2400" b="1" dirty="0" smtClean="0"/>
          </a:p>
          <a:p>
            <a:endParaRPr lang="ru-RU" sz="2400" b="1" dirty="0"/>
          </a:p>
          <a:p>
            <a:r>
              <a:rPr lang="ru-RU" sz="2400" b="1" dirty="0" smtClean="0"/>
              <a:t>Водород – </a:t>
            </a:r>
            <a:r>
              <a:rPr lang="en-US" sz="2400" b="1" dirty="0" err="1" smtClean="0"/>
              <a:t>Hydrogenium</a:t>
            </a:r>
            <a:r>
              <a:rPr lang="en-US" sz="2400" b="1" dirty="0" smtClean="0"/>
              <a:t> – H</a:t>
            </a:r>
          </a:p>
          <a:p>
            <a:endParaRPr lang="en-US" sz="2400" b="1" dirty="0" smtClean="0"/>
          </a:p>
          <a:p>
            <a:r>
              <a:rPr lang="ru-RU" sz="2400" b="1" dirty="0" smtClean="0"/>
              <a:t>Ртуть - </a:t>
            </a:r>
            <a:r>
              <a:rPr lang="en-US" sz="2400" b="1" dirty="0" err="1" smtClean="0"/>
              <a:t>Hidrargirum</a:t>
            </a:r>
            <a:r>
              <a:rPr lang="en-US" sz="2400" b="1" dirty="0" smtClean="0"/>
              <a:t> - Hg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384801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23"/>
          <p:cNvGraphicFramePr>
            <a:graphicFrameLocks/>
          </p:cNvGraphicFramePr>
          <p:nvPr/>
        </p:nvGraphicFramePr>
        <p:xfrm>
          <a:off x="2000232" y="857232"/>
          <a:ext cx="5715040" cy="4000528"/>
        </p:xfrm>
        <a:graphic>
          <a:graphicData uri="http://schemas.openxmlformats.org/drawingml/2006/table">
            <a:tbl>
              <a:tblPr/>
              <a:tblGrid>
                <a:gridCol w="1666886"/>
                <a:gridCol w="1666887"/>
                <a:gridCol w="2381267"/>
              </a:tblGrid>
              <a:tr h="910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Символ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Русское название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Произношение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Ag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Серебро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Аргентум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3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Углерод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Фосфор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3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Фтор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Фтор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Хлор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Хлор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3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Zn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Цинк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Цинк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8662" y="5143512"/>
            <a:ext cx="73209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В учебнике дана таблица, где представлены названия </a:t>
            </a:r>
          </a:p>
          <a:p>
            <a:pPr algn="ctr"/>
            <a:r>
              <a:rPr lang="ru-RU" sz="2400" dirty="0" smtClean="0"/>
              <a:t>и символы 18 химических элементов, необходимых </a:t>
            </a:r>
          </a:p>
          <a:p>
            <a:pPr algn="ctr"/>
            <a:r>
              <a:rPr lang="ru-RU" sz="2400" dirty="0" smtClean="0"/>
              <a:t>для заучивания.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500042"/>
            <a:ext cx="8750330" cy="5022865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</a:pPr>
            <a:endParaRPr lang="ru-RU" dirty="0" smtClean="0"/>
          </a:p>
          <a:p>
            <a:pPr algn="ctr" eaLnBrk="1" hangingPunct="1">
              <a:buFontTx/>
              <a:buNone/>
            </a:pPr>
            <a:r>
              <a:rPr lang="ru-RU" dirty="0" smtClean="0"/>
              <a:t>   </a:t>
            </a:r>
            <a:r>
              <a:rPr lang="ru-RU" sz="7200" dirty="0" smtClean="0"/>
              <a:t>Определенный вид атомов называют </a:t>
            </a:r>
            <a:r>
              <a:rPr lang="ru-RU" sz="7200" b="1" i="1" dirty="0" smtClean="0"/>
              <a:t>химическим элементом</a:t>
            </a:r>
            <a:endParaRPr lang="ru-RU" sz="4400" b="1" i="1" dirty="0" smtClean="0"/>
          </a:p>
          <a:p>
            <a:pPr eaLnBrk="1" hangingPunct="1">
              <a:buFontTx/>
              <a:buNone/>
            </a:pPr>
            <a:r>
              <a:rPr lang="ru-RU" sz="4400" dirty="0" smtClean="0">
                <a:solidFill>
                  <a:srgbClr val="FF66FF"/>
                </a:solidFill>
              </a:rPr>
              <a:t> </a:t>
            </a:r>
          </a:p>
          <a:p>
            <a:pPr eaLnBrk="1" hangingPunct="1"/>
            <a:endParaRPr lang="ru-RU" sz="4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642918"/>
            <a:ext cx="7924800" cy="4143404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ЭТИМОЛОГИЯ </a:t>
            </a:r>
            <a:br>
              <a:rPr lang="ru-RU" sz="4800" dirty="0" smtClean="0">
                <a:solidFill>
                  <a:srgbClr val="C00000"/>
                </a:solidFill>
              </a:rPr>
            </a:br>
            <a:r>
              <a:rPr lang="ru-RU" sz="4800" dirty="0" smtClean="0">
                <a:solidFill>
                  <a:srgbClr val="C00000"/>
                </a:solidFill>
              </a:rPr>
              <a:t>(Происхождение)</a:t>
            </a:r>
            <a:br>
              <a:rPr lang="ru-RU" sz="4800" dirty="0" smtClean="0">
                <a:solidFill>
                  <a:srgbClr val="C00000"/>
                </a:solidFill>
              </a:rPr>
            </a:br>
            <a:r>
              <a:rPr lang="ru-RU" sz="4800" dirty="0" smtClean="0">
                <a:solidFill>
                  <a:srgbClr val="C00000"/>
                </a:solidFill>
              </a:rPr>
              <a:t> названий химических  </a:t>
            </a:r>
            <a:r>
              <a:rPr lang="ru-RU" sz="5400" dirty="0" smtClean="0">
                <a:solidFill>
                  <a:srgbClr val="C00000"/>
                </a:solidFill>
              </a:rPr>
              <a:t>элементов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://picter.ru/img/2013-07/29/rbibsbnhlgi3gwagt6z7la26n.jpg"/>
          <p:cNvPicPr>
            <a:picLocks noChangeAspect="1" noChangeArrowheads="1"/>
          </p:cNvPicPr>
          <p:nvPr/>
        </p:nvPicPr>
        <p:blipFill>
          <a:blip r:embed="rId2"/>
          <a:srcRect t="12261" b="12261"/>
          <a:stretch>
            <a:fillRect/>
          </a:stretch>
        </p:blipFill>
        <p:spPr bwMode="auto">
          <a:xfrm>
            <a:off x="1671119" y="3786190"/>
            <a:ext cx="5731141" cy="250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703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solidFill>
                  <a:schemeClr val="tx1"/>
                </a:solidFill>
              </a:rPr>
              <a:t>1. Свойства простых веществ</a:t>
            </a:r>
            <a:r>
              <a:rPr lang="ru-RU" sz="3200" b="1" dirty="0" smtClean="0">
                <a:solidFill>
                  <a:schemeClr val="tx1"/>
                </a:solidFill>
              </a:rPr>
              <a:t>, 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образованных химическими элементами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42910" y="2285992"/>
            <a:ext cx="7715304" cy="3429024"/>
          </a:xfrm>
        </p:spPr>
        <p:txBody>
          <a:bodyPr>
            <a:normAutofit/>
          </a:bodyPr>
          <a:lstStyle/>
          <a:p>
            <a:r>
              <a:rPr lang="ru-RU" dirty="0" smtClean="0"/>
              <a:t>Водород –</a:t>
            </a:r>
            <a:r>
              <a:rPr lang="en-US" dirty="0" smtClean="0"/>
              <a:t> H -</a:t>
            </a:r>
            <a:r>
              <a:rPr lang="ru-RU" dirty="0" smtClean="0"/>
              <a:t> «рождающий воду»</a:t>
            </a:r>
          </a:p>
          <a:p>
            <a:r>
              <a:rPr lang="ru-RU" dirty="0" smtClean="0"/>
              <a:t>Кислород – </a:t>
            </a:r>
            <a:r>
              <a:rPr lang="en-US" dirty="0" smtClean="0"/>
              <a:t>O- </a:t>
            </a:r>
            <a:r>
              <a:rPr lang="ru-RU" dirty="0" smtClean="0"/>
              <a:t>«рождающий кислоты»</a:t>
            </a:r>
          </a:p>
          <a:p>
            <a:r>
              <a:rPr lang="ru-RU" dirty="0" smtClean="0"/>
              <a:t>Фтор – </a:t>
            </a:r>
            <a:r>
              <a:rPr lang="en-US" dirty="0" smtClean="0"/>
              <a:t>F - </a:t>
            </a:r>
            <a:r>
              <a:rPr lang="ru-RU" dirty="0" smtClean="0"/>
              <a:t>«разрушающий»</a:t>
            </a:r>
          </a:p>
          <a:p>
            <a:r>
              <a:rPr lang="ru-RU" dirty="0" smtClean="0"/>
              <a:t>Бром – </a:t>
            </a:r>
            <a:r>
              <a:rPr lang="en-US" dirty="0" smtClean="0"/>
              <a:t>Br</a:t>
            </a:r>
            <a:r>
              <a:rPr lang="ru-RU" dirty="0" smtClean="0"/>
              <a:t> – «зловонный»</a:t>
            </a:r>
          </a:p>
          <a:p>
            <a:r>
              <a:rPr lang="ru-RU" dirty="0" smtClean="0"/>
              <a:t>Фосфор – Р – «несущий свет»</a:t>
            </a:r>
          </a:p>
        </p:txBody>
      </p:sp>
      <p:sp>
        <p:nvSpPr>
          <p:cNvPr id="4" name="AutoShape 2" descr="http://webelements.narod.ru/elements/pics/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18" name="Picture 2" descr="http://chemister.ru/Database/DBimage/graphika/phosphor-bely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500438"/>
            <a:ext cx="2071702" cy="28260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1299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1071546"/>
            <a:ext cx="4214842" cy="1643074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Сера – </a:t>
            </a:r>
            <a:r>
              <a:rPr lang="en-US" sz="3200" dirty="0"/>
              <a:t>S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(от индийского «сира» - светло-желтый)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9449"/>
          <a:stretch>
            <a:fillRect/>
          </a:stretch>
        </p:blipFill>
        <p:spPr>
          <a:xfrm>
            <a:off x="571472" y="857232"/>
            <a:ext cx="3286148" cy="2231692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3500438"/>
            <a:ext cx="3599296" cy="2699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14348" y="435769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Золото – </a:t>
            </a:r>
            <a:r>
              <a:rPr lang="en-US" sz="3200" dirty="0" smtClean="0"/>
              <a:t>Au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>(славянское «</a:t>
            </a:r>
            <a:r>
              <a:rPr lang="ru-RU" sz="3200" dirty="0" err="1" smtClean="0"/>
              <a:t>zolto</a:t>
            </a:r>
            <a:r>
              <a:rPr lang="ru-RU" sz="3200" dirty="0" smtClean="0"/>
              <a:t>» - </a:t>
            </a:r>
          </a:p>
          <a:p>
            <a:r>
              <a:rPr lang="ru-RU" sz="3200" dirty="0" smtClean="0"/>
              <a:t> - желтый)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11991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4757742" cy="157163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Хлор – </a:t>
            </a:r>
            <a:r>
              <a:rPr lang="en-US" sz="3200" dirty="0" err="1" smtClean="0"/>
              <a:t>Cl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/>
              <a:t> </a:t>
            </a:r>
            <a:r>
              <a:rPr lang="ru-RU" sz="3200" dirty="0" smtClean="0"/>
              <a:t>(от греческого «</a:t>
            </a:r>
            <a:r>
              <a:rPr lang="ru-RU" sz="3200" dirty="0" err="1" smtClean="0"/>
              <a:t>хлорос</a:t>
            </a:r>
            <a:r>
              <a:rPr lang="ru-RU" sz="3200" dirty="0" smtClean="0"/>
              <a:t>» - зеленый)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694" y="571480"/>
            <a:ext cx="2928958" cy="28234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3500438"/>
            <a:ext cx="3637776" cy="2663972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357686" y="4000504"/>
            <a:ext cx="4357718" cy="18573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Йод –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(от греч. «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иодес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 - фиолетовый)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218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1785926"/>
            <a:ext cx="201622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Буквы</a:t>
            </a:r>
            <a:r>
              <a:rPr lang="ru-RU" sz="2000" b="1" i="1" dirty="0" smtClean="0"/>
              <a:t> </a:t>
            </a:r>
            <a:endParaRPr lang="ru-RU" sz="20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1785926"/>
            <a:ext cx="201622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1785926"/>
            <a:ext cx="266429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Предложения 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4572008"/>
            <a:ext cx="2016224" cy="1182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Знаки химических элементов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4572008"/>
            <a:ext cx="2016224" cy="1192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Химические формулы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57884" y="4572008"/>
            <a:ext cx="2664296" cy="1224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Уравнения химических реакций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00166" y="3500438"/>
            <a:ext cx="57262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Georgia"/>
              </a:rPr>
              <a:t>Химический язык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85984" y="714356"/>
            <a:ext cx="44037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Georgia"/>
              </a:rPr>
              <a:t>Русский язык</a:t>
            </a:r>
          </a:p>
        </p:txBody>
      </p:sp>
    </p:spTree>
    <p:extLst>
      <p:ext uri="{BB962C8B-B14F-4D97-AF65-F5344CB8AC3E}">
        <p14:creationId xmlns="" xmlns:p14="http://schemas.microsoft.com/office/powerpoint/2010/main" val="348773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Хром –</a:t>
            </a:r>
            <a:r>
              <a:rPr lang="en-US" sz="3200" dirty="0"/>
              <a:t> Cr - </a:t>
            </a:r>
            <a:r>
              <a:rPr lang="ru-RU" sz="3200" dirty="0"/>
              <a:t> «окрашенный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008"/>
          <a:stretch>
            <a:fillRect/>
          </a:stretch>
        </p:blipFill>
        <p:spPr bwMode="auto">
          <a:xfrm>
            <a:off x="857224" y="1357298"/>
            <a:ext cx="3728179" cy="251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ido.tsu.ru/schools/chem/data/res/neorg/uchpos/text/img/g4_10_7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4000504"/>
            <a:ext cx="6515100" cy="266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pic.7735.com/215136.jpe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1500174"/>
            <a:ext cx="2372242" cy="2372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1790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/>
          <a:lstStyle/>
          <a:p>
            <a:pPr algn="ctr"/>
            <a:r>
              <a:rPr lang="ru-RU" sz="3200" b="1" u="sng" dirty="0" smtClean="0"/>
              <a:t>2. Мифы древних греков</a:t>
            </a:r>
            <a:endParaRPr lang="ru-RU" sz="32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785786" y="1428736"/>
            <a:ext cx="3174622" cy="284380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smtClean="0"/>
              <a:t>Титан – Т</a:t>
            </a:r>
            <a:r>
              <a:rPr lang="en-US" dirty="0" smtClean="0"/>
              <a:t>i</a:t>
            </a:r>
            <a:endParaRPr lang="ru-RU" dirty="0" smtClean="0"/>
          </a:p>
          <a:p>
            <a:pPr marL="0" indent="0" algn="ctr">
              <a:buNone/>
            </a:pPr>
            <a:r>
              <a:rPr lang="ru-RU" sz="2600" dirty="0"/>
              <a:t>Металл получил своё название в честь титанов, персонажей древнегреческой мифологии, детей </a:t>
            </a:r>
            <a:r>
              <a:rPr lang="ru-RU" sz="2600" dirty="0" smtClean="0"/>
              <a:t>Земли - Геи</a:t>
            </a:r>
            <a:endParaRPr lang="ru-RU" sz="2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437112"/>
            <a:ext cx="4211960" cy="2282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3913" y="1402265"/>
            <a:ext cx="3567177" cy="491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8470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4471990" cy="1143000"/>
          </a:xfrm>
        </p:spPr>
        <p:txBody>
          <a:bodyPr/>
          <a:lstStyle/>
          <a:p>
            <a:pPr algn="ctr"/>
            <a:r>
              <a:rPr lang="ru-RU" dirty="0" smtClean="0"/>
              <a:t>Тантал - 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0034" y="1357298"/>
            <a:ext cx="4038600" cy="45259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/>
              <a:t>Тантал испытывает в подземном царстве нестерпимые муки голода и жажды. Стоя по горло в воде, он не может достать воды и, видя близ себя роскошные плоды, не может овладеть ими: как только он открывает рот, чтобы зачерпнуть воды, или поднимает руки, чтобы сорвать плод, вода утекает и ветвь с плодами </a:t>
            </a:r>
            <a:r>
              <a:rPr lang="ru-RU" dirty="0" smtClean="0"/>
              <a:t>отклоняется.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80" y="642918"/>
            <a:ext cx="3223665" cy="4248472"/>
          </a:xfr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4643446"/>
            <a:ext cx="2947866" cy="178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0934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4186238" cy="774720"/>
          </a:xfrm>
        </p:spPr>
        <p:txBody>
          <a:bodyPr/>
          <a:lstStyle/>
          <a:p>
            <a:pPr algn="ctr"/>
            <a:r>
              <a:rPr lang="ru-RU" dirty="0" smtClean="0"/>
              <a:t>Прометий – </a:t>
            </a:r>
            <a:r>
              <a:rPr lang="en-US" dirty="0" smtClean="0"/>
              <a:t>Pm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42910" y="1714488"/>
            <a:ext cx="35719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От имени мифического героя Прометея, защитника людей и их создателя, похитившего у Зевса огонь и передавшего его людям</a:t>
            </a:r>
            <a:r>
              <a:rPr lang="ru-RU" sz="2400" dirty="0" smtClean="0"/>
              <a:t>. За что был наказан: огромный орел каждый день выклёвывал ему печень.</a:t>
            </a:r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071546"/>
            <a:ext cx="4286250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3260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3143272" cy="1143000"/>
          </a:xfrm>
        </p:spPr>
        <p:txBody>
          <a:bodyPr/>
          <a:lstStyle/>
          <a:p>
            <a:pPr algn="ctr"/>
            <a:r>
              <a:rPr lang="ru-RU" dirty="0" smtClean="0"/>
              <a:t>Гелий - 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714348" y="1714488"/>
            <a:ext cx="3248340" cy="1372712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От греческого «Гелиос» – бог Солнца</a:t>
            </a:r>
            <a:endParaRPr lang="ru-RU" sz="2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785794"/>
            <a:ext cx="3761485" cy="2505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3" y="3143248"/>
            <a:ext cx="5279499" cy="327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1692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3328982" cy="1143000"/>
          </a:xfrm>
        </p:spPr>
        <p:txBody>
          <a:bodyPr/>
          <a:lstStyle/>
          <a:p>
            <a:pPr algn="ctr"/>
            <a:r>
              <a:rPr lang="ru-RU" dirty="0" smtClean="0"/>
              <a:t>Ванадий - </a:t>
            </a:r>
            <a:r>
              <a:rPr lang="en-US" dirty="0" smtClean="0"/>
              <a:t>V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83568" y="1628800"/>
            <a:ext cx="3174052" cy="4572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600" dirty="0"/>
              <a:t>Этот элемент образует соединения с красивой окраской, отсюда и название элемента, связанное с именем скандинавской богини любви и красоты </a:t>
            </a:r>
            <a:r>
              <a:rPr lang="ru-RU" sz="2600" dirty="0" err="1"/>
              <a:t>Фрейи</a:t>
            </a:r>
            <a:r>
              <a:rPr lang="ru-RU" sz="2600" dirty="0"/>
              <a:t> (др</a:t>
            </a:r>
            <a:r>
              <a:rPr lang="ru-RU" sz="2600" dirty="0" smtClean="0"/>
              <a:t>.-</a:t>
            </a:r>
            <a:r>
              <a:rPr lang="ru-RU" sz="2600" dirty="0" err="1" smtClean="0"/>
              <a:t>исл</a:t>
            </a:r>
            <a:r>
              <a:rPr lang="ru-RU" sz="2600" dirty="0" smtClean="0"/>
              <a:t>. </a:t>
            </a:r>
            <a:r>
              <a:rPr lang="ru-RU" sz="2600" dirty="0" err="1" smtClean="0"/>
              <a:t>Vanadís</a:t>
            </a:r>
            <a:r>
              <a:rPr lang="ru-RU" sz="2600" dirty="0" smtClean="0"/>
              <a:t> — </a:t>
            </a:r>
            <a:r>
              <a:rPr lang="ru-RU" sz="2600" dirty="0"/>
              <a:t>дочь </a:t>
            </a:r>
            <a:r>
              <a:rPr lang="ru-RU" sz="2600" dirty="0" err="1"/>
              <a:t>Ванов</a:t>
            </a:r>
            <a:r>
              <a:rPr lang="ru-RU" sz="2600" dirty="0"/>
              <a:t>; </a:t>
            </a:r>
            <a:r>
              <a:rPr lang="ru-RU" sz="2400" dirty="0" err="1"/>
              <a:t>Ванадис</a:t>
            </a:r>
            <a:r>
              <a:rPr lang="ru-RU" sz="2400" dirty="0"/>
              <a:t>).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571480"/>
            <a:ext cx="3166072" cy="5111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4643446"/>
            <a:ext cx="2468150" cy="188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5523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pPr algn="ctr"/>
            <a:r>
              <a:rPr lang="ru-RU" sz="3200" b="1" u="sng" dirty="0" smtClean="0"/>
              <a:t>3. Астрономические начала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в названии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42910" y="1556792"/>
            <a:ext cx="3811864" cy="172933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Селен – </a:t>
            </a:r>
            <a:r>
              <a:rPr lang="en-US" dirty="0" smtClean="0"/>
              <a:t>Se</a:t>
            </a:r>
            <a:endParaRPr lang="ru-RU" dirty="0" smtClean="0"/>
          </a:p>
          <a:p>
            <a:pPr marL="0" indent="0">
              <a:buNone/>
            </a:pPr>
            <a:r>
              <a:rPr lang="ru-RU" sz="2400" dirty="0" smtClean="0"/>
              <a:t>Название происходит от греческого названия Луны - Селены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628800"/>
            <a:ext cx="4365104" cy="43651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05064"/>
            <a:ext cx="3251200" cy="2438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610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142984"/>
            <a:ext cx="3328982" cy="2011354"/>
          </a:xfrm>
        </p:spPr>
        <p:txBody>
          <a:bodyPr/>
          <a:lstStyle/>
          <a:p>
            <a:pPr algn="ctr"/>
            <a:r>
              <a:rPr lang="ru-RU" sz="3200" dirty="0" smtClean="0"/>
              <a:t>Теллур – Те </a:t>
            </a:r>
            <a:br>
              <a:rPr lang="ru-RU" sz="3200" dirty="0" smtClean="0"/>
            </a:br>
            <a:r>
              <a:rPr lang="ru-RU" sz="3200" dirty="0" smtClean="0"/>
              <a:t>(от латинского «Земля»)</a:t>
            </a:r>
            <a:endParaRPr lang="ru-RU" sz="3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571876"/>
            <a:ext cx="3593976" cy="245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058" y="642918"/>
            <a:ext cx="4826000" cy="508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926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3543296" cy="1143000"/>
          </a:xfrm>
        </p:spPr>
        <p:txBody>
          <a:bodyPr/>
          <a:lstStyle/>
          <a:p>
            <a:pPr algn="ctr"/>
            <a:r>
              <a:rPr lang="ru-RU" sz="3200" dirty="0" smtClean="0"/>
              <a:t>Уран - </a:t>
            </a:r>
            <a:r>
              <a:rPr lang="en-US" sz="3200" dirty="0" smtClean="0"/>
              <a:t>U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714348" y="1714488"/>
            <a:ext cx="3286148" cy="17859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В честь самой далёкой из известных тогда </a:t>
            </a:r>
            <a:r>
              <a:rPr lang="ru-RU" sz="2400" dirty="0" smtClean="0"/>
              <a:t>планет, назвали </a:t>
            </a:r>
            <a:r>
              <a:rPr lang="ru-RU" sz="2400" dirty="0"/>
              <a:t>его </a:t>
            </a:r>
            <a:r>
              <a:rPr lang="ru-RU" sz="2400" dirty="0" smtClean="0"/>
              <a:t>ураном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48" y="857232"/>
            <a:ext cx="4108297" cy="41082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3643314"/>
            <a:ext cx="3566653" cy="26749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917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3757610" cy="1143000"/>
          </a:xfrm>
        </p:spPr>
        <p:txBody>
          <a:bodyPr/>
          <a:lstStyle/>
          <a:p>
            <a:pPr algn="ctr"/>
            <a:r>
              <a:rPr lang="ru-RU" sz="3200" dirty="0" smtClean="0"/>
              <a:t>Нептуний - </a:t>
            </a:r>
            <a:r>
              <a:rPr lang="en-US" sz="3200" dirty="0" err="1" smtClean="0"/>
              <a:t>Np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785786" y="1556792"/>
            <a:ext cx="3214710" cy="1586456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ru-RU" sz="2400" dirty="0"/>
              <a:t>Название нептуния образовано от названия планеты Нептун.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3172912" cy="247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8525" r="10850"/>
          <a:stretch>
            <a:fillRect/>
          </a:stretch>
        </p:blipFill>
        <p:spPr>
          <a:xfrm>
            <a:off x="4572000" y="1000108"/>
            <a:ext cx="3746079" cy="37170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717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500042"/>
            <a:ext cx="3970728" cy="493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5786" y="5357826"/>
            <a:ext cx="30918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Кирилл и </a:t>
            </a:r>
            <a:r>
              <a:rPr lang="ru-RU" sz="2000" b="1" dirty="0" err="1" smtClean="0"/>
              <a:t>Мефодий</a:t>
            </a:r>
            <a:r>
              <a:rPr lang="ru-RU" sz="2000" b="1" dirty="0" smtClean="0"/>
              <a:t>,</a:t>
            </a:r>
          </a:p>
          <a:p>
            <a:pPr algn="ctr"/>
            <a:r>
              <a:rPr lang="ru-RU" sz="2000" b="1" dirty="0" smtClean="0"/>
              <a:t>болгарские просветители,</a:t>
            </a:r>
          </a:p>
          <a:p>
            <a:pPr algn="ctr"/>
            <a:r>
              <a:rPr lang="ru-RU" sz="2000" b="1" dirty="0" smtClean="0"/>
              <a:t>авторы славянской</a:t>
            </a:r>
          </a:p>
          <a:p>
            <a:pPr algn="ctr"/>
            <a:r>
              <a:rPr lang="ru-RU" sz="2000" b="1" dirty="0" smtClean="0"/>
              <a:t>письменности</a:t>
            </a:r>
            <a:endParaRPr lang="ru-RU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765220"/>
            <a:ext cx="3889624" cy="444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29256" y="5429264"/>
            <a:ext cx="3143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Йёнс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Якоб</a:t>
            </a:r>
            <a:r>
              <a:rPr lang="ru-RU" sz="2000" b="1" dirty="0" smtClean="0"/>
              <a:t> Берцелиус,</a:t>
            </a:r>
          </a:p>
          <a:p>
            <a:pPr algn="ctr"/>
            <a:r>
              <a:rPr lang="ru-RU" sz="2000" b="1" dirty="0" smtClean="0"/>
              <a:t>шведский учёный,</a:t>
            </a:r>
          </a:p>
          <a:p>
            <a:pPr algn="ctr"/>
            <a:r>
              <a:rPr lang="ru-RU" sz="2000" b="1" dirty="0" smtClean="0"/>
              <a:t>отец химической</a:t>
            </a:r>
          </a:p>
          <a:p>
            <a:pPr algn="ctr"/>
            <a:r>
              <a:rPr lang="ru-RU" sz="2000" b="1" dirty="0" smtClean="0"/>
              <a:t>письменности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79482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3829048" cy="725470"/>
          </a:xfrm>
        </p:spPr>
        <p:txBody>
          <a:bodyPr/>
          <a:lstStyle/>
          <a:p>
            <a:pPr algn="ctr"/>
            <a:r>
              <a:rPr lang="ru-RU" sz="3200" dirty="0" smtClean="0"/>
              <a:t>Плутоний - Р</a:t>
            </a:r>
            <a:r>
              <a:rPr lang="en-US" sz="3200" dirty="0"/>
              <a:t>u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28596" y="1357298"/>
            <a:ext cx="4059238" cy="45720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ru-RU" sz="2400" dirty="0"/>
              <a:t>В 1930 году была открыта новая </a:t>
            </a:r>
            <a:r>
              <a:rPr lang="ru-RU" sz="2400" dirty="0" smtClean="0"/>
              <a:t>планета, которая была названа в честь древнеримского бога подземного царства. Плутоний стоит в ПС за нептунием, как планета Плутон за Нептуном.</a:t>
            </a:r>
            <a:endParaRPr lang="ru-RU" sz="24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1322" y="571480"/>
            <a:ext cx="3500462" cy="350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1736" y="4429132"/>
            <a:ext cx="3810000" cy="204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0464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/>
              <a:t>4. Географические начала </a:t>
            </a:r>
            <a:r>
              <a:rPr lang="ru-RU" sz="3200" b="1" dirty="0" smtClean="0"/>
              <a:t>– </a:t>
            </a:r>
            <a:br>
              <a:rPr lang="ru-RU" sz="3200" b="1" dirty="0" smtClean="0"/>
            </a:br>
            <a:r>
              <a:rPr lang="ru-RU" sz="3200" b="1" dirty="0" smtClean="0"/>
              <a:t>в честь государств, частей света, городов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3114668" cy="2757494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    Галлий – </a:t>
            </a:r>
            <a:r>
              <a:rPr lang="en-US" sz="3200" dirty="0" err="1" smtClean="0"/>
              <a:t>Ga</a:t>
            </a:r>
            <a:endParaRPr lang="ru-RU" sz="3200" dirty="0" smtClean="0"/>
          </a:p>
          <a:p>
            <a:pPr marL="0" indent="0" algn="ctr">
              <a:buNone/>
            </a:pPr>
            <a:r>
              <a:rPr lang="ru-RU" sz="2400" dirty="0"/>
              <a:t>Поль Эмиль </a:t>
            </a:r>
            <a:r>
              <a:rPr lang="ru-RU" sz="2400" dirty="0" err="1"/>
              <a:t>Лекок</a:t>
            </a:r>
            <a:r>
              <a:rPr lang="ru-RU" sz="2400" dirty="0"/>
              <a:t> де </a:t>
            </a:r>
            <a:r>
              <a:rPr lang="ru-RU" sz="2400" dirty="0" err="1"/>
              <a:t>Буабодран</a:t>
            </a:r>
            <a:r>
              <a:rPr lang="ru-RU" sz="2400" dirty="0"/>
              <a:t> назвал элемент в честь своей родины Франции, по её латинскому названию — Галлия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686" y="1571612"/>
            <a:ext cx="3968750" cy="4572000"/>
          </a:xfr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4429132"/>
            <a:ext cx="2511477" cy="18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9559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3543296" cy="1143000"/>
          </a:xfrm>
        </p:spPr>
        <p:txBody>
          <a:bodyPr/>
          <a:lstStyle/>
          <a:p>
            <a:pPr algn="ctr"/>
            <a:r>
              <a:rPr lang="ru-RU" sz="3200" dirty="0" smtClean="0"/>
              <a:t>Германий - </a:t>
            </a:r>
            <a:r>
              <a:rPr lang="en-US" sz="3200" dirty="0" err="1" smtClean="0"/>
              <a:t>Ge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Назван в честь Германии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714356"/>
            <a:ext cx="3672408" cy="5382702"/>
          </a:xfr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2643182"/>
            <a:ext cx="3432364" cy="3432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0644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3857652" cy="1143000"/>
          </a:xfrm>
        </p:spPr>
        <p:txBody>
          <a:bodyPr/>
          <a:lstStyle/>
          <a:p>
            <a:pPr algn="ctr"/>
            <a:r>
              <a:rPr lang="ru-RU" sz="3200" dirty="0" smtClean="0"/>
              <a:t>Полоний - </a:t>
            </a:r>
            <a:r>
              <a:rPr lang="ru-RU" sz="3200" dirty="0" err="1" smtClean="0"/>
              <a:t>Ро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71472" y="2500306"/>
            <a:ext cx="3757610" cy="32147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Элемент открыт в 1898 году супругами Пьером Кюри и Марией </a:t>
            </a:r>
            <a:r>
              <a:rPr lang="ru-RU" sz="2400" dirty="0" smtClean="0"/>
              <a:t>Склодовской-Кюри. </a:t>
            </a:r>
            <a:r>
              <a:rPr lang="ru-RU" sz="2400" dirty="0"/>
              <a:t>Элемент был назван в честь родины Марии Склодовской-Кюри — Польши (лат. </a:t>
            </a:r>
            <a:r>
              <a:rPr lang="ru-RU" sz="2400" dirty="0" err="1"/>
              <a:t>Polonia</a:t>
            </a:r>
            <a:r>
              <a:rPr lang="ru-RU" sz="2400" dirty="0"/>
              <a:t>).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428736"/>
            <a:ext cx="4059238" cy="4293194"/>
          </a:xfrm>
        </p:spPr>
      </p:pic>
    </p:spTree>
    <p:extLst>
      <p:ext uri="{BB962C8B-B14F-4D97-AF65-F5344CB8AC3E}">
        <p14:creationId xmlns="" xmlns:p14="http://schemas.microsoft.com/office/powerpoint/2010/main" val="405173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3257544" cy="1143000"/>
          </a:xfrm>
        </p:spPr>
        <p:txBody>
          <a:bodyPr/>
          <a:lstStyle/>
          <a:p>
            <a:pPr algn="ctr"/>
            <a:r>
              <a:rPr lang="ru-RU" sz="3200" dirty="0" smtClean="0"/>
              <a:t>Рутений - </a:t>
            </a:r>
            <a:r>
              <a:rPr lang="en-US" sz="3200" dirty="0" err="1" smtClean="0"/>
              <a:t>Ru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571472" y="1357298"/>
            <a:ext cx="4500594" cy="2000264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ru-RU" sz="2400" dirty="0"/>
              <a:t>Первооткрыватель элемента К. К. Клаус назвал рутений в честь </a:t>
            </a:r>
            <a:r>
              <a:rPr lang="ru-RU" sz="2400" dirty="0" smtClean="0"/>
              <a:t>России </a:t>
            </a:r>
            <a:r>
              <a:rPr lang="ru-RU" sz="2400" dirty="0"/>
              <a:t>(</a:t>
            </a:r>
            <a:r>
              <a:rPr lang="ru-RU" sz="2400" dirty="0" err="1"/>
              <a:t>Ruthenia</a:t>
            </a:r>
            <a:r>
              <a:rPr lang="ru-RU" sz="2400" dirty="0"/>
              <a:t> — латинское название Руси, а в поздней латыни — </a:t>
            </a:r>
            <a:r>
              <a:rPr lang="ru-RU" sz="2400" dirty="0" smtClean="0"/>
              <a:t>России)</a:t>
            </a:r>
            <a:endParaRPr lang="ru-RU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3429000"/>
            <a:ext cx="542925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785794"/>
            <a:ext cx="281143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5108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0034" y="642918"/>
            <a:ext cx="4059936" cy="50006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Европий – </a:t>
            </a:r>
            <a:r>
              <a:rPr lang="en-US" dirty="0" err="1" smtClean="0"/>
              <a:t>Eu</a:t>
            </a:r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857752" y="642918"/>
            <a:ext cx="4059936" cy="49429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Америций - </a:t>
            </a:r>
            <a:r>
              <a:rPr lang="en-US" dirty="0" smtClean="0"/>
              <a:t>Am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1214422"/>
            <a:ext cx="3714776" cy="3453951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1285860"/>
            <a:ext cx="3486321" cy="3486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4500570"/>
            <a:ext cx="3089920" cy="205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4357694"/>
            <a:ext cx="2333253" cy="223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3448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8596" y="500043"/>
            <a:ext cx="4038600" cy="114300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Гафний – </a:t>
            </a:r>
            <a:r>
              <a:rPr lang="en-US" dirty="0" err="1" smtClean="0"/>
              <a:t>Hf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(в честь Копенгагена)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0" y="571480"/>
            <a:ext cx="4038600" cy="11144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Лютеций – </a:t>
            </a:r>
            <a:r>
              <a:rPr lang="en-US" dirty="0" smtClean="0"/>
              <a:t>Lu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(в честь Парижа)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714488"/>
            <a:ext cx="4078064" cy="2915816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714488"/>
            <a:ext cx="3790561" cy="291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1538" y="4714884"/>
            <a:ext cx="1448746" cy="193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86446" y="4714884"/>
            <a:ext cx="1916571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1178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725470"/>
          </a:xfrm>
        </p:spPr>
        <p:txBody>
          <a:bodyPr/>
          <a:lstStyle/>
          <a:p>
            <a:pPr algn="ctr"/>
            <a:r>
              <a:rPr lang="ru-RU" sz="3200" b="1" u="sng" dirty="0" smtClean="0"/>
              <a:t>5. Имена великих ученых</a:t>
            </a:r>
            <a:endParaRPr lang="ru-RU" sz="32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57158" y="1357298"/>
            <a:ext cx="4038600" cy="14001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Кюрий – С</a:t>
            </a:r>
            <a:r>
              <a:rPr lang="en-US" sz="3200" dirty="0" smtClean="0"/>
              <a:t>m</a:t>
            </a:r>
            <a:endParaRPr lang="ru-RU" sz="3200" dirty="0" smtClean="0"/>
          </a:p>
          <a:p>
            <a:pPr marL="0" indent="0" algn="ctr">
              <a:buNone/>
            </a:pPr>
            <a:r>
              <a:rPr lang="ru-RU" sz="2400" dirty="0"/>
              <a:t>Назван в честь Пьера и Марии Кюри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2"/>
          </p:nvPr>
        </p:nvSpPr>
        <p:spPr>
          <a:xfrm>
            <a:off x="4643438" y="1285860"/>
            <a:ext cx="4038600" cy="14001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Фермий –</a:t>
            </a:r>
            <a:r>
              <a:rPr lang="en-US" sz="3200" dirty="0" smtClean="0"/>
              <a:t> </a:t>
            </a:r>
            <a:r>
              <a:rPr lang="en-US" sz="3200" dirty="0" err="1" smtClean="0"/>
              <a:t>Fm</a:t>
            </a:r>
            <a:endParaRPr lang="ru-RU" sz="3200" dirty="0" smtClean="0"/>
          </a:p>
          <a:p>
            <a:pPr marL="0" indent="0" algn="ctr">
              <a:buNone/>
            </a:pPr>
            <a:r>
              <a:rPr lang="ru-RU" sz="2400" dirty="0"/>
              <a:t>Назван по имени </a:t>
            </a:r>
            <a:r>
              <a:rPr lang="ru-RU" sz="2400" dirty="0" err="1"/>
              <a:t>Энрико</a:t>
            </a:r>
            <a:r>
              <a:rPr lang="ru-RU" sz="2400" dirty="0"/>
              <a:t> Ферми </a:t>
            </a:r>
          </a:p>
        </p:txBody>
      </p:sp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76" y="2714620"/>
            <a:ext cx="2761488" cy="3657600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2714620"/>
            <a:ext cx="3040893" cy="376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7158" y="5357826"/>
            <a:ext cx="2264229" cy="1317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232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28596" y="500042"/>
            <a:ext cx="4059238" cy="1584176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Эйнштейний - </a:t>
            </a:r>
            <a:r>
              <a:rPr lang="en-US" dirty="0" err="1" smtClean="0"/>
              <a:t>Es</a:t>
            </a:r>
            <a:endParaRPr lang="ru-RU" dirty="0" smtClean="0"/>
          </a:p>
          <a:p>
            <a:pPr marL="0" indent="0" algn="ctr">
              <a:buNone/>
            </a:pPr>
            <a:r>
              <a:rPr lang="ru-RU" sz="2400" dirty="0"/>
              <a:t>Элемент назван в честь А. Эйнштейна.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4714876" y="500042"/>
            <a:ext cx="4059237" cy="1584176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Менделевий – </a:t>
            </a:r>
            <a:r>
              <a:rPr lang="en-US" dirty="0" err="1" smtClean="0"/>
              <a:t>Md</a:t>
            </a:r>
            <a:endParaRPr lang="ru-RU" dirty="0" smtClean="0"/>
          </a:p>
          <a:p>
            <a:pPr marL="0" indent="0" algn="ctr">
              <a:buNone/>
            </a:pPr>
            <a:r>
              <a:rPr lang="ru-RU" sz="2400" dirty="0" smtClean="0"/>
              <a:t>Назван в честь</a:t>
            </a:r>
          </a:p>
          <a:p>
            <a:pPr marL="0" indent="0" algn="ctr">
              <a:buNone/>
            </a:pPr>
            <a:r>
              <a:rPr lang="ru-RU" sz="2400" dirty="0" smtClean="0"/>
              <a:t> Д.И. Менделеева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818" y="2060847"/>
            <a:ext cx="2906880" cy="40925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2211118"/>
            <a:ext cx="3223552" cy="372447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375734"/>
            <a:ext cx="1721544" cy="2487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559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 flipH="1">
            <a:off x="1071538" y="928671"/>
            <a:ext cx="6769100" cy="285752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ru-RU" sz="2800" i="1" dirty="0" smtClean="0">
                <a:latin typeface="Georgia" pitchFamily="18" charset="0"/>
              </a:rPr>
              <a:t>     Скоро вы узнаете, что целые группы элементов имеют общие названия, отражающее их общие свойства: щелочные металлы, галогены, “благородные”, или инертные газы. </a:t>
            </a:r>
            <a:br>
              <a:rPr lang="ru-RU" sz="2800" i="1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/>
            </a:r>
            <a:br>
              <a:rPr lang="ru-RU" sz="2800" dirty="0" smtClean="0">
                <a:latin typeface="Georgia" pitchFamily="18" charset="0"/>
              </a:rPr>
            </a:b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1604" y="4786322"/>
            <a:ext cx="65037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Д/З:</a:t>
            </a:r>
            <a:r>
              <a:rPr lang="ru-RU" sz="2800" dirty="0" smtClean="0"/>
              <a:t> выучить знаки , названия и </a:t>
            </a:r>
          </a:p>
          <a:p>
            <a:pPr algn="ctr"/>
            <a:r>
              <a:rPr lang="ru-RU" sz="2800" dirty="0" smtClean="0"/>
              <a:t>произношения 18 химических элементов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5669" t="5669" r="4724" b="4724"/>
          <a:stretch>
            <a:fillRect/>
          </a:stretch>
        </p:blipFill>
        <p:spPr bwMode="auto">
          <a:xfrm>
            <a:off x="4857752" y="2643182"/>
            <a:ext cx="3570228" cy="357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596" y="571480"/>
            <a:ext cx="833593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 </a:t>
            </a:r>
            <a:r>
              <a:rPr lang="ru-RU" sz="2800" b="1" dirty="0"/>
              <a:t>Д</a:t>
            </a:r>
            <a:r>
              <a:rPr lang="ru-RU" sz="2800" b="1" dirty="0" smtClean="0"/>
              <a:t>ревнегреческие мудрецы первыми сказали слово</a:t>
            </a:r>
          </a:p>
          <a:p>
            <a:pPr algn="ctr"/>
            <a:r>
              <a:rPr lang="ru-RU" sz="2800" b="1" dirty="0" smtClean="0"/>
              <a:t> «элемент» и произошло это за пять веков до </a:t>
            </a:r>
          </a:p>
          <a:p>
            <a:pPr algn="ctr"/>
            <a:r>
              <a:rPr lang="ru-RU" sz="2800" b="1" dirty="0" smtClean="0"/>
              <a:t>нашей эры. Правда, «элементами» считались</a:t>
            </a:r>
          </a:p>
          <a:p>
            <a:pPr algn="ctr"/>
            <a:r>
              <a:rPr lang="ru-RU" sz="2800" b="1" dirty="0"/>
              <a:t>в</a:t>
            </a:r>
            <a:r>
              <a:rPr lang="ru-RU" sz="2800" b="1" dirty="0" smtClean="0"/>
              <a:t>ода, земля, воздух и огонь</a:t>
            </a:r>
          </a:p>
        </p:txBody>
      </p:sp>
      <p:pic>
        <p:nvPicPr>
          <p:cNvPr id="5" name="Picture 8" descr="63813"/>
          <p:cNvPicPr>
            <a:picLocks noChangeAspect="1" noChangeArrowheads="1"/>
          </p:cNvPicPr>
          <p:nvPr/>
        </p:nvPicPr>
        <p:blipFill>
          <a:blip r:embed="rId3"/>
          <a:srcRect r="49289"/>
          <a:stretch>
            <a:fillRect/>
          </a:stretch>
        </p:blipFill>
        <p:spPr bwMode="auto">
          <a:xfrm>
            <a:off x="642910" y="3071810"/>
            <a:ext cx="3095625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9" descr="63813"/>
          <p:cNvPicPr>
            <a:picLocks noChangeAspect="1" noChangeArrowheads="1"/>
          </p:cNvPicPr>
          <p:nvPr/>
        </p:nvPicPr>
        <p:blipFill>
          <a:blip r:embed="rId3"/>
          <a:srcRect l="49553"/>
          <a:stretch>
            <a:fillRect/>
          </a:stretch>
        </p:blipFill>
        <p:spPr bwMode="auto">
          <a:xfrm>
            <a:off x="642910" y="5000636"/>
            <a:ext cx="31242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000100" y="2500306"/>
            <a:ext cx="2660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ОГОНЬ   ЗЕМЛЯ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4429132"/>
            <a:ext cx="2568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ВОЗДУХ   ВОДА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059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68313" y="549275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ru-RU" sz="4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Спасибо за внимание!</a:t>
            </a:r>
          </a:p>
        </p:txBody>
      </p:sp>
      <p:pic>
        <p:nvPicPr>
          <p:cNvPr id="27651" name="Picture 6" descr="MYNET0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557338"/>
            <a:ext cx="522763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428604"/>
            <a:ext cx="8464579" cy="2097079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 средние века ученые знали уже десять химических элементов – 7 металлов </a:t>
            </a:r>
            <a:r>
              <a:rPr lang="ru-RU" sz="2800" b="1" dirty="0" smtClean="0"/>
              <a:t>(</a:t>
            </a:r>
            <a:r>
              <a:rPr lang="ru-RU" sz="2800" b="1" i="1" dirty="0" smtClean="0"/>
              <a:t>золото, серебро, медь, железо, олово, свинец, и ртуть</a:t>
            </a:r>
            <a:r>
              <a:rPr lang="ru-RU" sz="2800" b="1" dirty="0" smtClean="0"/>
              <a:t>) и 3 неметалла (</a:t>
            </a:r>
            <a:r>
              <a:rPr lang="ru-RU" sz="2800" b="1" i="1" dirty="0" smtClean="0"/>
              <a:t>серу, углерод, и сурьму</a:t>
            </a:r>
            <a:r>
              <a:rPr lang="ru-RU" sz="2800" b="1" dirty="0" smtClean="0"/>
              <a:t>).</a:t>
            </a:r>
          </a:p>
          <a:p>
            <a:pPr eaLnBrk="1" hangingPunct="1">
              <a:buFontTx/>
              <a:buNone/>
              <a:defRPr/>
            </a:pPr>
            <a:endParaRPr lang="ru-RU" sz="2400" dirty="0" smtClean="0"/>
          </a:p>
          <a:p>
            <a:pPr eaLnBrk="1" hangingPunct="1">
              <a:buFontTx/>
              <a:buNone/>
              <a:defRPr/>
            </a:pPr>
            <a:endParaRPr lang="ru-RU" sz="24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ru-RU" sz="24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8947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555875" y="4365625"/>
            <a:ext cx="1152525" cy="71438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</a:t>
            </a:r>
            <a:endParaRPr lang="ru-RU" sz="20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6" name="Picture 4" descr="7planets"/>
          <p:cNvPicPr>
            <a:picLocks noChangeAspect="1" noChangeArrowheads="1"/>
          </p:cNvPicPr>
          <p:nvPr/>
        </p:nvPicPr>
        <p:blipFill>
          <a:blip r:embed="rId2"/>
          <a:srcRect l="3839" r="4305"/>
          <a:stretch>
            <a:fillRect/>
          </a:stretch>
        </p:blipFill>
        <p:spPr>
          <a:xfrm>
            <a:off x="571472" y="2357430"/>
            <a:ext cx="8001056" cy="391160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357166"/>
            <a:ext cx="8401050" cy="65403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ru-RU" sz="3200" b="1" dirty="0" smtClean="0"/>
              <a:t>7 металлов</a:t>
            </a:r>
          </a:p>
        </p:txBody>
      </p:sp>
      <p:pic>
        <p:nvPicPr>
          <p:cNvPr id="8195" name="Picture 2" descr="C:\Documents and Settings\Саша\Мои документы\картинки по химии\неорганическая химия, практикум\металлы\золото\золото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2001838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3143248"/>
            <a:ext cx="192881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Золото</a:t>
            </a:r>
          </a:p>
        </p:txBody>
      </p:sp>
      <p:pic>
        <p:nvPicPr>
          <p:cNvPr id="8197" name="Picture 3" descr="C:\Documents and Settings\Саша\Мои документы\картинки по химии\неорганическая химия, практикум\металлы\ртут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071546"/>
            <a:ext cx="2500313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357554" y="3071810"/>
            <a:ext cx="1785937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Ртуть</a:t>
            </a:r>
          </a:p>
        </p:txBody>
      </p:sp>
      <p:pic>
        <p:nvPicPr>
          <p:cNvPr id="8199" name="Picture 4" descr="C:\Documents and Settings\Саша\Мои документы\картинки по химии\неорганическая химия, практикум\металлы\медь и соединения\мед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071546"/>
            <a:ext cx="257016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357950" y="3143248"/>
            <a:ext cx="2071688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Медь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5857892"/>
            <a:ext cx="171451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Железо</a:t>
            </a:r>
          </a:p>
        </p:txBody>
      </p:sp>
      <p:pic>
        <p:nvPicPr>
          <p:cNvPr id="8203" name="Picture 6" descr="C:\Documents and Settings\Саша\Мои документы\картинки по химии\неорганическая химия, практикум\металлы\нахождение благородных металлов в природе.jpg"/>
          <p:cNvPicPr>
            <a:picLocks noChangeAspect="1" noChangeArrowheads="1"/>
          </p:cNvPicPr>
          <p:nvPr/>
        </p:nvPicPr>
        <p:blipFill>
          <a:blip r:embed="rId5"/>
          <a:srcRect l="46844" t="45474" r="26859" b="16063"/>
          <a:stretch>
            <a:fillRect/>
          </a:stretch>
        </p:blipFill>
        <p:spPr bwMode="auto">
          <a:xfrm>
            <a:off x="2643174" y="4143380"/>
            <a:ext cx="1643076" cy="164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714612" y="5857892"/>
            <a:ext cx="1500187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Серебро</a:t>
            </a:r>
          </a:p>
        </p:txBody>
      </p:sp>
      <p:pic>
        <p:nvPicPr>
          <p:cNvPr id="8205" name="Picture 7" descr="C:\Documents and Settings\Саша\Мои документы\картинки по химии\неорганическая химия, практикум\металлы\олов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4143380"/>
            <a:ext cx="2035174" cy="152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4714876" y="5857892"/>
            <a:ext cx="1500188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Олово</a:t>
            </a:r>
          </a:p>
        </p:txBody>
      </p:sp>
      <p:pic>
        <p:nvPicPr>
          <p:cNvPr id="8207" name="Picture 8" descr="C:\Documents and Settings\Саша\Мои документы\картинки по химии\неорганическая химия, практикум\металлы\цинк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4143380"/>
            <a:ext cx="20716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7000892" y="5857892"/>
            <a:ext cx="1571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Свинец</a:t>
            </a:r>
          </a:p>
        </p:txBody>
      </p:sp>
      <p:pic>
        <p:nvPicPr>
          <p:cNvPr id="8210" name="Picture 18" descr="https://otvet.imgsmail.ru/download/u_18b72f107cd5e956d1f9efab43d2b866_800.jpg"/>
          <p:cNvPicPr>
            <a:picLocks noChangeAspect="1" noChangeArrowheads="1"/>
          </p:cNvPicPr>
          <p:nvPr/>
        </p:nvPicPr>
        <p:blipFill>
          <a:blip r:embed="rId8"/>
          <a:srcRect l="13895" r="13895"/>
          <a:stretch>
            <a:fillRect/>
          </a:stretch>
        </p:blipFill>
        <p:spPr bwMode="auto">
          <a:xfrm>
            <a:off x="357158" y="4143380"/>
            <a:ext cx="2039270" cy="15698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755650" y="500042"/>
            <a:ext cx="7772400" cy="857256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3 неметалла</a:t>
            </a:r>
          </a:p>
        </p:txBody>
      </p:sp>
      <p:pic>
        <p:nvPicPr>
          <p:cNvPr id="9219" name="Picture 6" descr="09151118030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10" y="1428736"/>
            <a:ext cx="1981200" cy="1981200"/>
          </a:xfrm>
          <a:noFill/>
        </p:spPr>
      </p:pic>
      <p:pic>
        <p:nvPicPr>
          <p:cNvPr id="9220" name="Picture 10" descr="Activated_Carbo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572264" y="1500174"/>
            <a:ext cx="1981200" cy="1981200"/>
          </a:xfrm>
          <a:noFill/>
        </p:spPr>
      </p:pic>
      <p:pic>
        <p:nvPicPr>
          <p:cNvPr id="9221" name="Picture 13" descr="Картинка 12 из 13336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643306" y="1500174"/>
            <a:ext cx="2641600" cy="1981200"/>
          </a:xfr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3643314"/>
            <a:ext cx="192881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FFFF"/>
                </a:solidFill>
                <a:latin typeface="Verdana" pitchFamily="34" charset="0"/>
              </a:rPr>
              <a:t>Сера</a:t>
            </a:r>
          </a:p>
        </p:txBody>
      </p:sp>
      <p:sp>
        <p:nvSpPr>
          <p:cNvPr id="2" name="Прямоугольник 5"/>
          <p:cNvSpPr/>
          <p:nvPr/>
        </p:nvSpPr>
        <p:spPr>
          <a:xfrm>
            <a:off x="3143240" y="5715016"/>
            <a:ext cx="1928812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FFFF"/>
                </a:solidFill>
                <a:latin typeface="Verdana" pitchFamily="34" charset="0"/>
              </a:rPr>
              <a:t>Сурьма</a:t>
            </a:r>
          </a:p>
        </p:txBody>
      </p:sp>
      <p:sp>
        <p:nvSpPr>
          <p:cNvPr id="3" name="Прямоугольник 5"/>
          <p:cNvSpPr/>
          <p:nvPr/>
        </p:nvSpPr>
        <p:spPr>
          <a:xfrm>
            <a:off x="5572132" y="3571876"/>
            <a:ext cx="192881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FFFF"/>
                </a:solidFill>
                <a:latin typeface="Verdana" pitchFamily="34" charset="0"/>
              </a:rPr>
              <a:t>Углерод</a:t>
            </a:r>
          </a:p>
        </p:txBody>
      </p:sp>
      <p:pic>
        <p:nvPicPr>
          <p:cNvPr id="9228" name="Picture 12" descr="http://www.kitchenwiccan.com/wp-content/uploads/ANTIMON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3857628"/>
            <a:ext cx="2286017" cy="171451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b"/>
          <a:lstStyle/>
          <a:p>
            <a:pPr eaLnBrk="1" hangingPunct="1"/>
            <a:r>
              <a:rPr lang="ru-RU" sz="2400" b="1" smtClean="0"/>
              <a:t>Алхимики считали, что химические элементы связаны со звездами и планетами, и присваивали им астрологические символы.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773238"/>
            <a:ext cx="7848600" cy="4608512"/>
          </a:xfrm>
          <a:prstGeom prst="rect">
            <a:avLst/>
          </a:prstGeom>
        </p:spPr>
        <p:txBody>
          <a:bodyPr/>
          <a:lstStyle/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ru-RU" sz="1800" dirty="0" smtClean="0"/>
              <a:t> </a:t>
            </a:r>
            <a:r>
              <a:rPr lang="ru-RU" sz="2400" dirty="0" smtClean="0"/>
              <a:t>Золото называлось Солнцем, а обозначалось кружком с точкой: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endParaRPr lang="ru-RU" sz="2400" dirty="0" smtClean="0"/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endParaRPr lang="ru-RU" sz="1800" dirty="0" smtClean="0"/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ru-RU" sz="2400" dirty="0" smtClean="0"/>
              <a:t>Медь – Венерой, символом этого металла служило «венерино зеркальце»: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endParaRPr lang="ru-RU" sz="2400" b="1" dirty="0" smtClean="0"/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endParaRPr lang="ru-RU" sz="1800" dirty="0" smtClean="0"/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endParaRPr lang="ru-RU" sz="1800" dirty="0" smtClean="0"/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ru-RU" sz="2400" dirty="0" smtClean="0"/>
              <a:t>А железо – Марсом; как и полагается богу войны, обозначение этого металла включало щит и копье:</a:t>
            </a:r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3276600" y="3213100"/>
            <a:ext cx="574675" cy="576263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800">
              <a:solidFill>
                <a:schemeClr val="tx2"/>
              </a:solidFill>
            </a:endParaRPr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3348038" y="3284538"/>
            <a:ext cx="863600" cy="792162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800">
              <a:solidFill>
                <a:schemeClr val="tx2"/>
              </a:solidFill>
            </a:endParaRPr>
          </a:p>
        </p:txBody>
      </p:sp>
      <p:sp>
        <p:nvSpPr>
          <p:cNvPr id="10247" name="Oval 8"/>
          <p:cNvSpPr>
            <a:spLocks noChangeArrowheads="1"/>
          </p:cNvSpPr>
          <p:nvPr/>
        </p:nvSpPr>
        <p:spPr bwMode="auto">
          <a:xfrm>
            <a:off x="1763713" y="4292600"/>
            <a:ext cx="914400" cy="9144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800">
              <a:solidFill>
                <a:schemeClr val="tx2"/>
              </a:solidFill>
            </a:endParaRPr>
          </a:p>
        </p:txBody>
      </p:sp>
      <p:sp>
        <p:nvSpPr>
          <p:cNvPr id="10248" name="Oval 10"/>
          <p:cNvSpPr>
            <a:spLocks noChangeArrowheads="1"/>
          </p:cNvSpPr>
          <p:nvPr/>
        </p:nvSpPr>
        <p:spPr bwMode="auto">
          <a:xfrm>
            <a:off x="1908175" y="4076700"/>
            <a:ext cx="1150938" cy="865188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800">
              <a:solidFill>
                <a:schemeClr val="tx2"/>
              </a:solidFill>
            </a:endParaRPr>
          </a:p>
        </p:txBody>
      </p:sp>
      <p:sp>
        <p:nvSpPr>
          <p:cNvPr id="10249" name="Oval 11"/>
          <p:cNvSpPr>
            <a:spLocks noChangeArrowheads="1"/>
          </p:cNvSpPr>
          <p:nvPr/>
        </p:nvSpPr>
        <p:spPr bwMode="auto">
          <a:xfrm>
            <a:off x="1476375" y="3789363"/>
            <a:ext cx="1079500" cy="503237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800">
              <a:solidFill>
                <a:schemeClr val="tx2"/>
              </a:solidFill>
            </a:endParaRPr>
          </a:p>
        </p:txBody>
      </p:sp>
      <p:sp>
        <p:nvSpPr>
          <p:cNvPr id="10250" name="Oval 13"/>
          <p:cNvSpPr>
            <a:spLocks noChangeArrowheads="1"/>
          </p:cNvSpPr>
          <p:nvPr/>
        </p:nvSpPr>
        <p:spPr bwMode="auto">
          <a:xfrm>
            <a:off x="3348038" y="3357563"/>
            <a:ext cx="792162" cy="719137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800">
              <a:solidFill>
                <a:schemeClr val="tx2"/>
              </a:solidFill>
            </a:endParaRPr>
          </a:p>
        </p:txBody>
      </p:sp>
      <p:sp>
        <p:nvSpPr>
          <p:cNvPr id="10251" name="Oval 15"/>
          <p:cNvSpPr>
            <a:spLocks noChangeArrowheads="1"/>
          </p:cNvSpPr>
          <p:nvPr/>
        </p:nvSpPr>
        <p:spPr bwMode="auto">
          <a:xfrm>
            <a:off x="3419475" y="3500438"/>
            <a:ext cx="431800" cy="649287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800">
              <a:solidFill>
                <a:schemeClr val="tx2"/>
              </a:solidFill>
            </a:endParaRPr>
          </a:p>
        </p:txBody>
      </p:sp>
      <p:sp>
        <p:nvSpPr>
          <p:cNvPr id="10252" name="Oval 16"/>
          <p:cNvSpPr>
            <a:spLocks noChangeArrowheads="1"/>
          </p:cNvSpPr>
          <p:nvPr/>
        </p:nvSpPr>
        <p:spPr bwMode="auto">
          <a:xfrm>
            <a:off x="3492500" y="3429000"/>
            <a:ext cx="914400" cy="9144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800">
              <a:solidFill>
                <a:schemeClr val="tx2"/>
              </a:solidFill>
            </a:endParaRPr>
          </a:p>
        </p:txBody>
      </p:sp>
      <p:sp>
        <p:nvSpPr>
          <p:cNvPr id="10253" name="Oval 17"/>
          <p:cNvSpPr>
            <a:spLocks noChangeArrowheads="1"/>
          </p:cNvSpPr>
          <p:nvPr/>
        </p:nvSpPr>
        <p:spPr bwMode="auto">
          <a:xfrm>
            <a:off x="2987675" y="3213100"/>
            <a:ext cx="936625" cy="8636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800">
              <a:solidFill>
                <a:schemeClr val="tx2"/>
              </a:solidFill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643438" y="3786190"/>
            <a:ext cx="863600" cy="1079500"/>
            <a:chOff x="513" y="1134"/>
            <a:chExt cx="2340" cy="3780"/>
          </a:xfrm>
        </p:grpSpPr>
        <p:sp>
          <p:nvSpPr>
            <p:cNvPr id="10260" name="Oval 20"/>
            <p:cNvSpPr>
              <a:spLocks noChangeArrowheads="1"/>
            </p:cNvSpPr>
            <p:nvPr/>
          </p:nvSpPr>
          <p:spPr bwMode="auto">
            <a:xfrm>
              <a:off x="513" y="1134"/>
              <a:ext cx="2340" cy="201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 sz="1800">
                <a:solidFill>
                  <a:schemeClr val="tx2"/>
                </a:solidFill>
              </a:endParaRPr>
            </a:p>
          </p:txBody>
        </p:sp>
        <p:sp>
          <p:nvSpPr>
            <p:cNvPr id="10261" name="Line 21"/>
            <p:cNvSpPr>
              <a:spLocks noChangeShapeType="1"/>
            </p:cNvSpPr>
            <p:nvPr/>
          </p:nvSpPr>
          <p:spPr bwMode="auto">
            <a:xfrm>
              <a:off x="1683" y="3150"/>
              <a:ext cx="0" cy="1764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2" name="Line 22"/>
            <p:cNvSpPr>
              <a:spLocks noChangeShapeType="1"/>
            </p:cNvSpPr>
            <p:nvPr/>
          </p:nvSpPr>
          <p:spPr bwMode="auto">
            <a:xfrm>
              <a:off x="1098" y="3906"/>
              <a:ext cx="117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7429520" y="5643578"/>
            <a:ext cx="1223963" cy="720725"/>
            <a:chOff x="3213" y="1854"/>
            <a:chExt cx="3420" cy="2016"/>
          </a:xfrm>
        </p:grpSpPr>
        <p:sp>
          <p:nvSpPr>
            <p:cNvPr id="10258" name="Oval 24"/>
            <p:cNvSpPr>
              <a:spLocks noChangeArrowheads="1"/>
            </p:cNvSpPr>
            <p:nvPr/>
          </p:nvSpPr>
          <p:spPr bwMode="auto">
            <a:xfrm>
              <a:off x="3213" y="1854"/>
              <a:ext cx="2340" cy="201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 sz="1800">
                <a:solidFill>
                  <a:schemeClr val="tx2"/>
                </a:solidFill>
              </a:endParaRPr>
            </a:p>
          </p:txBody>
        </p:sp>
        <p:sp>
          <p:nvSpPr>
            <p:cNvPr id="10259" name="Line 25"/>
            <p:cNvSpPr>
              <a:spLocks noChangeShapeType="1"/>
            </p:cNvSpPr>
            <p:nvPr/>
          </p:nvSpPr>
          <p:spPr bwMode="auto">
            <a:xfrm flipV="1">
              <a:off x="5553" y="2034"/>
              <a:ext cx="1080" cy="54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56" name="Oval 0"/>
          <p:cNvSpPr>
            <a:spLocks noChangeArrowheads="1"/>
          </p:cNvSpPr>
          <p:nvPr/>
        </p:nvSpPr>
        <p:spPr bwMode="auto">
          <a:xfrm>
            <a:off x="1763713" y="2420938"/>
            <a:ext cx="863600" cy="79216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800">
              <a:solidFill>
                <a:schemeClr val="tx2"/>
              </a:solidFill>
            </a:endParaRPr>
          </a:p>
        </p:txBody>
      </p:sp>
      <p:sp>
        <p:nvSpPr>
          <p:cNvPr id="10257" name="Oval 1"/>
          <p:cNvSpPr>
            <a:spLocks noChangeArrowheads="1"/>
          </p:cNvSpPr>
          <p:nvPr/>
        </p:nvSpPr>
        <p:spPr bwMode="auto">
          <a:xfrm>
            <a:off x="2124075" y="2781300"/>
            <a:ext cx="71438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8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" name="Средневековые символы элементов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11863" y="2708275"/>
            <a:ext cx="144462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55613" y="188912"/>
            <a:ext cx="8402667" cy="1668451"/>
          </a:xfrm>
          <a:prstGeom prst="rect">
            <a:avLst/>
          </a:prstGeom>
        </p:spPr>
        <p:txBody>
          <a:bodyPr anchor="t"/>
          <a:lstStyle/>
          <a:p>
            <a:pPr eaLnBrk="1" hangingPunct="1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>Алхимики очень долго обходились без химических формул. В употреблении были странные значки, причем почти каждый химик пользовался своей собственной </a:t>
            </a:r>
            <a:br>
              <a:rPr lang="ru-RU" sz="2400" dirty="0" smtClean="0"/>
            </a:br>
            <a:r>
              <a:rPr lang="ru-RU" sz="2400" dirty="0" smtClean="0"/>
              <a:t>системой обозначений веществ</a:t>
            </a:r>
            <a:r>
              <a:rPr lang="ru-RU" sz="2000" dirty="0" smtClean="0"/>
              <a:t>.</a:t>
            </a:r>
          </a:p>
        </p:txBody>
      </p:sp>
      <p:pic>
        <p:nvPicPr>
          <p:cNvPr id="11268" name="Picture 5" descr="Средневековые символы элементов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 t="11339"/>
          <a:stretch>
            <a:fillRect/>
          </a:stretch>
        </p:blipFill>
        <p:spPr>
          <a:xfrm>
            <a:off x="1000100" y="2071678"/>
            <a:ext cx="5986440" cy="42148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500826" y="3714752"/>
            <a:ext cx="1165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VII</a:t>
            </a:r>
            <a:r>
              <a:rPr lang="ru-RU" sz="2800" dirty="0" smtClean="0"/>
              <a:t> век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6" fill="hold"/>
                                        <p:tgtEl>
                                          <p:spTgt spid="245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7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861</Words>
  <Application>Microsoft Office PowerPoint</Application>
  <PresentationFormat>Экран (4:3)</PresentationFormat>
  <Paragraphs>159</Paragraphs>
  <Slides>40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2" baseType="lpstr">
      <vt:lpstr>Тема Office</vt:lpstr>
      <vt:lpstr>Документ</vt:lpstr>
      <vt:lpstr>Слайд 1</vt:lpstr>
      <vt:lpstr>Слайд 2</vt:lpstr>
      <vt:lpstr>Слайд 3</vt:lpstr>
      <vt:lpstr>Слайд 4</vt:lpstr>
      <vt:lpstr>      </vt:lpstr>
      <vt:lpstr>7 металлов</vt:lpstr>
      <vt:lpstr>3 неметалла</vt:lpstr>
      <vt:lpstr>Алхимики считали, что химические элементы связаны со звездами и планетами, и присваивали им астрологические символы.</vt:lpstr>
      <vt:lpstr> Алхимики очень долго обходились без химических формул. В употреблении были странные значки, причем почти каждый химик пользовался своей собственной  системой обозначений веществ.</vt:lpstr>
      <vt:lpstr>В XVIII веке укоренилась система обозначений элементов (которых в то время стало известно уже три десятка) в виде геометрических фигур – кружков, полуокружностей, треугольников, квадратов.  водород              азот              кислород              сера               </vt:lpstr>
      <vt:lpstr>Слайд 11</vt:lpstr>
      <vt:lpstr>Слайд 12</vt:lpstr>
      <vt:lpstr>В 1814 году шведский химик Йенс Якоб Берцелиус предложил обозначать химические  элементы первой буквой латинского названия элемента</vt:lpstr>
      <vt:lpstr>Слайд 14</vt:lpstr>
      <vt:lpstr>Слайд 15</vt:lpstr>
      <vt:lpstr>ЭТИМОЛОГИЯ  (Происхождение)  названий химических  элементов</vt:lpstr>
      <vt:lpstr>1. Свойства простых веществ,  образованных химическими элементами</vt:lpstr>
      <vt:lpstr>Сера – S  (от индийского «сира» - светло-желтый)</vt:lpstr>
      <vt:lpstr>Хлор – Cl  (от греческого «хлорос» - зеленый)</vt:lpstr>
      <vt:lpstr>Хром – Cr -  «окрашенный»</vt:lpstr>
      <vt:lpstr>2. Мифы древних греков</vt:lpstr>
      <vt:lpstr>Тантал - Та</vt:lpstr>
      <vt:lpstr>Прометий – Pm </vt:lpstr>
      <vt:lpstr>Гелий - Не</vt:lpstr>
      <vt:lpstr>Ванадий - V</vt:lpstr>
      <vt:lpstr>3. Астрономические начала  в названии</vt:lpstr>
      <vt:lpstr>Теллур – Те  (от латинского «Земля»)</vt:lpstr>
      <vt:lpstr>Уран - U</vt:lpstr>
      <vt:lpstr>Нептуний - Np</vt:lpstr>
      <vt:lpstr>Плутоний - Рu</vt:lpstr>
      <vt:lpstr>4. Географические начала –  в честь государств, частей света, городов</vt:lpstr>
      <vt:lpstr>Германий - Ge</vt:lpstr>
      <vt:lpstr>Полоний - Ро</vt:lpstr>
      <vt:lpstr>Рутений - Ru</vt:lpstr>
      <vt:lpstr>Слайд 35</vt:lpstr>
      <vt:lpstr>Слайд 36</vt:lpstr>
      <vt:lpstr>5. Имена великих ученых</vt:lpstr>
      <vt:lpstr>Слайд 38</vt:lpstr>
      <vt:lpstr>     Скоро вы узнаете, что целые группы элементов имеют общие названия, отражающее их общие свойства: щелочные металлы, галогены, “благородные”, или инертные газы.   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User</cp:lastModifiedBy>
  <cp:revision>17</cp:revision>
  <dcterms:created xsi:type="dcterms:W3CDTF">2014-03-26T12:28:08Z</dcterms:created>
  <dcterms:modified xsi:type="dcterms:W3CDTF">2017-04-05T14:25:54Z</dcterms:modified>
</cp:coreProperties>
</file>