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71" r:id="rId9"/>
    <p:sldId id="273" r:id="rId10"/>
    <p:sldId id="274" r:id="rId11"/>
    <p:sldId id="276" r:id="rId12"/>
    <p:sldId id="277" r:id="rId13"/>
    <p:sldId id="278" r:id="rId14"/>
    <p:sldId id="280" r:id="rId15"/>
    <p:sldId id="281" r:id="rId16"/>
    <p:sldId id="28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0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7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2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6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5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3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70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14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4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C2BA-A76D-43C9-A494-CEC692D8D92C}" type="datetimeFigureOut">
              <a:rPr lang="ru-RU" smtClean="0"/>
              <a:t>25.02.2017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ACC24-8F93-4F8B-89D3-612811002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87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openxmlformats.org/officeDocument/2006/relationships/image" Target="../media/image2.gif"/><Relationship Id="rId21" Type="http://schemas.openxmlformats.org/officeDocument/2006/relationships/image" Target="../media/image20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openxmlformats.org/officeDocument/2006/relationships/image" Target="../media/image1.gif"/><Relationship Id="rId16" Type="http://schemas.openxmlformats.org/officeDocument/2006/relationships/image" Target="../media/image15.gif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24" Type="http://schemas.openxmlformats.org/officeDocument/2006/relationships/image" Target="../media/image23.gif"/><Relationship Id="rId5" Type="http://schemas.openxmlformats.org/officeDocument/2006/relationships/image" Target="../media/image4.gif"/><Relationship Id="rId15" Type="http://schemas.openxmlformats.org/officeDocument/2006/relationships/image" Target="../media/image14.gif"/><Relationship Id="rId23" Type="http://schemas.openxmlformats.org/officeDocument/2006/relationships/image" Target="../media/image22.gif"/><Relationship Id="rId10" Type="http://schemas.openxmlformats.org/officeDocument/2006/relationships/image" Target="../media/image9.gif"/><Relationship Id="rId19" Type="http://schemas.openxmlformats.org/officeDocument/2006/relationships/image" Target="../media/image18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gif"/><Relationship Id="rId22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12" Type="http://schemas.openxmlformats.org/officeDocument/2006/relationships/image" Target="../media/image30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://pravda-chto.ru/zverek-laska-foto/" TargetMode="External"/><Relationship Id="rId11" Type="http://schemas.openxmlformats.org/officeDocument/2006/relationships/image" Target="../media/image29.gif"/><Relationship Id="rId5" Type="http://schemas.openxmlformats.org/officeDocument/2006/relationships/hyperlink" Target="http://pravda-chto.ru/pravda-chto-nasekomye-samye-mnogochislennye-zhivotnye-na-zemle/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30.gif"/><Relationship Id="rId4" Type="http://schemas.openxmlformats.org/officeDocument/2006/relationships/image" Target="../media/image63.png"/><Relationship Id="rId9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30.gif"/><Relationship Id="rId4" Type="http://schemas.openxmlformats.org/officeDocument/2006/relationships/image" Target="../media/image67.png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givotniymir.ru/ptica-kolibri-sreda-obitaniya-i-osobennosti-kolibri/" TargetMode="External"/><Relationship Id="rId12" Type="http://schemas.openxmlformats.org/officeDocument/2006/relationships/image" Target="../media/image30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s://givotniymir.ru/ptica-orel-obraz-zhizni-i-sreda-obitaniya-orla/" TargetMode="External"/><Relationship Id="rId11" Type="http://schemas.openxmlformats.org/officeDocument/2006/relationships/image" Target="../media/image29.gif"/><Relationship Id="rId5" Type="http://schemas.openxmlformats.org/officeDocument/2006/relationships/image" Target="../media/image72.png"/><Relationship Id="rId10" Type="http://schemas.openxmlformats.org/officeDocument/2006/relationships/image" Target="../media/image28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30.gif"/><Relationship Id="rId4" Type="http://schemas.openxmlformats.org/officeDocument/2006/relationships/image" Target="../media/image75.png"/><Relationship Id="rId9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kot-pes.com/sojka-foto/" TargetMode="External"/><Relationship Id="rId13" Type="http://schemas.openxmlformats.org/officeDocument/2006/relationships/hyperlink" Target="http://animalsfoto.com/ivolga-ptiytsa-foto.html" TargetMode="External"/><Relationship Id="rId18" Type="http://schemas.openxmlformats.org/officeDocument/2006/relationships/hyperlink" Target="http://webmandry.com/ptitsa-vorona-opisanie" TargetMode="External"/><Relationship Id="rId3" Type="http://schemas.openxmlformats.org/officeDocument/2006/relationships/image" Target="../media/image80.gif"/><Relationship Id="rId21" Type="http://schemas.openxmlformats.org/officeDocument/2006/relationships/hyperlink" Target="http://pravda-chto.ru/ptica-udod-foto-i-opisanie/" TargetMode="External"/><Relationship Id="rId7" Type="http://schemas.openxmlformats.org/officeDocument/2006/relationships/hyperlink" Target="http://animalreader.ru/ptitsa-solovey-foto-prirodnogo-pevtsa.html" TargetMode="External"/><Relationship Id="rId12" Type="http://schemas.openxmlformats.org/officeDocument/2006/relationships/hyperlink" Target="http://zoolog.guru/pticy/volnye-pticy/kak-vyglyadit-popolzen-opisanie-pticy-foto.htm" TargetMode="External"/><Relationship Id="rId17" Type="http://schemas.openxmlformats.org/officeDocument/2006/relationships/hyperlink" Target="http://webmandry.com/ptitsa-zhavoronok" TargetMode="External"/><Relationship Id="rId2" Type="http://schemas.openxmlformats.org/officeDocument/2006/relationships/image" Target="../media/image79.gif"/><Relationship Id="rId16" Type="http://schemas.openxmlformats.org/officeDocument/2006/relationships/hyperlink" Target="http://animalsfoto.com/kak-vyiglyadit-ptiytsa-javoronok-foto.html#6" TargetMode="External"/><Relationship Id="rId20" Type="http://schemas.openxmlformats.org/officeDocument/2006/relationships/hyperlink" Target="http://webmandry.com/pevchaya-ptitsa-zyablik-opisanie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ot-pes.com/shhegol-foto-pticy-vosxishhaet-zvonkim-peniem-shhegolyaet-yarkim-opereniem/--&#1092;&#1086;&#1090;&#1086;,&#1090;&#1077;&#1082;&#1089;&#1090;" TargetMode="External"/><Relationship Id="rId11" Type="http://schemas.openxmlformats.org/officeDocument/2006/relationships/hyperlink" Target="http://animalsfoto.com/kak-vyiglyadit-ptiytsa-popolzenym-foto.htm-&#1092;&#1086;&#1090;&#1086;" TargetMode="External"/><Relationship Id="rId5" Type="http://schemas.openxmlformats.org/officeDocument/2006/relationships/hyperlink" Target="https://givotniymir.ru/tryasoguzka-ptica-obra" TargetMode="External"/><Relationship Id="rId15" Type="http://schemas.openxmlformats.org/officeDocument/2006/relationships/hyperlink" Target="http://animalreader.ru/interesnoe-o-zaryankah-vidyi-foto-opisanie.html" TargetMode="External"/><Relationship Id="rId23" Type="http://schemas.openxmlformats.org/officeDocument/2006/relationships/image" Target="../media/image81.gif"/><Relationship Id="rId10" Type="http://schemas.openxmlformats.org/officeDocument/2006/relationships/hyperlink" Target="http://kot-pes.com/sviristel-foto-ptica/" TargetMode="External"/><Relationship Id="rId19" Type="http://schemas.openxmlformats.org/officeDocument/2006/relationships/hyperlink" Target="http://nashzeleniymir.ru/&#1074;&#1086;&#1088;&#1086;&#1085;&#1072;" TargetMode="External"/><Relationship Id="rId4" Type="http://schemas.openxmlformats.org/officeDocument/2006/relationships/hyperlink" Target="http://kot-pes.com/chizh-ptica-foto" TargetMode="External"/><Relationship Id="rId9" Type="http://schemas.openxmlformats.org/officeDocument/2006/relationships/hyperlink" Target="http://komotoz.ru/photo/zhivotnye/snegir.php" TargetMode="External"/><Relationship Id="rId14" Type="http://schemas.openxmlformats.org/officeDocument/2006/relationships/hyperlink" Target="https://givotniymir.ru/zelenushka-ptica-obraz-zhizni-i-sreda-obitaniya-pticy-zelenushki/" TargetMode="External"/><Relationship Id="rId22" Type="http://schemas.openxmlformats.org/officeDocument/2006/relationships/hyperlink" Target="https://givotniymir.ru/soroka-osobennosti-i-obraz-zhizni-soroki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hyperlink" Target="https://givotniymir.ru/korolek-ptica-obraz-zhizni-i-sreda-obitaniya-pticy-korolek/" TargetMode="External"/><Relationship Id="rId7" Type="http://schemas.openxmlformats.org/officeDocument/2006/relationships/hyperlink" Target="http://ankartin.narod.ru/aniraz.htm" TargetMode="External"/><Relationship Id="rId2" Type="http://schemas.openxmlformats.org/officeDocument/2006/relationships/hyperlink" Target="https://givotniymir.ru/kukushka-ptica-obraz-zhizni-i-sreda-obitaniya-kukushk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nimalsfoto.com/jivotnyie" TargetMode="External"/><Relationship Id="rId5" Type="http://schemas.openxmlformats.org/officeDocument/2006/relationships/hyperlink" Target="https://givotniymir.ru/galka-ptica-obraz-zhizni-i-sreda-obitaniya-galki/" TargetMode="External"/><Relationship Id="rId4" Type="http://schemas.openxmlformats.org/officeDocument/2006/relationships/hyperlink" Target="http://kot-pes.com/grach-foto-ptica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0.gif"/><Relationship Id="rId4" Type="http://schemas.openxmlformats.org/officeDocument/2006/relationships/image" Target="../media/image31.png"/><Relationship Id="rId9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30.gif"/><Relationship Id="rId4" Type="http://schemas.openxmlformats.org/officeDocument/2006/relationships/image" Target="../media/image35.png"/><Relationship Id="rId9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30.gif"/><Relationship Id="rId4" Type="http://schemas.openxmlformats.org/officeDocument/2006/relationships/image" Target="../media/image39.pn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11" Type="http://schemas.openxmlformats.org/officeDocument/2006/relationships/image" Target="../media/image30.gif"/><Relationship Id="rId5" Type="http://schemas.openxmlformats.org/officeDocument/2006/relationships/hyperlink" Target="https://givotniymir.ru/kanarejka-ptica-obraz-zhizni-i-sreda-obitaniya-kanarejki/" TargetMode="External"/><Relationship Id="rId10" Type="http://schemas.openxmlformats.org/officeDocument/2006/relationships/image" Target="../media/image29.gif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0.gif"/><Relationship Id="rId4" Type="http://schemas.openxmlformats.org/officeDocument/2006/relationships/image" Target="../media/image47.pn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30.gif"/><Relationship Id="rId4" Type="http://schemas.openxmlformats.org/officeDocument/2006/relationships/image" Target="../media/image51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30.gif"/><Relationship Id="rId4" Type="http://schemas.openxmlformats.org/officeDocument/2006/relationships/image" Target="../media/image55.pn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http://liubavyshka.ru/_ph/54/2/23950199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1382"/>
            <a:ext cx="6023504" cy="334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http://liubavyshka.ru/_ph/54/2/23950199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68" y="1327988"/>
            <a:ext cx="6099308" cy="399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Мультфильмы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040" y="2667335"/>
            <a:ext cx="1855175" cy="4190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6741" y="197644"/>
            <a:ext cx="5292969" cy="783737"/>
          </a:xfrm>
          <a:solidFill>
            <a:srgbClr val="FFFF00"/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«Знатоки  птиц».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Приветствия картин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3" y="197644"/>
            <a:ext cx="28575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Приветствия картин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42" y="3657600"/>
            <a:ext cx="2977661" cy="286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Мультфильмы картин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23" y="3870081"/>
            <a:ext cx="2244237" cy="292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Мультфильмы картинки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92" y="2667336"/>
            <a:ext cx="4654983" cy="397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Диссней картинк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12" y="4314092"/>
            <a:ext cx="1612111" cy="220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Музыкальные картинки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2" y="2233948"/>
            <a:ext cx="1380862" cy="163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Книги, библиотека смайлик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" y="3543480"/>
            <a:ext cx="2892847" cy="325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Пернатые картинки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867" y="422030"/>
            <a:ext cx="2590255" cy="181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Пернатые картинки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0" y="105508"/>
            <a:ext cx="2464413" cy="146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Пернатые картинки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89" y="5076092"/>
            <a:ext cx="1347891" cy="156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8" y="1645159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6" y="1327988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617" y="3097989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03" y="2217657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Пернатые картинки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53" y="2702702"/>
            <a:ext cx="9525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Пернатые картинки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569" y="3008233"/>
            <a:ext cx="1336431" cy="123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Птицы смайлик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89" y="5158154"/>
            <a:ext cx="1301449" cy="1483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Пернатые картинки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652" y="427892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Пернатые картинки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735" y="502159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Пернатые картинки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2" y="2881225"/>
            <a:ext cx="9906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Пернатые картинки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78" y="6012470"/>
            <a:ext cx="9906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Пернатые картинки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591" y="2084447"/>
            <a:ext cx="134302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Пернатые картинки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64" y="3369517"/>
            <a:ext cx="6667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Пернатые картинки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41" y="2393051"/>
            <a:ext cx="6667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fc9d193d16d86fbfc18fc087e72f8a7f.gif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41" y="4746104"/>
            <a:ext cx="1258639" cy="189593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6" name="Picture 15" descr="305b981f68f5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061696" y="4878828"/>
            <a:ext cx="942975" cy="91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Пернатые картинки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72" y="4746104"/>
            <a:ext cx="1518783" cy="204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336" y="2106280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577" y="192604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53" y="174420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436" y="2550367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979" y="250507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69" y="330068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93" y="1880989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45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53" y="2550367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97" y="2033555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46" y="1087667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48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6" y="1831563"/>
            <a:ext cx="885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 descr="Пернатые картинки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72" y="1461899"/>
            <a:ext cx="885825" cy="81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9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658"/>
            <a:ext cx="12191999" cy="68856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27630" y="0"/>
            <a:ext cx="5064369" cy="67403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44444"/>
                </a:solidFill>
                <a:latin typeface="Georgia" panose="02040502050405020303" pitchFamily="18" charset="0"/>
              </a:rPr>
              <a:t>Удод 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– гость из тропиков, птица с ярким экзотическим оперением. Чёрные и белые полосы на крыльях, большой рыжий хохолок из перьев, словно веер, раскрывается и складывается</a:t>
            </a:r>
            <a:r>
              <a:rPr lang="ru-RU" dirty="0" smtClean="0">
                <a:solidFill>
                  <a:srgbClr val="444444"/>
                </a:solidFill>
                <a:latin typeface="Georgia" panose="02040502050405020303" pitchFamily="18" charset="0"/>
              </a:rPr>
              <a:t>.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Птица добывает себе пищу, роясь в земле длинным клювом</a:t>
            </a:r>
            <a:r>
              <a:rPr lang="ru-RU" dirty="0" smtClean="0">
                <a:solidFill>
                  <a:srgbClr val="444444"/>
                </a:solidFill>
                <a:latin typeface="Georgia" panose="02040502050405020303" pitchFamily="18" charset="0"/>
              </a:rPr>
              <a:t>.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Выхватив из земли медведку, удод бьёт её о землю, а затем относит добычу птенцам в гнездо. Тонкий и длинный немного изогнутый клюв хороший помощник удоду в добыче пропитания, а </a:t>
            </a:r>
            <a:r>
              <a:rPr lang="ru-RU" b="1" dirty="0">
                <a:solidFill>
                  <a:srgbClr val="444444"/>
                </a:solidFill>
                <a:latin typeface="Georgia" panose="02040502050405020303" pitchFamily="18" charset="0"/>
              </a:rPr>
              <a:t>питается </a:t>
            </a:r>
            <a:r>
              <a:rPr lang="ru-RU" b="1" dirty="0" smtClean="0">
                <a:solidFill>
                  <a:srgbClr val="444444"/>
                </a:solidFill>
                <a:latin typeface="Georgia" panose="02040502050405020303" pitchFamily="18" charset="0"/>
              </a:rPr>
              <a:t>птица удод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 исключительно </a:t>
            </a:r>
            <a:r>
              <a:rPr lang="ru-RU" dirty="0">
                <a:solidFill>
                  <a:srgbClr val="E01222"/>
                </a:solidFill>
                <a:latin typeface="Georgia" panose="02040502050405020303" pitchFamily="18" charset="0"/>
                <a:hlinkClick r:id="rId5"/>
              </a:rPr>
              <a:t>насекомыми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, некоторых из них он подобно дятлу добывает под корой деревьев и старых пней</a:t>
            </a:r>
            <a:r>
              <a:rPr lang="ru-RU" dirty="0" smtClean="0">
                <a:solidFill>
                  <a:srgbClr val="444444"/>
                </a:solidFill>
                <a:latin typeface="Georgia" panose="02040502050405020303" pitchFamily="18" charset="0"/>
              </a:rPr>
              <a:t>.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Georgia" panose="02040502050405020303" pitchFamily="18" charset="0"/>
              </a:rPr>
              <a:t>Удод 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как </a:t>
            </a:r>
            <a:r>
              <a:rPr lang="ru-RU" dirty="0">
                <a:solidFill>
                  <a:srgbClr val="E01222"/>
                </a:solidFill>
                <a:latin typeface="Georgia" panose="02040502050405020303" pitchFamily="18" charset="0"/>
                <a:hlinkClick r:id="rId6"/>
              </a:rPr>
              <a:t>скунс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 при  опасности выделяет из особой железы жидкость с резким неприятным запахом. Поэтому брать птицу в руки не стоит, если вам повезло увидеть удода не на фото, а в живой природе, не пытайтесь поймать его, лучше полюбуйтесь на удода со стороны, ни одно </a:t>
            </a:r>
            <a:r>
              <a:rPr lang="ru-RU" b="1" dirty="0">
                <a:solidFill>
                  <a:srgbClr val="444444"/>
                </a:solidFill>
                <a:latin typeface="Georgia" panose="02040502050405020303" pitchFamily="18" charset="0"/>
              </a:rPr>
              <a:t>описание или фото</a:t>
            </a:r>
            <a:r>
              <a:rPr lang="ru-RU" dirty="0">
                <a:solidFill>
                  <a:srgbClr val="444444"/>
                </a:solidFill>
                <a:latin typeface="Georgia" panose="02040502050405020303" pitchFamily="18" charset="0"/>
              </a:rPr>
              <a:t> не раскроет вам красоты этой горделивой птицы.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71276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1"/>
            <a:ext cx="712762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7127628" cy="6837243"/>
          </a:xfrm>
          <a:prstGeom prst="rect">
            <a:avLst/>
          </a:prstGeom>
        </p:spPr>
      </p:pic>
      <p:pic>
        <p:nvPicPr>
          <p:cNvPr id="2" name="ud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7027" y="232875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4144038" y="59724"/>
            <a:ext cx="1384290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Удод</a:t>
            </a:r>
            <a:endParaRPr lang="ru-RU" sz="44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" y="5322277"/>
            <a:ext cx="1123584" cy="130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2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212"/>
            <a:ext cx="12192000" cy="68782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89785" y="0"/>
            <a:ext cx="6002215" cy="680186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Немногие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видели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эту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птицу, не различимую среди ветвей и осторожную по повадкам. Особенности пения птицы нашли отражение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в ее названии.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Немного печальное «ку-ку» даже связывают с загадыванием судьбы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Небольшая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размерами, едва крупнее голубя. Оперение серо-белое, поперечными полосками по корпусу, хвост длинный, а лапки с двумя передними пальцами и двумя задними, покрытые перьями. Вес всего 100 </a:t>
            </a:r>
            <a:r>
              <a:rPr lang="ru-RU" sz="2000" dirty="0" err="1">
                <a:solidFill>
                  <a:srgbClr val="3D3D3D"/>
                </a:solidFill>
                <a:latin typeface="Times New Roman" panose="02020603050405020304" pitchFamily="18" charset="0"/>
              </a:rPr>
              <a:t>гр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, а длина составляет примерно 40 см. Облик птицы напоминает ястреба или другого хищника, это сходство помогает им выживать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 Знакомые звуки издает самец, призывая подружку и оповещая соседей, что территория занята. Голос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самочки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другой, немного похожий на смех. Услышав его, никто считать года не будет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 Леса, степи, тайга населены </a:t>
            </a:r>
            <a:r>
              <a:rPr lang="ru-RU" sz="2000" b="1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этими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3D3D3D"/>
                </a:solidFill>
                <a:latin typeface="Times New Roman" panose="02020603050405020304" pitchFamily="18" charset="0"/>
              </a:rPr>
              <a:t>перелетными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3D3D3D"/>
                </a:solidFill>
                <a:latin typeface="Times New Roman" panose="02020603050405020304" pitchFamily="18" charset="0"/>
              </a:rPr>
              <a:t>птицами</a:t>
            </a:r>
            <a:r>
              <a:rPr lang="ru-RU" sz="2000" b="1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 Она скрытная и осторожная, следов деятельности почти не оставляет. Громко оповещает о присутствии, но не позволяет вести за собой наблюдение.</a:t>
            </a:r>
            <a:endParaRPr lang="ru-RU" sz="2000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" y="0"/>
            <a:ext cx="6189669" cy="6807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189784" cy="6801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6189784" cy="68018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41362" y="169556"/>
            <a:ext cx="2473754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Кукушка</a:t>
            </a:r>
            <a:endParaRPr lang="ru-RU" sz="4800" dirty="0"/>
          </a:p>
        </p:txBody>
      </p:sp>
      <p:pic>
        <p:nvPicPr>
          <p:cNvPr id="2" name="kuk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8015" y="280255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01" y="5240215"/>
            <a:ext cx="1029799" cy="135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46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80"/>
            <a:ext cx="12191999" cy="6839519"/>
          </a:xfrm>
          <a:prstGeom prst="rect">
            <a:avLst/>
          </a:prstGeom>
        </p:spPr>
      </p:pic>
      <p:pic>
        <p:nvPicPr>
          <p:cNvPr id="1026" name="Picture 2" descr="Козодой полный размер фото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229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зодои и другие ночные, Лягушкороты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31" y="3015068"/>
            <a:ext cx="5826365" cy="38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тряд козодои... Козодой обыкновенны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31" y="0"/>
            <a:ext cx="5826367" cy="301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29598" y="0"/>
            <a:ext cx="3962401" cy="683264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Небольшая птица,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размером с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дятла. </a:t>
            </a:r>
            <a:r>
              <a:rPr lang="ru-RU" sz="2000" dirty="0" smtClean="0"/>
              <a:t>Ведет </a:t>
            </a:r>
            <a:r>
              <a:rPr lang="ru-RU" sz="2000" dirty="0"/>
              <a:t>преимущественно ночной образ жизни. Летает птица бесшумно, но очень энергично. Также умеет неподвижно зависать в воздухе на продолжительное время. Хорошо планирует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r>
              <a:rPr lang="ru-RU" sz="2000" dirty="0" smtClean="0"/>
              <a:t>Охотится </a:t>
            </a:r>
            <a:r>
              <a:rPr lang="ru-RU" sz="2000" dirty="0"/>
              <a:t>на летающих насекомых. Жуки и бабочки являются </a:t>
            </a:r>
            <a:r>
              <a:rPr lang="ru-RU" sz="2000" dirty="0" smtClean="0"/>
              <a:t>ее </a:t>
            </a:r>
            <a:r>
              <a:rPr lang="ru-RU" sz="2000" dirty="0"/>
              <a:t>излюбленным лакомством. Однако не брезгует птица и комарами, пчелами, осами и даже клопами</a:t>
            </a:r>
            <a:r>
              <a:rPr lang="ru-RU" sz="2000" dirty="0" smtClean="0"/>
              <a:t>.</a:t>
            </a:r>
            <a:r>
              <a:rPr lang="ru-RU" sz="2000" dirty="0"/>
              <a:t> В светлое время суток спит на ветках деревьев и на земле среди пожухлой листвы</a:t>
            </a:r>
            <a:r>
              <a:rPr lang="ru-RU" sz="2000" dirty="0" smtClean="0"/>
              <a:t>.</a:t>
            </a:r>
            <a:r>
              <a:rPr lang="ru-RU" sz="2000" dirty="0"/>
              <a:t> Очень часто </a:t>
            </a:r>
            <a:r>
              <a:rPr lang="ru-RU" sz="2000" dirty="0" smtClean="0"/>
              <a:t>ее </a:t>
            </a:r>
            <a:r>
              <a:rPr lang="ru-RU" sz="2000" dirty="0"/>
              <a:t>можно увидеть в стадах коров и коз. Там он охотится на мух, комаров и слепней, которые роятся вокруг животных. За этот интересный способ охоты птица и получила свое название</a:t>
            </a:r>
          </a:p>
        </p:txBody>
      </p:sp>
      <p:pic>
        <p:nvPicPr>
          <p:cNvPr id="2" name="kozo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130" y="0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6336253" y="245488"/>
            <a:ext cx="170187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Козодой</a:t>
            </a:r>
            <a:endParaRPr lang="ru-RU" sz="32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4" y="5017477"/>
            <a:ext cx="1149227" cy="1491029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77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237"/>
            <a:ext cx="12192000" cy="6813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285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0" y="29483"/>
            <a:ext cx="6096000" cy="686341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тицы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устроили соревнование, кто сможет взлететь выше всех, тот и будет именоваться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«……….-птица».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Все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взлетели. По мере приближения к солнцу, их становилось все меньше и меньше. Выше всех оказался </a:t>
            </a:r>
            <a:r>
              <a:rPr lang="ru-RU" sz="2000" b="1" u="sng" dirty="0" err="1" smtClean="0">
                <a:solidFill>
                  <a:srgbClr val="339966"/>
                </a:solidFill>
                <a:latin typeface="Arial" panose="020B0604020202020204" pitchFamily="34" charset="0"/>
                <a:hlinkClick r:id="rId6" tooltip="Образ жизни и среда обитания орла"/>
              </a:rPr>
              <a:t>орел</a:t>
            </a:r>
            <a:r>
              <a:rPr lang="ru-RU" sz="2000" dirty="0" err="1" smtClean="0">
                <a:solidFill>
                  <a:srgbClr val="3D3D3D"/>
                </a:solidFill>
                <a:latin typeface="Times New Roman" panose="02020603050405020304" pitchFamily="18" charset="0"/>
              </a:rPr>
              <a:t>.Неожиданно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из-под его крыла вылетела небольшая птица. Она там пряталась и взлетела выше </a:t>
            </a:r>
            <a:r>
              <a:rPr lang="ru-RU" sz="2000" dirty="0" err="1" smtClean="0">
                <a:solidFill>
                  <a:srgbClr val="3D3D3D"/>
                </a:solidFill>
                <a:latin typeface="Times New Roman" panose="02020603050405020304" pitchFamily="18" charset="0"/>
              </a:rPr>
              <a:t>хищника.Такая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хитрость была замечена, но все были восхищены бесстрашием и находчивостью пичуги. Так маленькая птичка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и получила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ласковое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свое название .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Мелкая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и подвижная птичка, которая весит только 8 грамм. Ее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длина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10 см, размах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крыльев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20 см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 Воробей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по сравнению с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ней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очень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большой </a:t>
            </a:r>
            <a:r>
              <a:rPr lang="ru-RU" sz="2000" dirty="0" err="1" smtClean="0">
                <a:solidFill>
                  <a:srgbClr val="3D3D3D"/>
                </a:solidFill>
                <a:latin typeface="Times New Roman" panose="02020603050405020304" pitchFamily="18" charset="0"/>
              </a:rPr>
              <a:t>пернатый.Ее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можно сравнивать только с </a:t>
            </a:r>
            <a:r>
              <a:rPr lang="ru-RU" sz="2000" b="1" u="sng" dirty="0" err="1" smtClean="0">
                <a:solidFill>
                  <a:srgbClr val="339966"/>
                </a:solidFill>
                <a:latin typeface="Arial" panose="020B0604020202020204" pitchFamily="34" charset="0"/>
                <a:hlinkClick r:id="rId7" tooltip="Среда обитания и особенности колибри"/>
              </a:rPr>
              <a:t>колибри</a:t>
            </a:r>
            <a:r>
              <a:rPr lang="ru-RU" sz="2000" dirty="0" err="1" smtClean="0">
                <a:solidFill>
                  <a:srgbClr val="3D3D3D"/>
                </a:solidFill>
                <a:latin typeface="Times New Roman" panose="02020603050405020304" pitchFamily="18" charset="0"/>
              </a:rPr>
              <a:t>.Птичка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имеет шарообразное телосложение, короткие хвост и шею, большую голову. 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Сверху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зеленовато-оливкового оттенка, снизу – </a:t>
            </a:r>
            <a:r>
              <a:rPr lang="ru-RU" sz="2000" dirty="0" err="1" smtClean="0">
                <a:solidFill>
                  <a:srgbClr val="3D3D3D"/>
                </a:solidFill>
                <a:latin typeface="Times New Roman" panose="02020603050405020304" pitchFamily="18" charset="0"/>
              </a:rPr>
              <a:t>сероватого.На</a:t>
            </a:r>
            <a:r>
              <a:rPr lang="ru-RU" sz="2000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крыльях располагаются две полосы белого цвета. </a:t>
            </a:r>
            <a:r>
              <a:rPr lang="ru-RU" sz="2000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</a:p>
          <a:p>
            <a:endParaRPr lang="ru-RU" sz="2000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</a:p>
          <a:p>
            <a:endParaRPr lang="ru-RU" sz="2000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D3D3D"/>
                </a:solidFill>
                <a:latin typeface="Times New Roman" panose="02020603050405020304" pitchFamily="18" charset="0"/>
              </a:rPr>
              <a:t> 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96000" cy="6860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96000" cy="6860708"/>
          </a:xfrm>
          <a:prstGeom prst="rect">
            <a:avLst/>
          </a:prstGeom>
        </p:spPr>
      </p:pic>
      <p:pic>
        <p:nvPicPr>
          <p:cNvPr id="2" name="korol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51856" y="186348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4097146" y="149617"/>
            <a:ext cx="187743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Королек</a:t>
            </a:r>
            <a:endParaRPr lang="ru-RU" sz="36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8154"/>
            <a:ext cx="1219200" cy="145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92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9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1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431"/>
            <a:ext cx="12192000" cy="6870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0" y="0"/>
            <a:ext cx="6096000" cy="674030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Если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птица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 залетела в окно, это </a:t>
            </a:r>
            <a:r>
              <a:rPr lang="ru-RU" b="1" dirty="0">
                <a:solidFill>
                  <a:srgbClr val="3D3D3D"/>
                </a:solidFill>
                <a:latin typeface="Times New Roman" panose="02020603050405020304" pitchFamily="18" charset="0"/>
              </a:rPr>
              <a:t>символизирует 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появление сплетен вокруг вас или членов вашей семьи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Птица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 имеет маленькие размеры, от 30 до 35 см, весит около 250 г.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Укороченные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крылья в размахе могут достигать 60–70 см. П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тица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имеет короткий тонкий клюв и маленький, узкий, ровно обрезанный хвост.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Пернатое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имеет плотное оперение черного цвета. Шею птицы украшает ошейник серого цвета.  Хвостик, крылья и верх головы сине-пурпурного цвета с металлическим оттенком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 На сегодня насчитывается до восьми миллионов пар.  Они селятся в зависимости от наличия мест для гнездовки и подальше от врагов. Гнездятся 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недалеко от людей.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Так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легче обеспечивать пропитание. Основные места гнездования – всевозможные здания. 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Близость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человека связана с большим количеством блестящих предметов, к которым пернатые клептоманки небезразличны.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D3D3D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Птицы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также населяют лиственные леса, обрывы у рек, горные местности. Гнезда располагаются в дуплах деревьев, норах, трещинах в скалах и даже в пустотах между камней. Иногда заселяют брошенные гнезда других пернатых, лишь бы размеры подошли.</a:t>
            </a:r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3D3D3D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2" y="0"/>
            <a:ext cx="606510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3" y="1"/>
            <a:ext cx="6065106" cy="6858000"/>
          </a:xfrm>
          <a:prstGeom prst="rect">
            <a:avLst/>
          </a:prstGeom>
        </p:spPr>
      </p:pic>
      <p:pic>
        <p:nvPicPr>
          <p:cNvPr id="2" name="gal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4419" y="256687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4425392" y="3191738"/>
            <a:ext cx="1521379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Галка</a:t>
            </a:r>
            <a:endParaRPr lang="ru-RU" sz="44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" y="5533292"/>
            <a:ext cx="971184" cy="120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62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ниги, библиотека смайлик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" y="4349263"/>
            <a:ext cx="1294667" cy="219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Работа,хобби картин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2" y="611587"/>
            <a:ext cx="1428750" cy="12361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711570" y="611587"/>
            <a:ext cx="10316307" cy="609397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inherit"/>
                <a:hlinkClick r:id="rId4"/>
              </a:rPr>
              <a:t>http://kot-pes.com/chizh-ptica-foto</a:t>
            </a:r>
            <a:r>
              <a:rPr lang="ru-RU" dirty="0">
                <a:latin typeface="inherit"/>
              </a:rPr>
              <a:t>  - фото </a:t>
            </a:r>
            <a:r>
              <a:rPr lang="ru-RU" dirty="0" err="1">
                <a:latin typeface="inherit"/>
              </a:rPr>
              <a:t>чижа,текст</a:t>
            </a:r>
            <a:r>
              <a:rPr lang="ru-RU" dirty="0">
                <a:latin typeface="inherit"/>
              </a:rPr>
              <a:t>.</a:t>
            </a:r>
          </a:p>
          <a:p>
            <a:r>
              <a:rPr lang="en-US" dirty="0">
                <a:hlinkClick r:id="rId5"/>
              </a:rPr>
              <a:t>https://givotniymir.ru/tryasoguzka-ptica-obra</a:t>
            </a:r>
            <a:r>
              <a:rPr lang="ru-RU" dirty="0"/>
              <a:t>  -фото </a:t>
            </a:r>
            <a:r>
              <a:rPr lang="ru-RU" dirty="0" err="1"/>
              <a:t>трясогузки,текст</a:t>
            </a:r>
            <a:r>
              <a:rPr lang="ru-RU" dirty="0" smtClean="0"/>
              <a:t>.</a:t>
            </a:r>
          </a:p>
          <a:p>
            <a:r>
              <a:rPr lang="ru-RU" sz="1600" dirty="0">
                <a:latin typeface="inherit"/>
                <a:hlinkClick r:id="rId6"/>
              </a:rPr>
              <a:t>http://kot-pes.com/shhegol-foto-pticy-vosxishhaet-zvonkim-peniem-shhegolyaet-yarkim-opereniem</a:t>
            </a:r>
            <a:r>
              <a:rPr lang="ru-RU" sz="1600" dirty="0" smtClean="0">
                <a:latin typeface="inherit"/>
                <a:hlinkClick r:id="rId6"/>
              </a:rPr>
              <a:t>/--фото,текст</a:t>
            </a:r>
            <a:r>
              <a:rPr lang="ru-RU" sz="1600" dirty="0" smtClean="0">
                <a:latin typeface="inherit"/>
              </a:rPr>
              <a:t> щегол</a:t>
            </a:r>
          </a:p>
          <a:p>
            <a:r>
              <a:rPr lang="en-US" sz="1600" dirty="0" smtClean="0">
                <a:latin typeface="inherit"/>
                <a:hlinkClick r:id="rId7"/>
              </a:rPr>
              <a:t>http</a:t>
            </a:r>
            <a:r>
              <a:rPr lang="en-US" sz="1600" dirty="0">
                <a:latin typeface="inherit"/>
                <a:hlinkClick r:id="rId7"/>
              </a:rPr>
              <a:t>://</a:t>
            </a:r>
            <a:r>
              <a:rPr lang="en-US" sz="1600" dirty="0" smtClean="0">
                <a:latin typeface="inherit"/>
                <a:hlinkClick r:id="rId7"/>
              </a:rPr>
              <a:t>animalreader.ru/ptitsa-solovey-foto-prirodnogo-pevtsa.html</a:t>
            </a:r>
            <a:r>
              <a:rPr lang="ru-RU" sz="1600" dirty="0" smtClean="0">
                <a:latin typeface="inherit"/>
              </a:rPr>
              <a:t> - </a:t>
            </a:r>
            <a:r>
              <a:rPr lang="ru-RU" sz="1600" dirty="0" err="1" smtClean="0">
                <a:latin typeface="inherit"/>
              </a:rPr>
              <a:t>фото,текст</a:t>
            </a:r>
            <a:r>
              <a:rPr lang="ru-RU" sz="1600" dirty="0" smtClean="0">
                <a:latin typeface="inherit"/>
              </a:rPr>
              <a:t> соловей.</a:t>
            </a:r>
          </a:p>
          <a:p>
            <a:r>
              <a:rPr lang="ru-RU" sz="1600" dirty="0">
                <a:latin typeface="inherit"/>
                <a:hlinkClick r:id="rId8"/>
              </a:rPr>
              <a:t>http://kot-pes.com/sojka-foto</a:t>
            </a:r>
            <a:r>
              <a:rPr lang="ru-RU" sz="1600" dirty="0" smtClean="0">
                <a:latin typeface="inherit"/>
                <a:hlinkClick r:id="rId8"/>
              </a:rPr>
              <a:t>/</a:t>
            </a:r>
            <a:r>
              <a:rPr lang="ru-RU" sz="1600" dirty="0" smtClean="0">
                <a:latin typeface="inherit"/>
              </a:rPr>
              <a:t> -</a:t>
            </a:r>
            <a:r>
              <a:rPr lang="ru-RU" sz="1600" dirty="0" err="1" smtClean="0">
                <a:latin typeface="inherit"/>
              </a:rPr>
              <a:t>фото,текст</a:t>
            </a:r>
            <a:r>
              <a:rPr lang="ru-RU" sz="1600" dirty="0" smtClean="0">
                <a:latin typeface="inherit"/>
              </a:rPr>
              <a:t> сойка.</a:t>
            </a:r>
          </a:p>
          <a:p>
            <a:r>
              <a:rPr lang="en-US" sz="1600" dirty="0">
                <a:latin typeface="inherit"/>
                <a:hlinkClick r:id="rId9"/>
              </a:rPr>
              <a:t>http://</a:t>
            </a:r>
            <a:r>
              <a:rPr lang="en-US" sz="1600" dirty="0" smtClean="0">
                <a:latin typeface="inherit"/>
                <a:hlinkClick r:id="rId9"/>
              </a:rPr>
              <a:t>komotoz.ru/photo/zhivotnye/snegir.php</a:t>
            </a:r>
            <a:r>
              <a:rPr lang="ru-RU" sz="1600" dirty="0" smtClean="0">
                <a:latin typeface="inherit"/>
              </a:rPr>
              <a:t>  - </a:t>
            </a:r>
            <a:r>
              <a:rPr lang="ru-RU" sz="1600" dirty="0" err="1" smtClean="0">
                <a:latin typeface="inherit"/>
              </a:rPr>
              <a:t>фото,текст</a:t>
            </a:r>
            <a:r>
              <a:rPr lang="ru-RU" sz="1600" dirty="0" smtClean="0">
                <a:latin typeface="inherit"/>
              </a:rPr>
              <a:t> </a:t>
            </a:r>
            <a:r>
              <a:rPr lang="ru-RU" sz="1600" dirty="0" err="1" smtClean="0">
                <a:latin typeface="inherit"/>
              </a:rPr>
              <a:t>снигирь,ворона,скворец,иволга</a:t>
            </a:r>
            <a:endParaRPr lang="ru-RU" sz="1600" dirty="0" smtClean="0">
              <a:latin typeface="inherit"/>
            </a:endParaRPr>
          </a:p>
          <a:p>
            <a:r>
              <a:rPr lang="ru-RU" sz="1600" dirty="0" smtClean="0">
                <a:latin typeface="inherit"/>
                <a:hlinkClick r:id="rId10"/>
              </a:rPr>
              <a:t>http</a:t>
            </a:r>
            <a:r>
              <a:rPr lang="ru-RU" sz="1600" dirty="0">
                <a:latin typeface="inherit"/>
                <a:hlinkClick r:id="rId10"/>
              </a:rPr>
              <a:t>://kot-pes.com/sviristel-foto-ptica</a:t>
            </a:r>
            <a:r>
              <a:rPr lang="ru-RU" sz="1600" dirty="0" smtClean="0">
                <a:latin typeface="inherit"/>
                <a:hlinkClick r:id="rId10"/>
              </a:rPr>
              <a:t>/</a:t>
            </a:r>
            <a:r>
              <a:rPr lang="ru-RU" sz="1600" dirty="0" smtClean="0">
                <a:latin typeface="inherit"/>
              </a:rPr>
              <a:t>  - фото ,текст свиристель.</a:t>
            </a:r>
          </a:p>
          <a:p>
            <a:r>
              <a:rPr lang="en-US" sz="1600" dirty="0">
                <a:latin typeface="Arial" panose="020B0604020202020204" pitchFamily="34" charset="0"/>
                <a:hlinkClick r:id="rId11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1"/>
              </a:rPr>
              <a:t>animalsfoto.com/kak-vyiglyadit-ptiytsa-popolzenym-foto.htm</a:t>
            </a:r>
            <a:r>
              <a:rPr lang="ru-RU" sz="1600" dirty="0" smtClean="0">
                <a:latin typeface="Arial" panose="020B0604020202020204" pitchFamily="34" charset="0"/>
                <a:hlinkClick r:id="rId11"/>
              </a:rPr>
              <a:t>-фото</a:t>
            </a:r>
            <a:r>
              <a:rPr lang="ru-RU" sz="1600" dirty="0" smtClean="0">
                <a:latin typeface="Arial" panose="020B0604020202020204" pitchFamily="34" charset="0"/>
              </a:rPr>
              <a:t> поползень.</a:t>
            </a:r>
          </a:p>
          <a:p>
            <a:r>
              <a:rPr lang="en-US" sz="1600" dirty="0">
                <a:latin typeface="Arial" panose="020B0604020202020204" pitchFamily="34" charset="0"/>
                <a:hlinkClick r:id="rId12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2"/>
              </a:rPr>
              <a:t>zoolog.guru/pticy/volnye-pticy/kak-vyglyadit-popolzen-opisanie-pticy-foto.htm</a:t>
            </a:r>
            <a:r>
              <a:rPr lang="ru-RU" sz="1600" dirty="0" smtClean="0">
                <a:latin typeface="Arial" panose="020B0604020202020204" pitchFamily="34" charset="0"/>
              </a:rPr>
              <a:t> - текст поползень.</a:t>
            </a:r>
          </a:p>
          <a:p>
            <a:r>
              <a:rPr lang="en-US" sz="1600" dirty="0">
                <a:latin typeface="Arial" panose="020B0604020202020204" pitchFamily="34" charset="0"/>
                <a:hlinkClick r:id="rId13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3"/>
              </a:rPr>
              <a:t>animalsfoto.com/ivolga-ptiytsa-foto.html</a:t>
            </a:r>
            <a:r>
              <a:rPr lang="ru-RU" sz="1600" dirty="0" smtClean="0">
                <a:latin typeface="Arial" panose="020B0604020202020204" pitchFamily="34" charset="0"/>
              </a:rPr>
              <a:t> -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иволги и серой вороны.</a:t>
            </a:r>
          </a:p>
          <a:p>
            <a:r>
              <a:rPr lang="en-US" sz="1600" dirty="0" smtClean="0">
                <a:latin typeface="Arial" panose="020B0604020202020204" pitchFamily="34" charset="0"/>
                <a:hlinkClick r:id="rId14"/>
              </a:rPr>
              <a:t>https</a:t>
            </a:r>
            <a:r>
              <a:rPr lang="en-US" sz="1600" dirty="0">
                <a:latin typeface="Arial" panose="020B0604020202020204" pitchFamily="34" charset="0"/>
                <a:hlinkClick r:id="rId14"/>
              </a:rPr>
              <a:t>://givotniymir.ru/zelenushka-ptica-obraz-zhizni-i-sreda-obitaniya-pticy-zelenushki</a:t>
            </a:r>
            <a:r>
              <a:rPr lang="en-US" sz="1600" dirty="0" smtClean="0">
                <a:latin typeface="Arial" panose="020B0604020202020204" pitchFamily="34" charset="0"/>
                <a:hlinkClick r:id="rId14"/>
              </a:rPr>
              <a:t>/</a:t>
            </a:r>
            <a:r>
              <a:rPr lang="ru-RU" sz="1600" dirty="0" smtClean="0">
                <a:latin typeface="Arial" panose="020B0604020202020204" pitchFamily="34" charset="0"/>
              </a:rPr>
              <a:t> - 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зеленушка.</a:t>
            </a:r>
          </a:p>
          <a:p>
            <a:r>
              <a:rPr lang="en-US" sz="1600" dirty="0">
                <a:latin typeface="Arial" panose="020B0604020202020204" pitchFamily="34" charset="0"/>
                <a:hlinkClick r:id="rId15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5"/>
              </a:rPr>
              <a:t>animalreader.ru/interesnoe-o-zaryankah-vidyi-foto-opisanie.html</a:t>
            </a:r>
            <a:r>
              <a:rPr lang="ru-RU" sz="1600" dirty="0" smtClean="0">
                <a:latin typeface="Arial" panose="020B0604020202020204" pitchFamily="34" charset="0"/>
              </a:rPr>
              <a:t>  - 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</a:rPr>
              <a:t>зарянки</a:t>
            </a:r>
            <a:r>
              <a:rPr lang="ru-RU" sz="1600" dirty="0" smtClean="0">
                <a:latin typeface="Arial" panose="020B0604020202020204" pitchFamily="34" charset="0"/>
              </a:rPr>
              <a:t>.</a:t>
            </a:r>
          </a:p>
          <a:p>
            <a:r>
              <a:rPr lang="en-US" sz="1600" dirty="0">
                <a:latin typeface="Arial" panose="020B0604020202020204" pitchFamily="34" charset="0"/>
                <a:hlinkClick r:id="rId16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6"/>
              </a:rPr>
              <a:t>animalsfoto.com/kak-vyiglyadit-ptiytsa-javoronok-foto.html#6</a:t>
            </a:r>
            <a:r>
              <a:rPr lang="ru-RU" sz="1600" dirty="0" smtClean="0">
                <a:latin typeface="Arial" panose="020B0604020202020204" pitchFamily="34" charset="0"/>
              </a:rPr>
              <a:t> – фото </a:t>
            </a:r>
            <a:r>
              <a:rPr lang="ru-RU" sz="1600" dirty="0" err="1" smtClean="0">
                <a:latin typeface="Arial" panose="020B0604020202020204" pitchFamily="34" charset="0"/>
              </a:rPr>
              <a:t>жаворонок,дятел</a:t>
            </a:r>
            <a:endParaRPr lang="ru-RU" sz="1600" dirty="0" smtClean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hlinkClick r:id="rId17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7"/>
              </a:rPr>
              <a:t>webmandry.com/ptitsa-zhavoronok</a:t>
            </a:r>
            <a:r>
              <a:rPr lang="ru-RU" sz="1600" dirty="0" smtClean="0">
                <a:latin typeface="Arial" panose="020B0604020202020204" pitchFamily="34" charset="0"/>
              </a:rPr>
              <a:t> - текст</a:t>
            </a:r>
          </a:p>
          <a:p>
            <a:r>
              <a:rPr lang="en-US" sz="1600" dirty="0">
                <a:latin typeface="Arial" panose="020B0604020202020204" pitchFamily="34" charset="0"/>
                <a:hlinkClick r:id="rId18"/>
              </a:rPr>
              <a:t>http://</a:t>
            </a:r>
            <a:r>
              <a:rPr lang="en-US" sz="1600" dirty="0" smtClean="0">
                <a:latin typeface="Arial" panose="020B0604020202020204" pitchFamily="34" charset="0"/>
                <a:hlinkClick r:id="rId18"/>
              </a:rPr>
              <a:t>webmandry.com/ptitsa-vorona-opisanie</a:t>
            </a:r>
            <a:r>
              <a:rPr lang="ru-RU" sz="1600" dirty="0" smtClean="0">
                <a:latin typeface="Arial" panose="020B0604020202020204" pitchFamily="34" charset="0"/>
              </a:rPr>
              <a:t> - текст</a:t>
            </a:r>
          </a:p>
          <a:p>
            <a:r>
              <a:rPr lang="en-US" sz="1600" dirty="0">
                <a:latin typeface="Arial" panose="020B0604020202020204" pitchFamily="34" charset="0"/>
                <a:hlinkClick r:id="rId19"/>
              </a:rPr>
              <a:t>http://nashzeleniymir.ru/</a:t>
            </a:r>
            <a:r>
              <a:rPr lang="ru-RU" sz="1600" dirty="0" smtClean="0">
                <a:latin typeface="Arial" panose="020B0604020202020204" pitchFamily="34" charset="0"/>
                <a:hlinkClick r:id="rId19"/>
              </a:rPr>
              <a:t>ворона</a:t>
            </a:r>
            <a:r>
              <a:rPr lang="ru-RU" sz="1600" dirty="0" smtClean="0">
                <a:latin typeface="Arial" panose="020B0604020202020204" pitchFamily="34" charset="0"/>
              </a:rPr>
              <a:t> - </a:t>
            </a:r>
            <a:r>
              <a:rPr lang="ru-RU" sz="1600" dirty="0" err="1" smtClean="0">
                <a:latin typeface="Arial" panose="020B0604020202020204" pitchFamily="34" charset="0"/>
              </a:rPr>
              <a:t>текст,фото</a:t>
            </a:r>
            <a:r>
              <a:rPr lang="ru-RU" sz="1600" dirty="0" smtClean="0">
                <a:latin typeface="Arial" panose="020B0604020202020204" pitchFamily="34" charset="0"/>
              </a:rPr>
              <a:t>.</a:t>
            </a:r>
            <a:r>
              <a:rPr lang="en-US" sz="1600" dirty="0" smtClean="0">
                <a:latin typeface="Arial" panose="020B0604020202020204" pitchFamily="34" charset="0"/>
              </a:rPr>
              <a:t> </a:t>
            </a:r>
            <a:endParaRPr lang="ru-RU" sz="1600" dirty="0" smtClean="0">
              <a:latin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hlinkClick r:id="rId20"/>
              </a:rPr>
              <a:t>http</a:t>
            </a:r>
            <a:r>
              <a:rPr lang="en-US" sz="1600" dirty="0">
                <a:latin typeface="Arial" panose="020B0604020202020204" pitchFamily="34" charset="0"/>
                <a:hlinkClick r:id="rId20"/>
              </a:rPr>
              <a:t>://</a:t>
            </a:r>
            <a:r>
              <a:rPr lang="en-US" sz="1600" dirty="0" smtClean="0">
                <a:latin typeface="Arial" panose="020B0604020202020204" pitchFamily="34" charset="0"/>
                <a:hlinkClick r:id="rId20"/>
              </a:rPr>
              <a:t>webmandry.com/pevchaya-ptitsa-zyablik-opisanie-</a:t>
            </a:r>
            <a:r>
              <a:rPr lang="ru-RU" sz="1600" dirty="0" smtClean="0">
                <a:latin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зяблик.</a:t>
            </a:r>
          </a:p>
          <a:p>
            <a:r>
              <a:rPr lang="en-US" sz="1600" dirty="0">
                <a:latin typeface="Arial" panose="020B0604020202020204" pitchFamily="34" charset="0"/>
                <a:hlinkClick r:id="rId21"/>
              </a:rPr>
              <a:t>http://pravda-chto.ru/ptica-udod-foto-i-opisanie</a:t>
            </a:r>
            <a:r>
              <a:rPr lang="en-US" sz="1600" dirty="0" smtClean="0">
                <a:latin typeface="Arial" panose="020B0604020202020204" pitchFamily="34" charset="0"/>
                <a:hlinkClick r:id="rId21"/>
              </a:rPr>
              <a:t>/</a:t>
            </a:r>
            <a:r>
              <a:rPr lang="ru-RU" sz="1600" dirty="0" smtClean="0">
                <a:latin typeface="Arial" panose="020B0604020202020204" pitchFamily="34" charset="0"/>
              </a:rPr>
              <a:t> - 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удод.</a:t>
            </a:r>
          </a:p>
          <a:p>
            <a:r>
              <a:rPr lang="en-US" sz="1600" dirty="0">
                <a:latin typeface="Arial" panose="020B0604020202020204" pitchFamily="34" charset="0"/>
                <a:hlinkClick r:id="rId22"/>
              </a:rPr>
              <a:t>https://givotniymir.ru/soroka-osobennosti-i-obraz-zhizni-soroki</a:t>
            </a:r>
            <a:r>
              <a:rPr lang="en-US" sz="1600" dirty="0" smtClean="0">
                <a:latin typeface="Arial" panose="020B0604020202020204" pitchFamily="34" charset="0"/>
                <a:hlinkClick r:id="rId22"/>
              </a:rPr>
              <a:t>/</a:t>
            </a:r>
            <a:r>
              <a:rPr lang="ru-RU" sz="1600" dirty="0" smtClean="0">
                <a:latin typeface="Arial" panose="020B0604020202020204" pitchFamily="34" charset="0"/>
              </a:rPr>
              <a:t> --</a:t>
            </a:r>
            <a:r>
              <a:rPr lang="ru-RU" sz="1600" dirty="0" err="1" smtClean="0">
                <a:latin typeface="Arial" panose="020B0604020202020204" pitchFamily="34" charset="0"/>
              </a:rPr>
              <a:t>фото,текст</a:t>
            </a:r>
            <a:r>
              <a:rPr lang="ru-RU" sz="1600" dirty="0" smtClean="0">
                <a:latin typeface="Arial" panose="020B0604020202020204" pitchFamily="34" charset="0"/>
              </a:rPr>
              <a:t> сорока.</a:t>
            </a:r>
          </a:p>
          <a:p>
            <a:endParaRPr lang="ru-RU" sz="1600" dirty="0" smtClean="0">
              <a:latin typeface="inherit"/>
            </a:endParaRPr>
          </a:p>
          <a:p>
            <a:endParaRPr lang="ru-RU" sz="1600" dirty="0">
              <a:latin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32473" y="72325"/>
            <a:ext cx="322004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inherit"/>
              </a:rPr>
              <a:t>Используемые источники.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Работа,хобби картинки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742" y="4860498"/>
            <a:ext cx="1434612" cy="117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4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3555" y="1469789"/>
            <a:ext cx="10187354" cy="36625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https://givotniymir.ru/kukushka-ptica-obraz-zhizni-i-sreda-obitaniya-kukushki/</a:t>
            </a:r>
            <a:r>
              <a:rPr lang="ru-RU" sz="2000" dirty="0" smtClean="0"/>
              <a:t> --</a:t>
            </a:r>
            <a:r>
              <a:rPr lang="ru-RU" sz="2000" dirty="0" err="1" smtClean="0"/>
              <a:t>текст,фото</a:t>
            </a:r>
            <a:r>
              <a:rPr lang="ru-RU" sz="2000" dirty="0" smtClean="0"/>
              <a:t> кукушка.</a:t>
            </a:r>
          </a:p>
          <a:p>
            <a:r>
              <a:rPr lang="en-US" sz="2000" dirty="0" smtClean="0">
                <a:hlinkClick r:id="rId3"/>
              </a:rPr>
              <a:t>https://givotniymir.ru/korolek-ptica-obraz-zhizni-i-sreda-obitaniya-pticy-korolek/</a:t>
            </a:r>
            <a:r>
              <a:rPr lang="ru-RU" sz="2000" dirty="0" smtClean="0"/>
              <a:t> -</a:t>
            </a:r>
            <a:r>
              <a:rPr lang="ru-RU" sz="2000" dirty="0" err="1" smtClean="0"/>
              <a:t>текст,фото</a:t>
            </a:r>
            <a:r>
              <a:rPr lang="ru-RU" sz="2000" dirty="0" smtClean="0"/>
              <a:t> королек.</a:t>
            </a:r>
          </a:p>
          <a:p>
            <a:r>
              <a:rPr lang="ru-RU" sz="2000" dirty="0" smtClean="0">
                <a:latin typeface="inherit"/>
                <a:hlinkClick r:id="rId4"/>
              </a:rPr>
              <a:t>http://kot-pes.com/grach-foto-ptica/</a:t>
            </a:r>
            <a:r>
              <a:rPr lang="ru-RU" sz="2000" dirty="0" smtClean="0">
                <a:latin typeface="inherit"/>
              </a:rPr>
              <a:t> -</a:t>
            </a:r>
            <a:r>
              <a:rPr lang="ru-RU" sz="2000" dirty="0" err="1" smtClean="0">
                <a:latin typeface="inherit"/>
              </a:rPr>
              <a:t>фото,текст</a:t>
            </a:r>
            <a:r>
              <a:rPr lang="ru-RU" sz="2000" dirty="0" smtClean="0">
                <a:latin typeface="inherit"/>
              </a:rPr>
              <a:t> грач.</a:t>
            </a:r>
          </a:p>
          <a:p>
            <a:r>
              <a:rPr lang="en-US" sz="2000" dirty="0" smtClean="0">
                <a:hlinkClick r:id="rId5"/>
              </a:rPr>
              <a:t>https://givotniymir.ru/galka-ptica-obraz-zhizni-i-sreda-obitaniya-galki/</a:t>
            </a:r>
            <a:r>
              <a:rPr lang="ru-RU" sz="2000" dirty="0" smtClean="0"/>
              <a:t> - </a:t>
            </a:r>
            <a:r>
              <a:rPr lang="ru-RU" sz="2000" dirty="0" err="1" smtClean="0"/>
              <a:t>текст,фото</a:t>
            </a:r>
            <a:r>
              <a:rPr lang="ru-RU" sz="2000" dirty="0" smtClean="0"/>
              <a:t> галка.</a:t>
            </a:r>
          </a:p>
          <a:p>
            <a:r>
              <a:rPr lang="ru-RU" sz="2000" dirty="0" smtClean="0">
                <a:hlinkClick r:id="rId6"/>
              </a:rPr>
              <a:t>http://animalsfoto.com/jivotnyie</a:t>
            </a:r>
            <a:r>
              <a:rPr lang="ru-RU" sz="2000" dirty="0" smtClean="0"/>
              <a:t> - анимация.</a:t>
            </a:r>
          </a:p>
          <a:p>
            <a:pPr lvl="0"/>
            <a:r>
              <a:rPr lang="ru-RU" sz="2000" u="sng" dirty="0">
                <a:hlinkClick r:id="rId7"/>
              </a:rPr>
              <a:t>http://ankartin.narod.ru/aniraz.htm</a:t>
            </a:r>
            <a:r>
              <a:rPr lang="ru-RU" sz="2000" u="sng" dirty="0"/>
              <a:t> анимированные картинки</a:t>
            </a:r>
            <a:endParaRPr lang="ru-RU" sz="2000" dirty="0"/>
          </a:p>
          <a:p>
            <a:r>
              <a:rPr lang="ru-RU" sz="2000" dirty="0"/>
              <a:t> 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 descr="Работа,хобби картинки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5" y="233682"/>
            <a:ext cx="1428750" cy="1236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5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036"/>
            <a:ext cx="12191999" cy="68730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78062" y="0"/>
            <a:ext cx="6013937" cy="67095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Такое название птица получила благодаря своему пению. В широком диапазоне 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звуков </a:t>
            </a: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прослеживается потрескивание, причмокивание и пришепетывание, напоминающее </a:t>
            </a:r>
            <a:r>
              <a:rPr lang="ru-RU" dirty="0" err="1">
                <a:solidFill>
                  <a:srgbClr val="333333"/>
                </a:solidFill>
                <a:latin typeface="Tahoma" panose="020B0604030504040204" pitchFamily="34" charset="0"/>
              </a:rPr>
              <a:t>шкворчание</a:t>
            </a: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 жареной еды на раскаленной сковороде. В 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Чехии </a:t>
            </a: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называют "</a:t>
            </a:r>
            <a:r>
              <a:rPr lang="ru-RU" dirty="0" err="1">
                <a:solidFill>
                  <a:srgbClr val="333333"/>
                </a:solidFill>
                <a:latin typeface="Tahoma" panose="020B0604030504040204" pitchFamily="34" charset="0"/>
              </a:rPr>
              <a:t>шпачек</a:t>
            </a: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", что буквально означает "сало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".</a:t>
            </a:r>
            <a:r>
              <a:rPr lang="ru-RU" dirty="0"/>
              <a:t> </a:t>
            </a:r>
            <a:r>
              <a:rPr lang="ru-RU" sz="2000" dirty="0"/>
              <a:t>Строением и оперением </a:t>
            </a:r>
            <a:r>
              <a:rPr lang="ru-RU" sz="2000" dirty="0" smtClean="0"/>
              <a:t>напоминает </a:t>
            </a:r>
            <a:r>
              <a:rPr lang="ru-RU" sz="2000" dirty="0"/>
              <a:t>черных дроздов, но </a:t>
            </a:r>
            <a:r>
              <a:rPr lang="ru-RU" sz="2000" dirty="0" smtClean="0"/>
              <a:t>отличается </a:t>
            </a:r>
            <a:r>
              <a:rPr lang="ru-RU" sz="2000" dirty="0"/>
              <a:t>меньшими размерами и манерой передвижения по земле: </a:t>
            </a:r>
            <a:r>
              <a:rPr lang="ru-RU" sz="2000" dirty="0" smtClean="0"/>
              <a:t>он ходит</a:t>
            </a:r>
            <a:r>
              <a:rPr lang="ru-RU" sz="2000" dirty="0"/>
              <a:t>, а дрозды </a:t>
            </a:r>
            <a:r>
              <a:rPr lang="ru-RU" sz="2000" dirty="0" err="1" smtClean="0"/>
              <a:t>прыгают.Клюв</a:t>
            </a:r>
            <a:r>
              <a:rPr lang="ru-RU" sz="2000" dirty="0" smtClean="0"/>
              <a:t> </a:t>
            </a:r>
            <a:r>
              <a:rPr lang="ru-RU" sz="2000" dirty="0"/>
              <a:t>особей обоих полов длинный, острый, немного изогнутый книзу и приплюснутый с боков. Интересная особенность —обычно клюв </a:t>
            </a:r>
            <a:r>
              <a:rPr lang="ru-RU" sz="2000" dirty="0" smtClean="0"/>
              <a:t>у них </a:t>
            </a:r>
            <a:r>
              <a:rPr lang="ru-RU" sz="2000" dirty="0"/>
              <a:t>черный, но в брачный период становится желтым. В это время скворцы особенно напоминают </a:t>
            </a:r>
            <a:r>
              <a:rPr lang="ru-RU" sz="2000" dirty="0" err="1" smtClean="0"/>
              <a:t>дроздов.Окрас</a:t>
            </a:r>
            <a:r>
              <a:rPr lang="ru-RU" sz="2000" dirty="0" smtClean="0"/>
              <a:t> </a:t>
            </a:r>
            <a:r>
              <a:rPr lang="ru-RU" sz="2000" dirty="0"/>
              <a:t>оперения взрослых особей интенсивно черный с металлическим отливом, </a:t>
            </a:r>
            <a:r>
              <a:rPr lang="ru-RU" sz="2000" dirty="0" smtClean="0"/>
              <a:t>переливающимся </a:t>
            </a:r>
            <a:r>
              <a:rPr lang="ru-RU" sz="2000" dirty="0"/>
              <a:t>на </a:t>
            </a:r>
            <a:r>
              <a:rPr lang="ru-RU" sz="2000" dirty="0" err="1" smtClean="0"/>
              <a:t>солнце.Зимой</a:t>
            </a:r>
            <a:r>
              <a:rPr lang="ru-RU" sz="2000" dirty="0"/>
              <a:t>, до начала линьки, перья покрываются белыми или бежевыми крапинками, особенно заметными на крыльях и груди. Сразу после весенней линьки оперение приобретает однотонный, бурый цвет.</a:t>
            </a:r>
          </a:p>
          <a:p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620040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0040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1" y="0"/>
            <a:ext cx="6178062" cy="6858000"/>
          </a:xfrm>
          <a:prstGeom prst="rect">
            <a:avLst/>
          </a:prstGeom>
        </p:spPr>
      </p:pic>
      <p:pic>
        <p:nvPicPr>
          <p:cNvPr id="2" name="скворе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2995" y="62957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4319885" y="106147"/>
            <a:ext cx="149912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Скворец</a:t>
            </a:r>
            <a:endParaRPr lang="ru-RU" sz="2800" dirty="0"/>
          </a:p>
        </p:txBody>
      </p:sp>
      <p:pic>
        <p:nvPicPr>
          <p:cNvPr id="9" name="Рисунок 8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8" y="5240215"/>
            <a:ext cx="934580" cy="146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" y="24857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41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0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644"/>
            <a:ext cx="12192000" cy="6883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636563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"/>
            <a:ext cx="6365631" cy="6858000"/>
          </a:xfrm>
          <a:prstGeom prst="rect">
            <a:avLst/>
          </a:prstGeom>
        </p:spPr>
      </p:pic>
      <p:pic>
        <p:nvPicPr>
          <p:cNvPr id="7170" name="Picture 2" descr="Ягоды... птица. ветка. свиристель. Обои для рабочего стола 9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3656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виристе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6933" y="0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3727939" y="222738"/>
            <a:ext cx="203981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Свиристель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65630" y="0"/>
            <a:ext cx="5826370" cy="67095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Является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родственником обычного воробья.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Но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у этого пернатого имеется красивый, яркий наряд и небольшой хохолок на голове. Своё название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птица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получила за издаваемые звуки 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сви-ри-ри-ри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», схожие с музыкальным инструментом свирель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ru-RU" dirty="0"/>
              <a:t> </a:t>
            </a:r>
            <a:r>
              <a:rPr lang="ru-RU" sz="2000" dirty="0" smtClean="0"/>
              <a:t>Голову </a:t>
            </a:r>
            <a:r>
              <a:rPr lang="ru-RU" sz="2000" dirty="0"/>
              <a:t>украшает хохолок</a:t>
            </a:r>
            <a:r>
              <a:rPr lang="ru-RU" sz="2000" dirty="0" smtClean="0"/>
              <a:t>.</a:t>
            </a:r>
            <a:r>
              <a:rPr lang="ru-RU" sz="2000" dirty="0"/>
              <a:t> Два раза в год, весной и осенью, «хохлатых» пернатых можно встретить в средней полосе </a:t>
            </a:r>
            <a:r>
              <a:rPr lang="ru-RU" sz="2000" dirty="0" smtClean="0"/>
              <a:t>России.</a:t>
            </a:r>
            <a:r>
              <a:rPr lang="ru-RU" sz="2000" dirty="0"/>
              <a:t> Они не боятся залетать в парки крупных городов. Как и чижи, это очень доверчивые птицы, что поспособствовало их частичному истреблению. </a:t>
            </a:r>
            <a:r>
              <a:rPr lang="ru-RU" sz="2000" dirty="0" smtClean="0"/>
              <a:t>Птица </a:t>
            </a:r>
            <a:r>
              <a:rPr lang="ru-RU" sz="2000" dirty="0"/>
              <a:t>очень подвижная и большую часть времени находится в поисках пропитания. Этого </a:t>
            </a:r>
            <a:r>
              <a:rPr lang="ru-RU" sz="2000" dirty="0" smtClean="0"/>
              <a:t>пернатого </a:t>
            </a:r>
            <a:r>
              <a:rPr lang="ru-RU" sz="2000" dirty="0"/>
              <a:t>невозможно встретить в одиночку</a:t>
            </a:r>
            <a:r>
              <a:rPr lang="ru-RU" sz="2000" dirty="0" smtClean="0"/>
              <a:t>, </a:t>
            </a:r>
            <a:r>
              <a:rPr lang="ru-RU" sz="2000" dirty="0"/>
              <a:t>он предпочитает всё время находиться в стае, состоящей из 5 особей и более. Встречаются даже стаи, объединяющие до 400 птиц. Но такие случаи являются очень редкими. Распад стаи начинается на зимовке, и чем позже птицы начинают кочевать, тем меньше её численность. Количество кочевок зависит от размера стаи: чем она больше, тем чаще происходит смена места</a:t>
            </a:r>
            <a:r>
              <a:rPr lang="ru-RU" sz="2000" dirty="0" smtClean="0"/>
              <a:t>.</a:t>
            </a:r>
            <a:endParaRPr lang="ru-RU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" y="5451231"/>
            <a:ext cx="1251317" cy="11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" y="-1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43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595"/>
            <a:ext cx="12189191" cy="6872595"/>
          </a:xfrm>
          <a:prstGeom prst="rect">
            <a:avLst/>
          </a:prstGeom>
        </p:spPr>
      </p:pic>
      <p:pic>
        <p:nvPicPr>
          <p:cNvPr id="8194" name="Picture 2" descr="птица с коротким хвостом... может спускаться по ствол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31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609319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609319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93191" y="0"/>
            <a:ext cx="6096000" cy="674030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fontAlgn="base"/>
            <a:r>
              <a:rPr lang="ru-RU" dirty="0">
                <a:solidFill>
                  <a:srgbClr val="000000"/>
                </a:solidFill>
                <a:latin typeface="Open Sans"/>
              </a:rPr>
              <a:t>С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реда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обитания – лиственные, хвойные и смешанные леса, парковые зоны и сады. Для жилья птицы выбирают высокие старые деревья. Насиженных мест не покидают. Н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е перелетные птицы. Живут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Open Sans"/>
              </a:rPr>
              <a:t>исключительно на своей территории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, не нарушая границы владений других птиц, на свой участок чужаков не пускают. В холодное время года могут прибиться к стаям других птиц. Однако сами в стаи не собираются.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Open Sans"/>
              </a:rPr>
              <a:t>В дикой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природе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способны быстро перемещаться по стволам деревьев в положении вверх и вниз головой. Такая способность им доступна благодаря длинным, цепким когтям.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Часто обитают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рядом с человеком. Птица легко приручаема. Люди делают домики для птиц, в которых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они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живут и гнездятся.</a:t>
            </a: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Open Sans"/>
              </a:rPr>
              <a:t>Пение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имеет разную частоту. И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здают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громкие звуки и обладают широким диапазоном, состоящим из свистов, клокочущих трелей и других мелодий. Пение в брачный период, как правило, простое, напоминающее по звучанию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позывку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, но более длительное.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Когда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занят поиском пищи, то производит многократные </a:t>
            </a:r>
            <a:r>
              <a:rPr lang="ru-RU" b="1" dirty="0">
                <a:solidFill>
                  <a:srgbClr val="000000"/>
                </a:solidFill>
                <a:latin typeface="Open Sans"/>
              </a:rPr>
              <a:t>непродолжительные посвисты «</a:t>
            </a:r>
            <a:r>
              <a:rPr lang="ru-RU" b="1" dirty="0" err="1">
                <a:solidFill>
                  <a:srgbClr val="000000"/>
                </a:solidFill>
                <a:latin typeface="Open Sans"/>
              </a:rPr>
              <a:t>тью-тью-тью</a:t>
            </a:r>
            <a:r>
              <a:rPr lang="ru-RU" b="1" dirty="0">
                <a:solidFill>
                  <a:srgbClr val="000000"/>
                </a:solidFill>
                <a:latin typeface="Open Sans"/>
              </a:rPr>
              <a:t>»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, изредка просто «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тцит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» либо более долгие «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тци-ит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», за что получил прозвище «ямщик».</a:t>
            </a:r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2" name="поползен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8286" y="116411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3628223" y="116411"/>
            <a:ext cx="2123723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Поползень</a:t>
            </a:r>
            <a:endParaRPr lang="ru-RU" sz="32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62954"/>
            <a:ext cx="1006352" cy="118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5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9" y="-12246"/>
            <a:ext cx="12121907" cy="6870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" y="1"/>
            <a:ext cx="6370097" cy="6858000"/>
          </a:xfrm>
          <a:prstGeom prst="rect">
            <a:avLst/>
          </a:prstGeom>
        </p:spPr>
      </p:pic>
      <p:pic>
        <p:nvPicPr>
          <p:cNvPr id="9218" name="Picture 2" descr="Красавец: оперение у -  Самец иволги... желтовато-зеленая птица - Иволг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Такое у нее жилище... Иволга известна своим искустным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" y="1"/>
            <a:ext cx="6370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волг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6053" y="189157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4390223" y="152426"/>
            <a:ext cx="158537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Иволга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00800" y="0"/>
            <a:ext cx="5751807" cy="67403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Это </a:t>
            </a: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небольшая по размерам птица, имеющая яркое оперение и громкий голос. Название произошло от слияния двух слов "волга" и "влага". В стародавние 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времена </a:t>
            </a:r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считалась предвестницей бури, грозы и дождя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.</a:t>
            </a:r>
            <a:r>
              <a:rPr lang="ru-RU" dirty="0"/>
              <a:t> </a:t>
            </a:r>
            <a:r>
              <a:rPr lang="ru-RU" sz="2000" dirty="0"/>
              <a:t>В </a:t>
            </a:r>
            <a:r>
              <a:rPr lang="ru-RU" sz="2000" dirty="0" smtClean="0"/>
              <a:t>длину </a:t>
            </a:r>
            <a:r>
              <a:rPr lang="ru-RU" sz="2000" dirty="0"/>
              <a:t>не превышает 30 см, а масса не превышает 100 гр. Самки и самцы отличаются друг от друга цветом оперения. У самцов красивые крылья и хвост черного цвета, а спинка и брюшко окрашены в желтый цвет. Спинка самки покрыта желтыми перьями, а брюшко белое с темными пятнами. Цвет крыльев варьируется от зеленого до серого</a:t>
            </a:r>
            <a:r>
              <a:rPr lang="ru-RU" sz="2000" dirty="0" smtClean="0"/>
              <a:t>.</a:t>
            </a:r>
            <a:r>
              <a:rPr lang="ru-RU" sz="2000" dirty="0"/>
              <a:t> предпочитает не покидать надолго кроны деревьев, но, тем не менее, она очень подвижна и не может долго сидеть на одной ветке. Обычно дальние полеты </a:t>
            </a:r>
            <a:r>
              <a:rPr lang="ru-RU" sz="2000" dirty="0" smtClean="0"/>
              <a:t> </a:t>
            </a:r>
            <a:r>
              <a:rPr lang="ru-RU" sz="2000" dirty="0"/>
              <a:t>совершают в брачный .</a:t>
            </a:r>
            <a:r>
              <a:rPr lang="ru-RU" sz="2000" dirty="0" smtClean="0"/>
              <a:t>Предпочитает </a:t>
            </a:r>
            <a:r>
              <a:rPr lang="ru-RU" sz="2000" dirty="0"/>
              <a:t>жить в густой листве деревьев. Чаще всего это березы, ивы, тополя, в редких случаях сосны. </a:t>
            </a:r>
            <a:r>
              <a:rPr lang="ru-RU" sz="2000" dirty="0" smtClean="0"/>
              <a:t> </a:t>
            </a:r>
            <a:r>
              <a:rPr lang="ru-RU" sz="2000" dirty="0"/>
              <a:t>Она не боится людей и может селиться около парков или садов. </a:t>
            </a:r>
            <a:r>
              <a:rPr lang="ru-RU" sz="2000" dirty="0" smtClean="0"/>
              <a:t>С </a:t>
            </a:r>
            <a:r>
              <a:rPr lang="ru-RU" sz="2000" dirty="0"/>
              <a:t>трудом переживают засуху, поэтому, чем теплей климат, тем ближе расположены их гнезда к воде.</a:t>
            </a:r>
          </a:p>
          <a:p>
            <a:r>
              <a:rPr lang="ru-RU" sz="2000" dirty="0"/>
              <a:t> </a:t>
            </a:r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" y="5263662"/>
            <a:ext cx="858422" cy="147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" y="-1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03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7" y="-35170"/>
            <a:ext cx="12175873" cy="68678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0" y="0"/>
            <a:ext cx="6096000" cy="683264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3D3D3D"/>
                </a:solidFill>
                <a:latin typeface="Times New Roman" panose="02020603050405020304" pitchFamily="18" charset="0"/>
              </a:rPr>
              <a:t>Ее 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называли </a:t>
            </a:r>
            <a:r>
              <a:rPr lang="ru-RU" b="1" u="sng" dirty="0">
                <a:solidFill>
                  <a:srgbClr val="008000"/>
                </a:solidFill>
                <a:latin typeface="Arial" panose="020B0604020202020204" pitchFamily="34" charset="0"/>
                <a:hlinkClick r:id="rId5" tooltip="Канарейка птица"/>
              </a:rPr>
              <a:t>канарейкой</a:t>
            </a:r>
            <a:r>
              <a:rPr lang="ru-RU" dirty="0">
                <a:solidFill>
                  <a:srgbClr val="3D3D3D"/>
                </a:solidFill>
                <a:latin typeface="Times New Roman" panose="02020603050405020304" pitchFamily="18" charset="0"/>
              </a:rPr>
              <a:t> из леса. </a:t>
            </a:r>
            <a:r>
              <a:rPr lang="ru-RU" dirty="0" smtClean="0"/>
              <a:t> </a:t>
            </a:r>
            <a:r>
              <a:rPr lang="ru-RU" sz="2000" dirty="0"/>
              <a:t>В </a:t>
            </a:r>
            <a:r>
              <a:rPr lang="ru-RU" sz="2000" dirty="0" smtClean="0"/>
              <a:t>природе </a:t>
            </a:r>
            <a:r>
              <a:rPr lang="ru-RU" sz="2000" dirty="0"/>
              <a:t>несколько видов этой птицы. Но судя по </a:t>
            </a:r>
            <a:r>
              <a:rPr lang="ru-RU" sz="2000" b="1" dirty="0" smtClean="0"/>
              <a:t>описанию</a:t>
            </a:r>
            <a:r>
              <a:rPr lang="ru-RU" sz="2000" b="1" dirty="0"/>
              <a:t> </a:t>
            </a:r>
            <a:r>
              <a:rPr lang="ru-RU" sz="2000" dirty="0"/>
              <a:t>ее легко можно выделить среди прочих других по крупной голове, толстому светлому клюву, темному, кроткому и узкому хвосту, желтоватым кончикам перышек, темным глазам, удлиненному и плотному туловищу</a:t>
            </a:r>
            <a:r>
              <a:rPr lang="ru-RU" sz="2000" dirty="0" smtClean="0"/>
              <a:t>.</a:t>
            </a:r>
            <a:r>
              <a:rPr lang="ru-RU" sz="2000" b="1" dirty="0"/>
              <a:t> Пение </a:t>
            </a:r>
            <a:r>
              <a:rPr lang="ru-RU" sz="2000" b="1" dirty="0" smtClean="0"/>
              <a:t>птиц</a:t>
            </a:r>
            <a:r>
              <a:rPr lang="ru-RU" sz="2000" b="1" dirty="0"/>
              <a:t> </a:t>
            </a:r>
            <a:r>
              <a:rPr lang="ru-RU" sz="2000" dirty="0"/>
              <a:t>радует окружающих с ранней весны. Активнее всего птица запевает во время брачного периода, он приходится в основном на </a:t>
            </a:r>
            <a:r>
              <a:rPr lang="ru-RU" sz="2000" dirty="0" smtClean="0"/>
              <a:t>апрель-</a:t>
            </a:r>
            <a:r>
              <a:rPr lang="ru-RU" sz="2000" dirty="0" err="1" smtClean="0"/>
              <a:t>май.В</a:t>
            </a:r>
            <a:r>
              <a:rPr lang="ru-RU" sz="2000" dirty="0" smtClean="0"/>
              <a:t> </a:t>
            </a:r>
            <a:r>
              <a:rPr lang="ru-RU" sz="2000" dirty="0"/>
              <a:t>песне чередуются звонкие трели со щебетанием. Она звучит неторопливо и однообразно, но очень </a:t>
            </a:r>
            <a:r>
              <a:rPr lang="ru-RU" sz="2000" dirty="0" err="1" smtClean="0"/>
              <a:t>красиво.С</a:t>
            </a:r>
            <a:r>
              <a:rPr lang="ru-RU" sz="2000" dirty="0" smtClean="0"/>
              <a:t> </a:t>
            </a:r>
            <a:r>
              <a:rPr lang="ru-RU" sz="2000" dirty="0"/>
              <a:t>раннего утра влюбленный самец взлетает высоко-высоко, находит на вершине самого высокого дерева уютное местечко и начинает заводить </a:t>
            </a:r>
            <a:r>
              <a:rPr lang="ru-RU" sz="2000" dirty="0" err="1" smtClean="0"/>
              <a:t>серенады.Иногда</a:t>
            </a:r>
            <a:r>
              <a:rPr lang="ru-RU" sz="2000" dirty="0" smtClean="0"/>
              <a:t> </a:t>
            </a:r>
            <a:r>
              <a:rPr lang="ru-RU" sz="2000" dirty="0"/>
              <a:t>он взлетает в воздух, показывая в полете всю красоту его пестрого оперения. Во время питания этих птиц можно услышать их перекличку, напоминающую больше тихий свист, чем </a:t>
            </a:r>
            <a:r>
              <a:rPr lang="ru-RU" sz="2000" dirty="0" err="1" smtClean="0"/>
              <a:t>пение.По</a:t>
            </a:r>
            <a:r>
              <a:rPr lang="ru-RU" sz="2000" dirty="0" smtClean="0"/>
              <a:t> </a:t>
            </a:r>
            <a:r>
              <a:rPr lang="ru-RU" sz="2000" dirty="0"/>
              <a:t>окончании брачного </a:t>
            </a:r>
            <a:r>
              <a:rPr lang="ru-RU" sz="2000" dirty="0" smtClean="0"/>
              <a:t>периода </a:t>
            </a:r>
            <a:r>
              <a:rPr lang="ru-RU" sz="2000" dirty="0"/>
              <a:t>затихают и молчат, </a:t>
            </a:r>
            <a:r>
              <a:rPr lang="ru-RU" sz="2000" dirty="0" smtClean="0"/>
              <a:t>заметить </a:t>
            </a:r>
            <a:r>
              <a:rPr lang="ru-RU" sz="2000" dirty="0"/>
              <a:t>их можно </a:t>
            </a:r>
            <a:r>
              <a:rPr lang="ru-RU" sz="2000" dirty="0" smtClean="0"/>
              <a:t>только </a:t>
            </a:r>
            <a:r>
              <a:rPr lang="ru-RU" sz="2000" dirty="0"/>
              <a:t>по внешним признакам.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32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6096000" cy="6832641"/>
          </a:xfrm>
          <a:prstGeom prst="rect">
            <a:avLst/>
          </a:prstGeom>
        </p:spPr>
      </p:pic>
      <p:pic>
        <p:nvPicPr>
          <p:cNvPr id="2" name="зеленуш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2967" y="350594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6096000" cy="68326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37422" y="58206"/>
            <a:ext cx="2136547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Зеленушка</a:t>
            </a:r>
            <a:endParaRPr lang="ru-RU" sz="32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4" y="5345723"/>
            <a:ext cx="1111861" cy="128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" y="-2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96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8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7537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75379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7537938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37938" y="0"/>
            <a:ext cx="4654062" cy="66787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Это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небольшие певчие птахи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, известные 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под именем «малиновки», звонкий голосок их многократно воспет в поэзии. Хоть многие и не слышали этого названия, тем не менее это научное «имя птицы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».</a:t>
            </a:r>
            <a:r>
              <a:rPr lang="ru-RU" b="1" dirty="0"/>
              <a:t> </a:t>
            </a:r>
            <a:r>
              <a:rPr lang="ru-RU" sz="2000" dirty="0" smtClean="0"/>
              <a:t>Оперение </a:t>
            </a:r>
            <a:r>
              <a:rPr lang="ru-RU" sz="2000" dirty="0"/>
              <a:t>рыхлое и довольно мягкое, перышки прилегают к телу не плотно. Такая структура перьевого покрова «полнит» птаху, а на самом деле она меньше, чем кажется из-за своей шубки</a:t>
            </a:r>
            <a:r>
              <a:rPr lang="ru-RU" sz="2000" dirty="0" smtClean="0"/>
              <a:t>.</a:t>
            </a:r>
            <a:r>
              <a:rPr lang="ru-RU" dirty="0"/>
              <a:t> </a:t>
            </a:r>
            <a:r>
              <a:rPr lang="ru-RU" sz="2000" dirty="0" smtClean="0"/>
              <a:t>Живут </a:t>
            </a:r>
            <a:r>
              <a:rPr lang="ru-RU" sz="2000" dirty="0"/>
              <a:t>поодиночке, они даже на зимовку летают поодиночке. Свою территорию </a:t>
            </a:r>
            <a:r>
              <a:rPr lang="ru-RU" sz="2000" dirty="0" smtClean="0"/>
              <a:t>эти </a:t>
            </a:r>
            <a:r>
              <a:rPr lang="ru-RU" sz="2000" dirty="0"/>
              <a:t>птахи яростно охраняют от чужих посягательств. Самцы определяют свою </a:t>
            </a:r>
            <a:r>
              <a:rPr lang="ru-RU" sz="2000" dirty="0" smtClean="0"/>
              <a:t>территорию </a:t>
            </a:r>
            <a:r>
              <a:rPr lang="ru-RU" sz="2000" dirty="0"/>
              <a:t>издавая голосовые «извещения», что «место занято</a:t>
            </a:r>
            <a:r>
              <a:rPr lang="ru-RU" sz="2000" dirty="0" smtClean="0"/>
              <a:t>».</a:t>
            </a:r>
            <a:r>
              <a:rPr lang="ru-RU" sz="2000" dirty="0"/>
              <a:t> </a:t>
            </a:r>
            <a:r>
              <a:rPr lang="ru-RU" sz="2000" dirty="0" smtClean="0"/>
              <a:t>Название </a:t>
            </a:r>
            <a:r>
              <a:rPr lang="ru-RU" sz="2000" dirty="0"/>
              <a:t>птички получили за свое громкое пение по утрам: их трели слышны особенно сильно на восходе и на закате солнца, а вообще </a:t>
            </a:r>
            <a:r>
              <a:rPr lang="ru-RU" sz="2000" dirty="0" smtClean="0"/>
              <a:t> </a:t>
            </a:r>
            <a:r>
              <a:rPr lang="ru-RU" sz="2000" dirty="0"/>
              <a:t>поют весь день.</a:t>
            </a:r>
          </a:p>
        </p:txBody>
      </p:sp>
      <p:pic>
        <p:nvPicPr>
          <p:cNvPr id="2" name="зарян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0592" y="314936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3944746" y="314936"/>
            <a:ext cx="163339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Зарянка</a:t>
            </a:r>
            <a:endParaRPr lang="ru-RU" sz="32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9" y="5298831"/>
            <a:ext cx="1041523" cy="137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10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6225"/>
            <a:ext cx="12192000" cy="6874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" y="0"/>
            <a:ext cx="6085446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0" y="0"/>
            <a:ext cx="6096000" cy="686341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Helvetica Neue"/>
              </a:rPr>
              <a:t>Взрослые особи достигают до 20 см в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высоту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и 30 см в длину, учитывая длину хвоста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. Прекрасное обоняние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и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отличное зрение. С высоты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не сложно заметить подходящую для них еду и почувствовать ее запах. В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питание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вовсе не придирчивы, они всеядны. Они могут употреблять в пищу: траву, овощи, фрукты, мясо, а также продукты, которые приготовлены человеком. Любимым лакомством  птиц является протухшее мясо, например погибшего животного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.</a:t>
            </a:r>
            <a:r>
              <a:rPr lang="ru-RU" dirty="0"/>
              <a:t> </a:t>
            </a:r>
            <a:r>
              <a:rPr lang="ru-RU" sz="2000" dirty="0"/>
              <a:t>Я</a:t>
            </a:r>
            <a:r>
              <a:rPr lang="ru-RU" sz="2000" dirty="0" smtClean="0"/>
              <a:t>вляются </a:t>
            </a:r>
            <a:r>
              <a:rPr lang="ru-RU" sz="2000" dirty="0"/>
              <a:t>одними из самых умных и хитрых птиц.</a:t>
            </a:r>
          </a:p>
          <a:p>
            <a:r>
              <a:rPr lang="ru-RU" sz="2000" dirty="0"/>
              <a:t>В </a:t>
            </a:r>
            <a:r>
              <a:rPr lang="ru-RU" sz="2000" dirty="0" smtClean="0"/>
              <a:t>народе </a:t>
            </a:r>
            <a:r>
              <a:rPr lang="ru-RU" sz="2000" dirty="0"/>
              <a:t>воспринимают как птиц «зевак», именно по этой причине </a:t>
            </a:r>
            <a:r>
              <a:rPr lang="ru-RU" sz="2000" dirty="0" smtClean="0"/>
              <a:t>сравнивают </a:t>
            </a:r>
            <a:r>
              <a:rPr lang="ru-RU" sz="2000" dirty="0"/>
              <a:t>с невнимательным </a:t>
            </a:r>
            <a:r>
              <a:rPr lang="ru-RU" sz="2000" dirty="0" smtClean="0"/>
              <a:t>человеком. </a:t>
            </a:r>
            <a:r>
              <a:rPr lang="ru-RU" sz="2000" dirty="0"/>
              <a:t>Но этот факт является еще одним заблуждением, потому как </a:t>
            </a:r>
            <a:r>
              <a:rPr lang="ru-RU" sz="2000" dirty="0" smtClean="0"/>
              <a:t>птица, </a:t>
            </a:r>
            <a:r>
              <a:rPr lang="ru-RU" sz="2000" dirty="0"/>
              <a:t>обладает колоссальной внимательностью.</a:t>
            </a:r>
          </a:p>
          <a:p>
            <a:r>
              <a:rPr lang="ru-RU" sz="2000" dirty="0"/>
              <a:t>Так же </a:t>
            </a:r>
            <a:r>
              <a:rPr lang="ru-RU" sz="2000" dirty="0" smtClean="0"/>
              <a:t>ее </a:t>
            </a:r>
            <a:r>
              <a:rPr lang="ru-RU" sz="2000" dirty="0"/>
              <a:t>воспринимают как птицу воровку, которая при виде драгоценного метала, тянет его к себе в гнездо. П</a:t>
            </a:r>
            <a:r>
              <a:rPr lang="ru-RU" sz="2000" dirty="0" smtClean="0"/>
              <a:t>ри </a:t>
            </a:r>
            <a:r>
              <a:rPr lang="ru-RU" sz="2000" dirty="0"/>
              <a:t>виде блестящего предмета</a:t>
            </a:r>
            <a:r>
              <a:rPr lang="ru-RU" sz="2000" dirty="0" smtClean="0"/>
              <a:t>, </a:t>
            </a:r>
            <a:r>
              <a:rPr lang="ru-RU" sz="2000" dirty="0"/>
              <a:t>даже с высоты птичьего полета способна его заметить</a:t>
            </a:r>
            <a:r>
              <a:rPr lang="ru-RU" sz="2000" dirty="0" smtClean="0"/>
              <a:t>, </a:t>
            </a:r>
            <a:r>
              <a:rPr lang="ru-RU" sz="2000" dirty="0"/>
              <a:t>не полениться </a:t>
            </a:r>
            <a:r>
              <a:rPr lang="ru-RU" sz="2000" dirty="0" smtClean="0"/>
              <a:t>спуститься </a:t>
            </a:r>
            <a:r>
              <a:rPr lang="ru-RU" sz="2000" dirty="0"/>
              <a:t>и унести его к себе в гнездо. Это может быть, не обязательно драгоценный метал, </a:t>
            </a:r>
            <a:r>
              <a:rPr lang="ru-RU" sz="2000" dirty="0" smtClean="0"/>
              <a:t>им </a:t>
            </a:r>
            <a:r>
              <a:rPr lang="ru-RU" sz="2000" dirty="0"/>
              <a:t>может оказаться самая обычная фольга.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4" y="0"/>
            <a:ext cx="6085446" cy="6858000"/>
          </a:xfrm>
          <a:prstGeom prst="rect">
            <a:avLst/>
          </a:prstGeom>
        </p:spPr>
      </p:pic>
      <p:pic>
        <p:nvPicPr>
          <p:cNvPr id="2" name="ворона сер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1896" y="197338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2596592" y="197338"/>
            <a:ext cx="2300630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Ворона серая</a:t>
            </a:r>
            <a:endParaRPr lang="ru-RU" sz="2800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9" y="5087815"/>
            <a:ext cx="1158753" cy="156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6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9" y="-22744"/>
            <a:ext cx="12166081" cy="6763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00" y="0"/>
            <a:ext cx="60970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9" y="0"/>
            <a:ext cx="609709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6095998" cy="6858000"/>
          </a:xfrm>
          <a:prstGeom prst="rect">
            <a:avLst/>
          </a:prstGeom>
        </p:spPr>
      </p:pic>
      <p:pic>
        <p:nvPicPr>
          <p:cNvPr id="2" name="ziabl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6686" y="5451449"/>
            <a:ext cx="609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4038530" y="174502"/>
            <a:ext cx="1600246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Зяблик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0"/>
            <a:ext cx="6096000" cy="674030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Helvetica Neue"/>
              </a:rPr>
              <a:t>На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латыни </a:t>
            </a:r>
            <a:r>
              <a:rPr lang="ru-RU" dirty="0" err="1">
                <a:solidFill>
                  <a:srgbClr val="333333"/>
                </a:solidFill>
                <a:latin typeface="Helvetica Neue"/>
              </a:rPr>
              <a:t>Fringílla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Helvetica Neue"/>
              </a:rPr>
              <a:t>coélebs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— птица певчая из семейства вьюрковых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.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 По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размеру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сопоставим с воробьем, длина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его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около 14,6 см. Крылья достигают размаха 24,6—28,4, а вес птички всего 16—40 g. В природных условиях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его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не трудно заметить. Птица имеет яркую окраску особенно весной у самца – грудка и зоб красно-бурая, коричневато-зеленоватая спинка, серовато-голубая головка и белые значительные отметины на крыльях. Самка имеет менее сочный набор цветов окраски. На воле зяблики живут всего 2 года, тогда как в неволе их жизненный цикл доходит до 12 лет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.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Расселяются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в лесах,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но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можно увидеть и в садах, в городских парках в недалеко от жилища человека. В Европе проживает 78—93 миллиона пар. Селится птичка в хвойных, широколиственных лесах, в посаженных человеком насаждениях.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Предпочитает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старые и прохладные ландшафты. В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пищу 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частички растений и семена, в летний период пища дополняется вредными насекомыми и др. богатыми на протеин беспозвоночными, чем и вскармливает птенцов.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Helvetica Neue"/>
              </a:rPr>
              <a:t>Зимует зяблик: часть в Центральной Европе, другие стремятся на юг ( в основном Средиземноморье). Вдобавок зимует в </a:t>
            </a:r>
            <a:r>
              <a:rPr lang="ru-RU" dirty="0" err="1" smtClean="0">
                <a:solidFill>
                  <a:srgbClr val="333333"/>
                </a:solidFill>
                <a:latin typeface="Helvetica Neue"/>
              </a:rPr>
              <a:t>Предкавказье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.</a:t>
            </a:r>
            <a:endParaRPr lang="ru-RU" dirty="0"/>
          </a:p>
        </p:txBody>
      </p:sp>
      <p:pic>
        <p:nvPicPr>
          <p:cNvPr id="8" name="Рисунок 7" descr="Картинки для презентаций 3d анимации для PowePoint. Вопрос или достижение фоны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8" y="4478215"/>
            <a:ext cx="1274701" cy="158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Часы смайлики картинки гифки анимации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" y="0"/>
            <a:ext cx="676275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1307</Words>
  <Application>Microsoft Office PowerPoint</Application>
  <PresentationFormat>Широкоэкранный</PresentationFormat>
  <Paragraphs>71</Paragraphs>
  <Slides>16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Helvetica Neue</vt:lpstr>
      <vt:lpstr>inherit</vt:lpstr>
      <vt:lpstr>Open Sans</vt:lpstr>
      <vt:lpstr>Tahoma</vt:lpstr>
      <vt:lpstr>Times New Roman</vt:lpstr>
      <vt:lpstr>Verdana</vt:lpstr>
      <vt:lpstr>Тема Office</vt:lpstr>
      <vt:lpstr>Игра «Знатоки  птиц».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59</cp:revision>
  <dcterms:created xsi:type="dcterms:W3CDTF">2017-02-23T12:29:03Z</dcterms:created>
  <dcterms:modified xsi:type="dcterms:W3CDTF">2017-02-25T10:27:37Z</dcterms:modified>
</cp:coreProperties>
</file>