
<file path=[Content_Types].xml><?xml version="1.0" encoding="utf-8"?>
<Types xmlns="http://schemas.openxmlformats.org/package/2006/content-types">
  <Default Extension="mp3" ContentType="audio/mpeg"/>
  <Default Extension="png" ContentType="image/png"/>
  <Default Extension="jpeg" ContentType="image/jpeg"/>
  <Default Extension="m4a" ContentType="audio/mp4"/>
  <Default Extension="rels" ContentType="application/vnd.openxmlformats-package.relationships+xml"/>
  <Default Extension="xml" ContentType="application/xml"/>
  <Default Extension="wav" ContentType="audio/x-wav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3" r:id="rId3"/>
    <p:sldId id="264" r:id="rId4"/>
    <p:sldId id="265" r:id="rId5"/>
    <p:sldId id="266" r:id="rId6"/>
    <p:sldId id="267" r:id="rId7"/>
    <p:sldId id="268" r:id="rId8"/>
    <p:sldId id="271" r:id="rId9"/>
    <p:sldId id="273" r:id="rId10"/>
    <p:sldId id="274" r:id="rId11"/>
    <p:sldId id="276" r:id="rId12"/>
    <p:sldId id="277" r:id="rId13"/>
    <p:sldId id="278" r:id="rId14"/>
    <p:sldId id="280" r:id="rId15"/>
    <p:sldId id="281" r:id="rId16"/>
    <p:sldId id="282" r:id="rId17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2" d="100"/>
          <a:sy n="82" d="100"/>
        </p:scale>
        <p:origin x="90" y="54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CFC2BA-A76D-43C9-A494-CEC692D8D92C}" type="datetimeFigureOut">
              <a:rPr lang="ru-RU" smtClean="0"/>
              <a:t>25.02.2017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5ACC24-8F93-4F8B-89D3-61281100213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37033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CFC2BA-A76D-43C9-A494-CEC692D8D92C}" type="datetimeFigureOut">
              <a:rPr lang="ru-RU" smtClean="0"/>
              <a:t>25.02.2017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5ACC24-8F93-4F8B-89D3-61281100213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279003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CFC2BA-A76D-43C9-A494-CEC692D8D92C}" type="datetimeFigureOut">
              <a:rPr lang="ru-RU" smtClean="0"/>
              <a:t>25.02.2017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5ACC24-8F93-4F8B-89D3-61281100213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08332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CFC2BA-A76D-43C9-A494-CEC692D8D92C}" type="datetimeFigureOut">
              <a:rPr lang="ru-RU" smtClean="0"/>
              <a:t>25.02.2017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5ACC24-8F93-4F8B-89D3-61281100213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282737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CFC2BA-A76D-43C9-A494-CEC692D8D92C}" type="datetimeFigureOut">
              <a:rPr lang="ru-RU" smtClean="0"/>
              <a:t>25.02.2017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5ACC24-8F93-4F8B-89D3-61281100213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9842402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CFC2BA-A76D-43C9-A494-CEC692D8D92C}" type="datetimeFigureOut">
              <a:rPr lang="ru-RU" smtClean="0"/>
              <a:t>25.02.2017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5ACC24-8F93-4F8B-89D3-61281100213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675608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CFC2BA-A76D-43C9-A494-CEC692D8D92C}" type="datetimeFigureOut">
              <a:rPr lang="ru-RU" smtClean="0"/>
              <a:t>25.02.2017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5ACC24-8F93-4F8B-89D3-61281100213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4365874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CFC2BA-A76D-43C9-A494-CEC692D8D92C}" type="datetimeFigureOut">
              <a:rPr lang="ru-RU" smtClean="0"/>
              <a:t>25.02.2017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5ACC24-8F93-4F8B-89D3-61281100213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935365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CFC2BA-A76D-43C9-A494-CEC692D8D92C}" type="datetimeFigureOut">
              <a:rPr lang="ru-RU" smtClean="0"/>
              <a:t>25.02.2017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5ACC24-8F93-4F8B-89D3-61281100213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287000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CFC2BA-A76D-43C9-A494-CEC692D8D92C}" type="datetimeFigureOut">
              <a:rPr lang="ru-RU" smtClean="0"/>
              <a:t>25.02.2017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5ACC24-8F93-4F8B-89D3-61281100213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891451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CFC2BA-A76D-43C9-A494-CEC692D8D92C}" type="datetimeFigureOut">
              <a:rPr lang="ru-RU" smtClean="0"/>
              <a:t>25.02.2017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5ACC24-8F93-4F8B-89D3-61281100213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779438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CCFC2BA-A76D-43C9-A494-CEC692D8D92C}" type="datetimeFigureOut">
              <a:rPr lang="ru-RU" smtClean="0"/>
              <a:t>25.02.2017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15ACC24-8F93-4F8B-89D3-61281100213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188771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gif"/><Relationship Id="rId13" Type="http://schemas.openxmlformats.org/officeDocument/2006/relationships/image" Target="../media/image12.gif"/><Relationship Id="rId18" Type="http://schemas.openxmlformats.org/officeDocument/2006/relationships/image" Target="../media/image17.gif"/><Relationship Id="rId3" Type="http://schemas.openxmlformats.org/officeDocument/2006/relationships/image" Target="../media/image2.gif"/><Relationship Id="rId21" Type="http://schemas.openxmlformats.org/officeDocument/2006/relationships/image" Target="../media/image20.gif"/><Relationship Id="rId7" Type="http://schemas.openxmlformats.org/officeDocument/2006/relationships/image" Target="../media/image6.gif"/><Relationship Id="rId12" Type="http://schemas.openxmlformats.org/officeDocument/2006/relationships/image" Target="../media/image11.gif"/><Relationship Id="rId17" Type="http://schemas.openxmlformats.org/officeDocument/2006/relationships/image" Target="../media/image16.gif"/><Relationship Id="rId2" Type="http://schemas.openxmlformats.org/officeDocument/2006/relationships/image" Target="../media/image1.gif"/><Relationship Id="rId16" Type="http://schemas.openxmlformats.org/officeDocument/2006/relationships/image" Target="../media/image15.gif"/><Relationship Id="rId20" Type="http://schemas.openxmlformats.org/officeDocument/2006/relationships/image" Target="../media/image19.gif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5.gif"/><Relationship Id="rId11" Type="http://schemas.openxmlformats.org/officeDocument/2006/relationships/image" Target="../media/image10.gif"/><Relationship Id="rId24" Type="http://schemas.openxmlformats.org/officeDocument/2006/relationships/image" Target="../media/image23.gif"/><Relationship Id="rId5" Type="http://schemas.openxmlformats.org/officeDocument/2006/relationships/image" Target="../media/image4.gif"/><Relationship Id="rId15" Type="http://schemas.openxmlformats.org/officeDocument/2006/relationships/image" Target="../media/image14.gif"/><Relationship Id="rId23" Type="http://schemas.openxmlformats.org/officeDocument/2006/relationships/image" Target="../media/image22.gif"/><Relationship Id="rId10" Type="http://schemas.openxmlformats.org/officeDocument/2006/relationships/image" Target="../media/image9.gif"/><Relationship Id="rId19" Type="http://schemas.openxmlformats.org/officeDocument/2006/relationships/image" Target="../media/image18.gif"/><Relationship Id="rId4" Type="http://schemas.openxmlformats.org/officeDocument/2006/relationships/image" Target="../media/image3.gif"/><Relationship Id="rId9" Type="http://schemas.openxmlformats.org/officeDocument/2006/relationships/image" Target="../media/image8.gif"/><Relationship Id="rId14" Type="http://schemas.openxmlformats.org/officeDocument/2006/relationships/image" Target="../media/image13.gif"/><Relationship Id="rId22" Type="http://schemas.openxmlformats.org/officeDocument/2006/relationships/image" Target="../media/image21.gif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61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60.png"/><Relationship Id="rId12" Type="http://schemas.openxmlformats.org/officeDocument/2006/relationships/image" Target="../media/image30.gif"/><Relationship Id="rId2" Type="http://schemas.openxmlformats.org/officeDocument/2006/relationships/audio" Target="../media/media9.mp3"/><Relationship Id="rId1" Type="http://schemas.microsoft.com/office/2007/relationships/media" Target="../media/media9.mp3"/><Relationship Id="rId6" Type="http://schemas.openxmlformats.org/officeDocument/2006/relationships/hyperlink" Target="http://pravda-chto.ru/zverek-laska-foto/" TargetMode="External"/><Relationship Id="rId11" Type="http://schemas.openxmlformats.org/officeDocument/2006/relationships/image" Target="../media/image29.gif"/><Relationship Id="rId5" Type="http://schemas.openxmlformats.org/officeDocument/2006/relationships/hyperlink" Target="http://pravda-chto.ru/pravda-chto-nasekomye-samye-mnogochislennye-zhivotnye-na-zemle/" TargetMode="External"/><Relationship Id="rId10" Type="http://schemas.openxmlformats.org/officeDocument/2006/relationships/image" Target="../media/image28.png"/><Relationship Id="rId4" Type="http://schemas.openxmlformats.org/officeDocument/2006/relationships/image" Target="../media/image59.png"/><Relationship Id="rId9" Type="http://schemas.openxmlformats.org/officeDocument/2006/relationships/image" Target="../media/image62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66.png"/><Relationship Id="rId2" Type="http://schemas.openxmlformats.org/officeDocument/2006/relationships/audio" Target="../media/media10.mp3"/><Relationship Id="rId1" Type="http://schemas.microsoft.com/office/2007/relationships/media" Target="../media/media10.mp3"/><Relationship Id="rId6" Type="http://schemas.openxmlformats.org/officeDocument/2006/relationships/image" Target="../media/image65.png"/><Relationship Id="rId5" Type="http://schemas.openxmlformats.org/officeDocument/2006/relationships/image" Target="../media/image64.png"/><Relationship Id="rId10" Type="http://schemas.openxmlformats.org/officeDocument/2006/relationships/image" Target="../media/image30.gif"/><Relationship Id="rId4" Type="http://schemas.openxmlformats.org/officeDocument/2006/relationships/image" Target="../media/image63.png"/><Relationship Id="rId9" Type="http://schemas.openxmlformats.org/officeDocument/2006/relationships/image" Target="../media/image29.gif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70.jpeg"/><Relationship Id="rId2" Type="http://schemas.openxmlformats.org/officeDocument/2006/relationships/audio" Target="../media/media11.mp3"/><Relationship Id="rId1" Type="http://schemas.microsoft.com/office/2007/relationships/media" Target="../media/media11.mp3"/><Relationship Id="rId6" Type="http://schemas.openxmlformats.org/officeDocument/2006/relationships/image" Target="../media/image69.jpeg"/><Relationship Id="rId5" Type="http://schemas.openxmlformats.org/officeDocument/2006/relationships/image" Target="../media/image68.jpeg"/><Relationship Id="rId10" Type="http://schemas.openxmlformats.org/officeDocument/2006/relationships/image" Target="../media/image30.gif"/><Relationship Id="rId4" Type="http://schemas.openxmlformats.org/officeDocument/2006/relationships/image" Target="../media/image67.png"/><Relationship Id="rId9" Type="http://schemas.openxmlformats.org/officeDocument/2006/relationships/image" Target="../media/image29.gif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3.png"/><Relationship Id="rId3" Type="http://schemas.openxmlformats.org/officeDocument/2006/relationships/slideLayout" Target="../slideLayouts/slideLayout7.xml"/><Relationship Id="rId7" Type="http://schemas.openxmlformats.org/officeDocument/2006/relationships/hyperlink" Target="https://givotniymir.ru/ptica-kolibri-sreda-obitaniya-i-osobennosti-kolibri/" TargetMode="External"/><Relationship Id="rId12" Type="http://schemas.openxmlformats.org/officeDocument/2006/relationships/image" Target="../media/image30.gif"/><Relationship Id="rId2" Type="http://schemas.openxmlformats.org/officeDocument/2006/relationships/audio" Target="../media/media12.mp3"/><Relationship Id="rId1" Type="http://schemas.microsoft.com/office/2007/relationships/media" Target="../media/media12.mp3"/><Relationship Id="rId6" Type="http://schemas.openxmlformats.org/officeDocument/2006/relationships/hyperlink" Target="https://givotniymir.ru/ptica-orel-obraz-zhizni-i-sreda-obitaniya-orla/" TargetMode="External"/><Relationship Id="rId11" Type="http://schemas.openxmlformats.org/officeDocument/2006/relationships/image" Target="../media/image29.gif"/><Relationship Id="rId5" Type="http://schemas.openxmlformats.org/officeDocument/2006/relationships/image" Target="../media/image72.png"/><Relationship Id="rId10" Type="http://schemas.openxmlformats.org/officeDocument/2006/relationships/image" Target="../media/image28.png"/><Relationship Id="rId4" Type="http://schemas.openxmlformats.org/officeDocument/2006/relationships/image" Target="../media/image71.png"/><Relationship Id="rId9" Type="http://schemas.openxmlformats.org/officeDocument/2006/relationships/image" Target="../media/image74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78.png"/><Relationship Id="rId2" Type="http://schemas.openxmlformats.org/officeDocument/2006/relationships/audio" Target="../media/media13.mp3"/><Relationship Id="rId1" Type="http://schemas.microsoft.com/office/2007/relationships/media" Target="../media/media13.mp3"/><Relationship Id="rId6" Type="http://schemas.openxmlformats.org/officeDocument/2006/relationships/image" Target="../media/image77.png"/><Relationship Id="rId5" Type="http://schemas.openxmlformats.org/officeDocument/2006/relationships/image" Target="../media/image76.png"/><Relationship Id="rId10" Type="http://schemas.openxmlformats.org/officeDocument/2006/relationships/image" Target="../media/image30.gif"/><Relationship Id="rId4" Type="http://schemas.openxmlformats.org/officeDocument/2006/relationships/image" Target="../media/image75.png"/><Relationship Id="rId9" Type="http://schemas.openxmlformats.org/officeDocument/2006/relationships/image" Target="../media/image29.gif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hyperlink" Target="http://kot-pes.com/sojka-foto/" TargetMode="External"/><Relationship Id="rId13" Type="http://schemas.openxmlformats.org/officeDocument/2006/relationships/hyperlink" Target="http://animalsfoto.com/ivolga-ptiytsa-foto.html" TargetMode="External"/><Relationship Id="rId18" Type="http://schemas.openxmlformats.org/officeDocument/2006/relationships/hyperlink" Target="http://webmandry.com/ptitsa-vorona-opisanie" TargetMode="External"/><Relationship Id="rId3" Type="http://schemas.openxmlformats.org/officeDocument/2006/relationships/image" Target="../media/image80.gif"/><Relationship Id="rId21" Type="http://schemas.openxmlformats.org/officeDocument/2006/relationships/hyperlink" Target="http://pravda-chto.ru/ptica-udod-foto-i-opisanie/" TargetMode="External"/><Relationship Id="rId7" Type="http://schemas.openxmlformats.org/officeDocument/2006/relationships/hyperlink" Target="http://animalreader.ru/ptitsa-solovey-foto-prirodnogo-pevtsa.html" TargetMode="External"/><Relationship Id="rId12" Type="http://schemas.openxmlformats.org/officeDocument/2006/relationships/hyperlink" Target="http://zoolog.guru/pticy/volnye-pticy/kak-vyglyadit-popolzen-opisanie-pticy-foto.htm" TargetMode="External"/><Relationship Id="rId17" Type="http://schemas.openxmlformats.org/officeDocument/2006/relationships/hyperlink" Target="http://webmandry.com/ptitsa-zhavoronok" TargetMode="External"/><Relationship Id="rId2" Type="http://schemas.openxmlformats.org/officeDocument/2006/relationships/image" Target="../media/image79.gif"/><Relationship Id="rId16" Type="http://schemas.openxmlformats.org/officeDocument/2006/relationships/hyperlink" Target="http://animalsfoto.com/kak-vyiglyadit-ptiytsa-javoronok-foto.html#6" TargetMode="External"/><Relationship Id="rId20" Type="http://schemas.openxmlformats.org/officeDocument/2006/relationships/hyperlink" Target="http://webmandry.com/pevchaya-ptitsa-zyablik-opisanie-" TargetMode="Externa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kot-pes.com/shhegol-foto-pticy-vosxishhaet-zvonkim-peniem-shhegolyaet-yarkim-opereniem/--&#1092;&#1086;&#1090;&#1086;,&#1090;&#1077;&#1082;&#1089;&#1090;" TargetMode="External"/><Relationship Id="rId11" Type="http://schemas.openxmlformats.org/officeDocument/2006/relationships/hyperlink" Target="http://animalsfoto.com/kak-vyiglyadit-ptiytsa-popolzenym-foto.htm-&#1092;&#1086;&#1090;&#1086;" TargetMode="External"/><Relationship Id="rId5" Type="http://schemas.openxmlformats.org/officeDocument/2006/relationships/hyperlink" Target="https://givotniymir.ru/tryasoguzka-ptica-obra" TargetMode="External"/><Relationship Id="rId15" Type="http://schemas.openxmlformats.org/officeDocument/2006/relationships/hyperlink" Target="http://animalreader.ru/interesnoe-o-zaryankah-vidyi-foto-opisanie.html" TargetMode="External"/><Relationship Id="rId23" Type="http://schemas.openxmlformats.org/officeDocument/2006/relationships/image" Target="../media/image81.gif"/><Relationship Id="rId10" Type="http://schemas.openxmlformats.org/officeDocument/2006/relationships/hyperlink" Target="http://kot-pes.com/sviristel-foto-ptica/" TargetMode="External"/><Relationship Id="rId19" Type="http://schemas.openxmlformats.org/officeDocument/2006/relationships/hyperlink" Target="http://nashzeleniymir.ru/&#1074;&#1086;&#1088;&#1086;&#1085;&#1072;" TargetMode="External"/><Relationship Id="rId4" Type="http://schemas.openxmlformats.org/officeDocument/2006/relationships/hyperlink" Target="http://kot-pes.com/chizh-ptica-foto" TargetMode="External"/><Relationship Id="rId9" Type="http://schemas.openxmlformats.org/officeDocument/2006/relationships/hyperlink" Target="http://komotoz.ru/photo/zhivotnye/snegir.php" TargetMode="External"/><Relationship Id="rId14" Type="http://schemas.openxmlformats.org/officeDocument/2006/relationships/hyperlink" Target="https://givotniymir.ru/zelenushka-ptica-obraz-zhizni-i-sreda-obitaniya-pticy-zelenushki/" TargetMode="External"/><Relationship Id="rId22" Type="http://schemas.openxmlformats.org/officeDocument/2006/relationships/hyperlink" Target="https://givotniymir.ru/soroka-osobennosti-i-obraz-zhizni-soroki/" TargetMode="Externa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80.gif"/><Relationship Id="rId3" Type="http://schemas.openxmlformats.org/officeDocument/2006/relationships/hyperlink" Target="https://givotniymir.ru/korolek-ptica-obraz-zhizni-i-sreda-obitaniya-pticy-korolek/" TargetMode="External"/><Relationship Id="rId7" Type="http://schemas.openxmlformats.org/officeDocument/2006/relationships/hyperlink" Target="http://ankartin.narod.ru/aniraz.htm" TargetMode="External"/><Relationship Id="rId2" Type="http://schemas.openxmlformats.org/officeDocument/2006/relationships/hyperlink" Target="https://givotniymir.ru/kukushka-ptica-obraz-zhizni-i-sreda-obitaniya-kukushki/" TargetMode="Externa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animalsfoto.com/jivotnyie" TargetMode="External"/><Relationship Id="rId5" Type="http://schemas.openxmlformats.org/officeDocument/2006/relationships/hyperlink" Target="https://givotniymir.ru/galka-ptica-obraz-zhizni-i-sreda-obitaniya-galki/" TargetMode="External"/><Relationship Id="rId4" Type="http://schemas.openxmlformats.org/officeDocument/2006/relationships/hyperlink" Target="http://kot-pes.com/grach-foto-ptica/" TargetMode="Externa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27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10" Type="http://schemas.openxmlformats.org/officeDocument/2006/relationships/image" Target="../media/image30.gif"/><Relationship Id="rId4" Type="http://schemas.openxmlformats.org/officeDocument/2006/relationships/image" Target="../media/image24.png"/><Relationship Id="rId9" Type="http://schemas.openxmlformats.org/officeDocument/2006/relationships/image" Target="../media/image29.gif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34.jpeg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33.png"/><Relationship Id="rId5" Type="http://schemas.openxmlformats.org/officeDocument/2006/relationships/image" Target="../media/image32.png"/><Relationship Id="rId10" Type="http://schemas.openxmlformats.org/officeDocument/2006/relationships/image" Target="../media/image30.gif"/><Relationship Id="rId4" Type="http://schemas.openxmlformats.org/officeDocument/2006/relationships/image" Target="../media/image31.png"/><Relationship Id="rId9" Type="http://schemas.openxmlformats.org/officeDocument/2006/relationships/image" Target="../media/image29.gif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38.png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image" Target="../media/image37.png"/><Relationship Id="rId5" Type="http://schemas.openxmlformats.org/officeDocument/2006/relationships/image" Target="../media/image36.jpeg"/><Relationship Id="rId10" Type="http://schemas.openxmlformats.org/officeDocument/2006/relationships/image" Target="../media/image30.gif"/><Relationship Id="rId4" Type="http://schemas.openxmlformats.org/officeDocument/2006/relationships/image" Target="../media/image35.png"/><Relationship Id="rId9" Type="http://schemas.openxmlformats.org/officeDocument/2006/relationships/image" Target="../media/image29.gif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42.jpeg"/><Relationship Id="rId2" Type="http://schemas.openxmlformats.org/officeDocument/2006/relationships/audio" Target="../media/media4.wav"/><Relationship Id="rId1" Type="http://schemas.microsoft.com/office/2007/relationships/media" Target="../media/media4.wav"/><Relationship Id="rId6" Type="http://schemas.openxmlformats.org/officeDocument/2006/relationships/image" Target="../media/image41.jpeg"/><Relationship Id="rId5" Type="http://schemas.openxmlformats.org/officeDocument/2006/relationships/image" Target="../media/image40.png"/><Relationship Id="rId10" Type="http://schemas.openxmlformats.org/officeDocument/2006/relationships/image" Target="../media/image30.gif"/><Relationship Id="rId4" Type="http://schemas.openxmlformats.org/officeDocument/2006/relationships/image" Target="../media/image39.png"/><Relationship Id="rId9" Type="http://schemas.openxmlformats.org/officeDocument/2006/relationships/image" Target="../media/image29.gif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45.png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6" Type="http://schemas.openxmlformats.org/officeDocument/2006/relationships/image" Target="../media/image44.png"/><Relationship Id="rId11" Type="http://schemas.openxmlformats.org/officeDocument/2006/relationships/image" Target="../media/image30.gif"/><Relationship Id="rId5" Type="http://schemas.openxmlformats.org/officeDocument/2006/relationships/hyperlink" Target="https://givotniymir.ru/kanarejka-ptica-obraz-zhizni-i-sreda-obitaniya-kanarejki/" TargetMode="External"/><Relationship Id="rId10" Type="http://schemas.openxmlformats.org/officeDocument/2006/relationships/image" Target="../media/image29.gif"/><Relationship Id="rId4" Type="http://schemas.openxmlformats.org/officeDocument/2006/relationships/image" Target="../media/image43.png"/><Relationship Id="rId9" Type="http://schemas.openxmlformats.org/officeDocument/2006/relationships/image" Target="../media/image46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50.png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6" Type="http://schemas.openxmlformats.org/officeDocument/2006/relationships/image" Target="../media/image49.png"/><Relationship Id="rId5" Type="http://schemas.openxmlformats.org/officeDocument/2006/relationships/image" Target="../media/image48.png"/><Relationship Id="rId10" Type="http://schemas.openxmlformats.org/officeDocument/2006/relationships/image" Target="../media/image30.gif"/><Relationship Id="rId4" Type="http://schemas.openxmlformats.org/officeDocument/2006/relationships/image" Target="../media/image47.png"/><Relationship Id="rId9" Type="http://schemas.openxmlformats.org/officeDocument/2006/relationships/image" Target="../media/image29.gif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54.png"/><Relationship Id="rId2" Type="http://schemas.openxmlformats.org/officeDocument/2006/relationships/audio" Target="../media/media7.wav"/><Relationship Id="rId1" Type="http://schemas.microsoft.com/office/2007/relationships/media" Target="../media/media7.wav"/><Relationship Id="rId6" Type="http://schemas.openxmlformats.org/officeDocument/2006/relationships/image" Target="../media/image53.png"/><Relationship Id="rId5" Type="http://schemas.openxmlformats.org/officeDocument/2006/relationships/image" Target="../media/image52.png"/><Relationship Id="rId10" Type="http://schemas.openxmlformats.org/officeDocument/2006/relationships/image" Target="../media/image30.gif"/><Relationship Id="rId4" Type="http://schemas.openxmlformats.org/officeDocument/2006/relationships/image" Target="../media/image51.png"/><Relationship Id="rId9" Type="http://schemas.openxmlformats.org/officeDocument/2006/relationships/image" Target="../media/image29.gif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58.png"/><Relationship Id="rId2" Type="http://schemas.openxmlformats.org/officeDocument/2006/relationships/audio" Target="../media/media8.m4a"/><Relationship Id="rId1" Type="http://schemas.microsoft.com/office/2007/relationships/media" Target="../media/media8.m4a"/><Relationship Id="rId6" Type="http://schemas.openxmlformats.org/officeDocument/2006/relationships/image" Target="../media/image57.png"/><Relationship Id="rId5" Type="http://schemas.openxmlformats.org/officeDocument/2006/relationships/image" Target="../media/image56.png"/><Relationship Id="rId10" Type="http://schemas.openxmlformats.org/officeDocument/2006/relationships/image" Target="../media/image30.gif"/><Relationship Id="rId4" Type="http://schemas.openxmlformats.org/officeDocument/2006/relationships/image" Target="../media/image55.png"/><Relationship Id="rId9" Type="http://schemas.openxmlformats.org/officeDocument/2006/relationships/image" Target="../media/image29.gi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B0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" name="Рисунок 50" descr="http://liubavyshka.ru/_ph/54/2/239501991.gif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981382"/>
            <a:ext cx="6023504" cy="3347072"/>
          </a:xfrm>
          <a:prstGeom prst="rect">
            <a:avLst/>
          </a:prstGeom>
          <a:noFill/>
          <a:ln>
            <a:noFill/>
          </a:ln>
        </p:spPr>
      </p:pic>
      <p:pic>
        <p:nvPicPr>
          <p:cNvPr id="52" name="Рисунок 51" descr="http://liubavyshka.ru/_ph/54/2/239501991.gif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44168" y="1327988"/>
            <a:ext cx="6099308" cy="3994289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Рисунок 8" descr="Мультфильмы картинки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81040" y="2667335"/>
            <a:ext cx="1855175" cy="4190665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36741" y="197644"/>
            <a:ext cx="5292969" cy="783737"/>
          </a:xfrm>
          <a:solidFill>
            <a:srgbClr val="FFFF00"/>
          </a:solidFill>
        </p:spPr>
        <p:txBody>
          <a:bodyPr/>
          <a:lstStyle/>
          <a:p>
            <a:r>
              <a:rPr lang="ru-RU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Игра «Знатоки  птиц».</a:t>
            </a:r>
            <a:endParaRPr lang="ru-RU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3" name="Рисунок 2" descr="Приветствия картинки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3753" y="197644"/>
            <a:ext cx="2857500" cy="1828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Рисунок 3" descr="Приветствия картинки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49742" y="3657600"/>
            <a:ext cx="2977661" cy="2860065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Рисунок 4" descr="Мультфильмы картинки"/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12923" y="3870081"/>
            <a:ext cx="2244237" cy="2926371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Рисунок 6" descr="Мультфильмы картинки"/>
          <p:cNvPicPr/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09292" y="2667336"/>
            <a:ext cx="4654983" cy="3974702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Рисунок 10" descr="Диссней картинки"/>
          <p:cNvPicPr/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8812" y="4314092"/>
            <a:ext cx="1612111" cy="2203573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Рисунок 11" descr="Музыкальные картинки"/>
          <p:cNvPicPr/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9692" y="2233948"/>
            <a:ext cx="1380862" cy="1636133"/>
          </a:xfrm>
          <a:prstGeom prst="rect">
            <a:avLst/>
          </a:prstGeom>
          <a:noFill/>
          <a:ln>
            <a:noFill/>
          </a:ln>
        </p:spPr>
      </p:pic>
      <p:pic>
        <p:nvPicPr>
          <p:cNvPr id="17" name="Рисунок 16" descr="Книги, библиотека смайлик"/>
          <p:cNvPicPr/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020" y="3543480"/>
            <a:ext cx="2892847" cy="3250040"/>
          </a:xfrm>
          <a:prstGeom prst="rect">
            <a:avLst/>
          </a:prstGeom>
          <a:noFill/>
          <a:ln>
            <a:noFill/>
          </a:ln>
        </p:spPr>
      </p:pic>
      <p:pic>
        <p:nvPicPr>
          <p:cNvPr id="18" name="Рисунок 17" descr="Пернатые картинки"/>
          <p:cNvPicPr/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07867" y="422030"/>
            <a:ext cx="2590255" cy="1811917"/>
          </a:xfrm>
          <a:prstGeom prst="rect">
            <a:avLst/>
          </a:prstGeom>
          <a:noFill/>
          <a:ln>
            <a:noFill/>
          </a:ln>
        </p:spPr>
      </p:pic>
      <p:pic>
        <p:nvPicPr>
          <p:cNvPr id="19" name="Рисунок 18" descr="Пернатые картинки"/>
          <p:cNvPicPr/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29710" y="105508"/>
            <a:ext cx="2464413" cy="1465384"/>
          </a:xfrm>
          <a:prstGeom prst="rect">
            <a:avLst/>
          </a:prstGeom>
          <a:noFill/>
          <a:ln>
            <a:noFill/>
          </a:ln>
        </p:spPr>
      </p:pic>
      <p:pic>
        <p:nvPicPr>
          <p:cNvPr id="20" name="Рисунок 19" descr="Пернатые картинки"/>
          <p:cNvPicPr/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42589" y="5076092"/>
            <a:ext cx="1347891" cy="1565946"/>
          </a:xfrm>
          <a:prstGeom prst="rect">
            <a:avLst/>
          </a:prstGeom>
          <a:noFill/>
          <a:ln>
            <a:noFill/>
          </a:ln>
        </p:spPr>
      </p:pic>
      <p:pic>
        <p:nvPicPr>
          <p:cNvPr id="21" name="Рисунок 20" descr="Пернатые картинки"/>
          <p:cNvPicPr/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648" y="1645159"/>
            <a:ext cx="952500" cy="7905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2" name="Рисунок 21" descr="Пернатые картинки"/>
          <p:cNvPicPr/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9326" y="1327988"/>
            <a:ext cx="952500" cy="7905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3" name="Рисунок 22" descr="Пернатые картинки"/>
          <p:cNvPicPr/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31617" y="3097989"/>
            <a:ext cx="952500" cy="7905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4" name="Рисунок 23" descr="Пернатые картинки"/>
          <p:cNvPicPr/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21903" y="2217657"/>
            <a:ext cx="952500" cy="7905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5" name="Рисунок 24" descr="Пернатые картинки"/>
          <p:cNvPicPr/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8153" y="2702702"/>
            <a:ext cx="952500" cy="7905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6" name="Рисунок 25" descr="Пернатые картинки"/>
          <p:cNvPicPr/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55569" y="3008233"/>
            <a:ext cx="1336431" cy="1233688"/>
          </a:xfrm>
          <a:prstGeom prst="rect">
            <a:avLst/>
          </a:prstGeom>
          <a:noFill/>
          <a:ln>
            <a:noFill/>
          </a:ln>
        </p:spPr>
      </p:pic>
      <p:pic>
        <p:nvPicPr>
          <p:cNvPr id="27" name="Рисунок 26" descr="Птицы смайлик"/>
          <p:cNvPicPr/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4089" y="5158154"/>
            <a:ext cx="1301449" cy="1483884"/>
          </a:xfrm>
          <a:prstGeom prst="rect">
            <a:avLst/>
          </a:prstGeom>
          <a:noFill/>
          <a:ln>
            <a:noFill/>
          </a:ln>
        </p:spPr>
      </p:pic>
      <p:pic>
        <p:nvPicPr>
          <p:cNvPr id="28" name="Рисунок 27" descr="Пернатые картинки"/>
          <p:cNvPicPr/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22652" y="427892"/>
            <a:ext cx="1143000" cy="1143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9" name="Рисунок 28" descr="Пернатые картинки"/>
          <p:cNvPicPr/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00735" y="502159"/>
            <a:ext cx="1143000" cy="1143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0" name="Рисунок 29" descr="Пернатые картинки"/>
          <p:cNvPicPr/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9122" y="2881225"/>
            <a:ext cx="990600" cy="781050"/>
          </a:xfrm>
          <a:prstGeom prst="rect">
            <a:avLst/>
          </a:prstGeom>
          <a:noFill/>
          <a:ln>
            <a:noFill/>
          </a:ln>
        </p:spPr>
      </p:pic>
      <p:pic>
        <p:nvPicPr>
          <p:cNvPr id="31" name="Рисунок 30" descr="Пернатые картинки"/>
          <p:cNvPicPr/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08878" y="6012470"/>
            <a:ext cx="990600" cy="781050"/>
          </a:xfrm>
          <a:prstGeom prst="rect">
            <a:avLst/>
          </a:prstGeom>
          <a:noFill/>
          <a:ln>
            <a:noFill/>
          </a:ln>
        </p:spPr>
      </p:pic>
      <p:pic>
        <p:nvPicPr>
          <p:cNvPr id="32" name="Рисунок 31" descr="Пернатые картинки"/>
          <p:cNvPicPr/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10591" y="2084447"/>
            <a:ext cx="1343025" cy="1047750"/>
          </a:xfrm>
          <a:prstGeom prst="rect">
            <a:avLst/>
          </a:prstGeom>
          <a:noFill/>
          <a:ln>
            <a:noFill/>
          </a:ln>
        </p:spPr>
      </p:pic>
      <p:pic>
        <p:nvPicPr>
          <p:cNvPr id="33" name="Рисунок 32" descr="Пернатые картинки"/>
          <p:cNvPicPr/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68964" y="3369517"/>
            <a:ext cx="666750" cy="476250"/>
          </a:xfrm>
          <a:prstGeom prst="rect">
            <a:avLst/>
          </a:prstGeom>
          <a:noFill/>
          <a:ln>
            <a:noFill/>
          </a:ln>
        </p:spPr>
      </p:pic>
      <p:pic>
        <p:nvPicPr>
          <p:cNvPr id="34" name="Рисунок 33" descr="Пернатые картинки"/>
          <p:cNvPicPr/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48741" y="2393051"/>
            <a:ext cx="666750" cy="476250"/>
          </a:xfrm>
          <a:prstGeom prst="rect">
            <a:avLst/>
          </a:prstGeom>
          <a:noFill/>
          <a:ln>
            <a:noFill/>
          </a:ln>
        </p:spPr>
      </p:pic>
      <p:pic>
        <p:nvPicPr>
          <p:cNvPr id="35" name="Рисунок 34" descr="fc9d193d16d86fbfc18fc087e72f8a7f.gif"/>
          <p:cNvPicPr/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71641" y="4746104"/>
            <a:ext cx="1258639" cy="1895934"/>
          </a:xfrm>
          <a:prstGeom prst="rect">
            <a:avLst/>
          </a:prstGeom>
          <a:noFill/>
          <a:ln>
            <a:noFill/>
          </a:ln>
          <a:extLst/>
        </p:spPr>
      </p:pic>
      <p:pic>
        <p:nvPicPr>
          <p:cNvPr id="36" name="Picture 15" descr="305b981f68f5"/>
          <p:cNvPicPr/>
          <p:nvPr/>
        </p:nvPicPr>
        <p:blipFill>
          <a:blip r:embed="rId22" cstate="print"/>
          <a:srcRect/>
          <a:stretch>
            <a:fillRect/>
          </a:stretch>
        </p:blipFill>
        <p:spPr bwMode="auto">
          <a:xfrm>
            <a:off x="2061696" y="4878828"/>
            <a:ext cx="942975" cy="9150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8" name="Рисунок 37" descr="Пернатые картинки"/>
          <p:cNvPicPr/>
          <p:nvPr/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06472" y="4746104"/>
            <a:ext cx="1518783" cy="2047415"/>
          </a:xfrm>
          <a:prstGeom prst="rect">
            <a:avLst/>
          </a:prstGeom>
          <a:noFill/>
          <a:ln>
            <a:noFill/>
          </a:ln>
        </p:spPr>
      </p:pic>
      <p:pic>
        <p:nvPicPr>
          <p:cNvPr id="39" name="Рисунок 38" descr="Пернатые картинки"/>
          <p:cNvPicPr/>
          <p:nvPr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00336" y="2106280"/>
            <a:ext cx="885825" cy="819150"/>
          </a:xfrm>
          <a:prstGeom prst="rect">
            <a:avLst/>
          </a:prstGeom>
          <a:noFill/>
          <a:ln>
            <a:noFill/>
          </a:ln>
        </p:spPr>
      </p:pic>
      <p:pic>
        <p:nvPicPr>
          <p:cNvPr id="40" name="Рисунок 39" descr="Пернатые картинки"/>
          <p:cNvPicPr/>
          <p:nvPr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17577" y="1926045"/>
            <a:ext cx="885825" cy="819150"/>
          </a:xfrm>
          <a:prstGeom prst="rect">
            <a:avLst/>
          </a:prstGeom>
          <a:noFill/>
          <a:ln>
            <a:noFill/>
          </a:ln>
        </p:spPr>
      </p:pic>
      <p:pic>
        <p:nvPicPr>
          <p:cNvPr id="41" name="Рисунок 40" descr="Пернатые картинки"/>
          <p:cNvPicPr/>
          <p:nvPr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32353" y="1744205"/>
            <a:ext cx="885825" cy="819150"/>
          </a:xfrm>
          <a:prstGeom prst="rect">
            <a:avLst/>
          </a:prstGeom>
          <a:noFill/>
          <a:ln>
            <a:noFill/>
          </a:ln>
        </p:spPr>
      </p:pic>
      <p:pic>
        <p:nvPicPr>
          <p:cNvPr id="42" name="Рисунок 41" descr="Пернатые картинки"/>
          <p:cNvPicPr/>
          <p:nvPr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86436" y="2550367"/>
            <a:ext cx="885825" cy="819150"/>
          </a:xfrm>
          <a:prstGeom prst="rect">
            <a:avLst/>
          </a:prstGeom>
          <a:noFill/>
          <a:ln>
            <a:noFill/>
          </a:ln>
        </p:spPr>
      </p:pic>
      <p:pic>
        <p:nvPicPr>
          <p:cNvPr id="43" name="Рисунок 42" descr="Пернатые картинки"/>
          <p:cNvPicPr/>
          <p:nvPr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52979" y="2505075"/>
            <a:ext cx="885825" cy="819150"/>
          </a:xfrm>
          <a:prstGeom prst="rect">
            <a:avLst/>
          </a:prstGeom>
          <a:noFill/>
          <a:ln>
            <a:noFill/>
          </a:ln>
        </p:spPr>
      </p:pic>
      <p:pic>
        <p:nvPicPr>
          <p:cNvPr id="44" name="Рисунок 43" descr="Пернатые картинки"/>
          <p:cNvPicPr/>
          <p:nvPr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06369" y="3300685"/>
            <a:ext cx="885825" cy="819150"/>
          </a:xfrm>
          <a:prstGeom prst="rect">
            <a:avLst/>
          </a:prstGeom>
          <a:noFill/>
          <a:ln>
            <a:noFill/>
          </a:ln>
        </p:spPr>
      </p:pic>
      <p:pic>
        <p:nvPicPr>
          <p:cNvPr id="45" name="Рисунок 44" descr="Пернатые картинки"/>
          <p:cNvPicPr/>
          <p:nvPr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35093" y="1880989"/>
            <a:ext cx="885825" cy="819150"/>
          </a:xfrm>
          <a:prstGeom prst="rect">
            <a:avLst/>
          </a:prstGeom>
          <a:noFill/>
          <a:ln>
            <a:noFill/>
          </a:ln>
        </p:spPr>
      </p:pic>
      <p:pic>
        <p:nvPicPr>
          <p:cNvPr id="46" name="Рисунок 45" descr="Пернатые картинки"/>
          <p:cNvPicPr/>
          <p:nvPr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35453" y="2550367"/>
            <a:ext cx="885825" cy="819150"/>
          </a:xfrm>
          <a:prstGeom prst="rect">
            <a:avLst/>
          </a:prstGeom>
          <a:noFill/>
          <a:ln>
            <a:noFill/>
          </a:ln>
        </p:spPr>
      </p:pic>
      <p:pic>
        <p:nvPicPr>
          <p:cNvPr id="47" name="Рисунок 46" descr="Пернатые картинки"/>
          <p:cNvPicPr/>
          <p:nvPr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73797" y="2033555"/>
            <a:ext cx="885825" cy="819150"/>
          </a:xfrm>
          <a:prstGeom prst="rect">
            <a:avLst/>
          </a:prstGeom>
          <a:noFill/>
          <a:ln>
            <a:noFill/>
          </a:ln>
        </p:spPr>
      </p:pic>
      <p:pic>
        <p:nvPicPr>
          <p:cNvPr id="48" name="Рисунок 47" descr="Пернатые картинки"/>
          <p:cNvPicPr/>
          <p:nvPr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71146" y="1087667"/>
            <a:ext cx="885825" cy="819150"/>
          </a:xfrm>
          <a:prstGeom prst="rect">
            <a:avLst/>
          </a:prstGeom>
          <a:noFill/>
          <a:ln>
            <a:noFill/>
          </a:ln>
        </p:spPr>
      </p:pic>
      <p:pic>
        <p:nvPicPr>
          <p:cNvPr id="49" name="Рисунок 48" descr="Пернатые картинки"/>
          <p:cNvPicPr/>
          <p:nvPr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52456" y="1831563"/>
            <a:ext cx="885825" cy="819150"/>
          </a:xfrm>
          <a:prstGeom prst="rect">
            <a:avLst/>
          </a:prstGeom>
          <a:noFill/>
          <a:ln>
            <a:noFill/>
          </a:ln>
        </p:spPr>
      </p:pic>
      <p:pic>
        <p:nvPicPr>
          <p:cNvPr id="50" name="Рисунок 49" descr="Пернатые картинки"/>
          <p:cNvPicPr/>
          <p:nvPr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06472" y="1461899"/>
            <a:ext cx="885825" cy="81915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9379481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-27658"/>
            <a:ext cx="12191999" cy="6885658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7127630" y="0"/>
            <a:ext cx="5064369" cy="6740307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r>
              <a:rPr lang="ru-RU" dirty="0" smtClean="0">
                <a:solidFill>
                  <a:srgbClr val="444444"/>
                </a:solidFill>
                <a:latin typeface="Georgia" panose="02040502050405020303" pitchFamily="18" charset="0"/>
              </a:rPr>
              <a:t>Удод </a:t>
            </a:r>
            <a:r>
              <a:rPr lang="ru-RU" dirty="0">
                <a:solidFill>
                  <a:srgbClr val="444444"/>
                </a:solidFill>
                <a:latin typeface="Georgia" panose="02040502050405020303" pitchFamily="18" charset="0"/>
              </a:rPr>
              <a:t>– гость из тропиков, птица с ярким экзотическим оперением. Чёрные и белые полосы на крыльях, большой рыжий хохолок из перьев, словно веер, раскрывается и складывается</a:t>
            </a:r>
            <a:r>
              <a:rPr lang="ru-RU" dirty="0" smtClean="0">
                <a:solidFill>
                  <a:srgbClr val="444444"/>
                </a:solidFill>
                <a:latin typeface="Georgia" panose="02040502050405020303" pitchFamily="18" charset="0"/>
              </a:rPr>
              <a:t>.</a:t>
            </a:r>
            <a:r>
              <a:rPr lang="ru-RU" dirty="0">
                <a:solidFill>
                  <a:srgbClr val="444444"/>
                </a:solidFill>
                <a:latin typeface="Georgia" panose="02040502050405020303" pitchFamily="18" charset="0"/>
              </a:rPr>
              <a:t> Птица добывает себе пищу, роясь в земле длинным клювом</a:t>
            </a:r>
            <a:r>
              <a:rPr lang="ru-RU" dirty="0" smtClean="0">
                <a:solidFill>
                  <a:srgbClr val="444444"/>
                </a:solidFill>
                <a:latin typeface="Georgia" panose="02040502050405020303" pitchFamily="18" charset="0"/>
              </a:rPr>
              <a:t>.</a:t>
            </a:r>
            <a:r>
              <a:rPr lang="ru-RU" dirty="0">
                <a:solidFill>
                  <a:srgbClr val="444444"/>
                </a:solidFill>
                <a:latin typeface="Georgia" panose="02040502050405020303" pitchFamily="18" charset="0"/>
              </a:rPr>
              <a:t> Выхватив из земли медведку, удод бьёт её о землю, а затем относит добычу птенцам в гнездо. Тонкий и длинный немного изогнутый клюв хороший помощник удоду в добыче пропитания, а </a:t>
            </a:r>
            <a:r>
              <a:rPr lang="ru-RU" b="1" dirty="0">
                <a:solidFill>
                  <a:srgbClr val="444444"/>
                </a:solidFill>
                <a:latin typeface="Georgia" panose="02040502050405020303" pitchFamily="18" charset="0"/>
              </a:rPr>
              <a:t>питается </a:t>
            </a:r>
            <a:r>
              <a:rPr lang="ru-RU" b="1" dirty="0" smtClean="0">
                <a:solidFill>
                  <a:srgbClr val="444444"/>
                </a:solidFill>
                <a:latin typeface="Georgia" panose="02040502050405020303" pitchFamily="18" charset="0"/>
              </a:rPr>
              <a:t>птица удод</a:t>
            </a:r>
            <a:r>
              <a:rPr lang="ru-RU" dirty="0">
                <a:solidFill>
                  <a:srgbClr val="444444"/>
                </a:solidFill>
                <a:latin typeface="Georgia" panose="02040502050405020303" pitchFamily="18" charset="0"/>
              </a:rPr>
              <a:t> исключительно </a:t>
            </a:r>
            <a:r>
              <a:rPr lang="ru-RU" dirty="0">
                <a:solidFill>
                  <a:srgbClr val="E01222"/>
                </a:solidFill>
                <a:latin typeface="Georgia" panose="02040502050405020303" pitchFamily="18" charset="0"/>
                <a:hlinkClick r:id="rId5"/>
              </a:rPr>
              <a:t>насекомыми</a:t>
            </a:r>
            <a:r>
              <a:rPr lang="ru-RU" dirty="0">
                <a:solidFill>
                  <a:srgbClr val="444444"/>
                </a:solidFill>
                <a:latin typeface="Georgia" panose="02040502050405020303" pitchFamily="18" charset="0"/>
              </a:rPr>
              <a:t>, некоторых из них он подобно дятлу добывает под корой деревьев и старых пней</a:t>
            </a:r>
            <a:r>
              <a:rPr lang="ru-RU" dirty="0" smtClean="0">
                <a:solidFill>
                  <a:srgbClr val="444444"/>
                </a:solidFill>
                <a:latin typeface="Georgia" panose="02040502050405020303" pitchFamily="18" charset="0"/>
              </a:rPr>
              <a:t>.</a:t>
            </a:r>
            <a:r>
              <a:rPr lang="ru-RU" dirty="0">
                <a:solidFill>
                  <a:srgbClr val="444444"/>
                </a:solidFill>
                <a:latin typeface="Georgia" panose="02040502050405020303" pitchFamily="18" charset="0"/>
              </a:rPr>
              <a:t> </a:t>
            </a:r>
            <a:r>
              <a:rPr lang="ru-RU" dirty="0" smtClean="0">
                <a:solidFill>
                  <a:srgbClr val="444444"/>
                </a:solidFill>
                <a:latin typeface="Georgia" panose="02040502050405020303" pitchFamily="18" charset="0"/>
              </a:rPr>
              <a:t>Удод </a:t>
            </a:r>
            <a:r>
              <a:rPr lang="ru-RU" dirty="0">
                <a:solidFill>
                  <a:srgbClr val="444444"/>
                </a:solidFill>
                <a:latin typeface="Georgia" panose="02040502050405020303" pitchFamily="18" charset="0"/>
              </a:rPr>
              <a:t>как </a:t>
            </a:r>
            <a:r>
              <a:rPr lang="ru-RU" dirty="0">
                <a:solidFill>
                  <a:srgbClr val="E01222"/>
                </a:solidFill>
                <a:latin typeface="Georgia" panose="02040502050405020303" pitchFamily="18" charset="0"/>
                <a:hlinkClick r:id="rId6"/>
              </a:rPr>
              <a:t>скунс</a:t>
            </a:r>
            <a:r>
              <a:rPr lang="ru-RU" dirty="0">
                <a:solidFill>
                  <a:srgbClr val="444444"/>
                </a:solidFill>
                <a:latin typeface="Georgia" panose="02040502050405020303" pitchFamily="18" charset="0"/>
              </a:rPr>
              <a:t> при  опасности выделяет из особой железы жидкость с резким неприятным запахом. Поэтому брать птицу в руки не стоит, если вам повезло увидеть удода не на фото, а в живой природе, не пытайтесь поймать его, лучше полюбуйтесь на удода со стороны, ни одно </a:t>
            </a:r>
            <a:r>
              <a:rPr lang="ru-RU" b="1" dirty="0">
                <a:solidFill>
                  <a:srgbClr val="444444"/>
                </a:solidFill>
                <a:latin typeface="Georgia" panose="02040502050405020303" pitchFamily="18" charset="0"/>
              </a:rPr>
              <a:t>описание или фото</a:t>
            </a:r>
            <a:r>
              <a:rPr lang="ru-RU" dirty="0">
                <a:solidFill>
                  <a:srgbClr val="444444"/>
                </a:solidFill>
                <a:latin typeface="Georgia" panose="02040502050405020303" pitchFamily="18" charset="0"/>
              </a:rPr>
              <a:t> не раскроет вам красоты этой горделивой птицы.</a:t>
            </a:r>
            <a:endParaRPr lang="ru-RU" dirty="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0" y="0"/>
            <a:ext cx="7127629" cy="68580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-1" y="1"/>
            <a:ext cx="7127629" cy="685800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0" y="0"/>
            <a:ext cx="7127628" cy="6837243"/>
          </a:xfrm>
          <a:prstGeom prst="rect">
            <a:avLst/>
          </a:prstGeom>
        </p:spPr>
      </p:pic>
      <p:pic>
        <p:nvPicPr>
          <p:cNvPr id="2" name="udo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1417027" y="232875"/>
            <a:ext cx="609600" cy="60960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</p:pic>
      <p:sp>
        <p:nvSpPr>
          <p:cNvPr id="3" name="Прямоугольник 2"/>
          <p:cNvSpPr/>
          <p:nvPr/>
        </p:nvSpPr>
        <p:spPr>
          <a:xfrm>
            <a:off x="4144038" y="59724"/>
            <a:ext cx="1384290" cy="769441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r>
              <a:rPr lang="ru-RU" sz="4400" b="1" dirty="0" smtClean="0">
                <a:solidFill>
                  <a:srgbClr val="FF0000"/>
                </a:solidFill>
              </a:rPr>
              <a:t>Удод</a:t>
            </a:r>
            <a:endParaRPr lang="ru-RU" sz="4400" dirty="0"/>
          </a:p>
        </p:txBody>
      </p:sp>
      <p:pic>
        <p:nvPicPr>
          <p:cNvPr id="8" name="Рисунок 7" descr="Картинки для презентаций 3d анимации для PowePoint. Вопрос или достижение фоны"/>
          <p:cNvPicPr/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93" y="5322277"/>
            <a:ext cx="1123584" cy="1303459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Рисунок 8" descr="Часы смайлики картинки гифки анимации"/>
          <p:cNvPicPr/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" y="0"/>
            <a:ext cx="676275" cy="6477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7932042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50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" fill="hold">
                      <p:stCondLst>
                        <p:cond delay="0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4" dur="2011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5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4" grpId="0" animBg="1"/>
      <p:bldP spid="3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-20212"/>
            <a:ext cx="12192000" cy="6878212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6189785" y="0"/>
            <a:ext cx="6002215" cy="6801862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r>
              <a:rPr lang="ru-RU" sz="2000" dirty="0" smtClean="0">
                <a:solidFill>
                  <a:srgbClr val="3D3D3D"/>
                </a:solidFill>
                <a:latin typeface="Times New Roman" panose="02020603050405020304" pitchFamily="18" charset="0"/>
              </a:rPr>
              <a:t>Немногие </a:t>
            </a:r>
            <a:r>
              <a:rPr lang="ru-RU" sz="2000" dirty="0">
                <a:solidFill>
                  <a:srgbClr val="3D3D3D"/>
                </a:solidFill>
                <a:latin typeface="Times New Roman" panose="02020603050405020304" pitchFamily="18" charset="0"/>
              </a:rPr>
              <a:t>видели </a:t>
            </a:r>
            <a:r>
              <a:rPr lang="ru-RU" sz="2000" dirty="0" smtClean="0">
                <a:solidFill>
                  <a:srgbClr val="3D3D3D"/>
                </a:solidFill>
                <a:latin typeface="Times New Roman" panose="02020603050405020304" pitchFamily="18" charset="0"/>
              </a:rPr>
              <a:t>эту </a:t>
            </a:r>
            <a:r>
              <a:rPr lang="ru-RU" sz="2000" dirty="0">
                <a:solidFill>
                  <a:srgbClr val="3D3D3D"/>
                </a:solidFill>
                <a:latin typeface="Times New Roman" panose="02020603050405020304" pitchFamily="18" charset="0"/>
              </a:rPr>
              <a:t>птицу, не различимую среди ветвей и осторожную по повадкам. Особенности пения птицы нашли отражение </a:t>
            </a:r>
            <a:r>
              <a:rPr lang="ru-RU" sz="2000" dirty="0" smtClean="0">
                <a:solidFill>
                  <a:srgbClr val="3D3D3D"/>
                </a:solidFill>
                <a:latin typeface="Times New Roman" panose="02020603050405020304" pitchFamily="18" charset="0"/>
              </a:rPr>
              <a:t>в ее названии. </a:t>
            </a:r>
            <a:r>
              <a:rPr lang="ru-RU" sz="2000" dirty="0">
                <a:solidFill>
                  <a:srgbClr val="3D3D3D"/>
                </a:solidFill>
                <a:latin typeface="Times New Roman" panose="02020603050405020304" pitchFamily="18" charset="0"/>
              </a:rPr>
              <a:t>Немного печальное «ку-ку» даже связывают с загадыванием судьбы</a:t>
            </a:r>
            <a:r>
              <a:rPr lang="ru-RU" sz="2000" dirty="0" smtClean="0">
                <a:solidFill>
                  <a:srgbClr val="3D3D3D"/>
                </a:solidFill>
                <a:latin typeface="Times New Roman" panose="02020603050405020304" pitchFamily="18" charset="0"/>
              </a:rPr>
              <a:t>.</a:t>
            </a:r>
            <a:r>
              <a:rPr lang="ru-RU" dirty="0">
                <a:solidFill>
                  <a:srgbClr val="3D3D3D"/>
                </a:solidFill>
                <a:latin typeface="Times New Roman" panose="02020603050405020304" pitchFamily="18" charset="0"/>
              </a:rPr>
              <a:t> </a:t>
            </a:r>
            <a:r>
              <a:rPr lang="ru-RU" sz="2000" dirty="0" smtClean="0">
                <a:solidFill>
                  <a:srgbClr val="3D3D3D"/>
                </a:solidFill>
                <a:latin typeface="Times New Roman" panose="02020603050405020304" pitchFamily="18" charset="0"/>
              </a:rPr>
              <a:t>Небольшая </a:t>
            </a:r>
            <a:r>
              <a:rPr lang="ru-RU" sz="2000" dirty="0">
                <a:solidFill>
                  <a:srgbClr val="3D3D3D"/>
                </a:solidFill>
                <a:latin typeface="Times New Roman" panose="02020603050405020304" pitchFamily="18" charset="0"/>
              </a:rPr>
              <a:t>размерами, едва крупнее голубя. Оперение серо-белое, поперечными полосками по корпусу, хвост длинный, а лапки с двумя передними пальцами и двумя задними, покрытые перьями. Вес всего 100 </a:t>
            </a:r>
            <a:r>
              <a:rPr lang="ru-RU" sz="2000" dirty="0" err="1">
                <a:solidFill>
                  <a:srgbClr val="3D3D3D"/>
                </a:solidFill>
                <a:latin typeface="Times New Roman" panose="02020603050405020304" pitchFamily="18" charset="0"/>
              </a:rPr>
              <a:t>гр</a:t>
            </a:r>
            <a:r>
              <a:rPr lang="ru-RU" sz="2000" dirty="0">
                <a:solidFill>
                  <a:srgbClr val="3D3D3D"/>
                </a:solidFill>
                <a:latin typeface="Times New Roman" panose="02020603050405020304" pitchFamily="18" charset="0"/>
              </a:rPr>
              <a:t>, а длина составляет примерно 40 см. Облик птицы напоминает ястреба или другого хищника, это сходство помогает им выживать</a:t>
            </a:r>
            <a:r>
              <a:rPr lang="ru-RU" sz="2000" dirty="0" smtClean="0">
                <a:solidFill>
                  <a:srgbClr val="3D3D3D"/>
                </a:solidFill>
                <a:latin typeface="Times New Roman" panose="02020603050405020304" pitchFamily="18" charset="0"/>
              </a:rPr>
              <a:t>.</a:t>
            </a:r>
            <a:r>
              <a:rPr lang="ru-RU" sz="2000" dirty="0">
                <a:solidFill>
                  <a:srgbClr val="3D3D3D"/>
                </a:solidFill>
                <a:latin typeface="Times New Roman" panose="02020603050405020304" pitchFamily="18" charset="0"/>
              </a:rPr>
              <a:t> Знакомые звуки издает самец, призывая подружку и оповещая соседей, что территория занята. Голос </a:t>
            </a:r>
            <a:r>
              <a:rPr lang="ru-RU" sz="2000" dirty="0" smtClean="0">
                <a:solidFill>
                  <a:srgbClr val="3D3D3D"/>
                </a:solidFill>
                <a:latin typeface="Times New Roman" panose="02020603050405020304" pitchFamily="18" charset="0"/>
              </a:rPr>
              <a:t>самочки </a:t>
            </a:r>
            <a:r>
              <a:rPr lang="ru-RU" sz="2000" dirty="0">
                <a:solidFill>
                  <a:srgbClr val="3D3D3D"/>
                </a:solidFill>
                <a:latin typeface="Times New Roman" panose="02020603050405020304" pitchFamily="18" charset="0"/>
              </a:rPr>
              <a:t>другой, немного похожий на смех. Услышав его, никто считать года не будет</a:t>
            </a:r>
            <a:r>
              <a:rPr lang="ru-RU" sz="2000" dirty="0" smtClean="0">
                <a:solidFill>
                  <a:srgbClr val="3D3D3D"/>
                </a:solidFill>
                <a:latin typeface="Times New Roman" panose="02020603050405020304" pitchFamily="18" charset="0"/>
              </a:rPr>
              <a:t>.</a:t>
            </a:r>
            <a:r>
              <a:rPr lang="ru-RU" sz="2000" dirty="0">
                <a:solidFill>
                  <a:srgbClr val="3D3D3D"/>
                </a:solidFill>
                <a:latin typeface="Times New Roman" panose="02020603050405020304" pitchFamily="18" charset="0"/>
              </a:rPr>
              <a:t> Леса, степи, тайга населены </a:t>
            </a:r>
            <a:r>
              <a:rPr lang="ru-RU" sz="2000" b="1" dirty="0" smtClean="0">
                <a:solidFill>
                  <a:srgbClr val="3D3D3D"/>
                </a:solidFill>
                <a:latin typeface="Times New Roman" panose="02020603050405020304" pitchFamily="18" charset="0"/>
              </a:rPr>
              <a:t>этими</a:t>
            </a:r>
            <a:r>
              <a:rPr lang="ru-RU" sz="2000" dirty="0">
                <a:solidFill>
                  <a:srgbClr val="3D3D3D"/>
                </a:solidFill>
                <a:latin typeface="Times New Roman" panose="02020603050405020304" pitchFamily="18" charset="0"/>
              </a:rPr>
              <a:t> </a:t>
            </a:r>
            <a:r>
              <a:rPr lang="ru-RU" sz="2000" b="1" dirty="0">
                <a:solidFill>
                  <a:srgbClr val="3D3D3D"/>
                </a:solidFill>
                <a:latin typeface="Times New Roman" panose="02020603050405020304" pitchFamily="18" charset="0"/>
              </a:rPr>
              <a:t>перелетными</a:t>
            </a:r>
            <a:r>
              <a:rPr lang="ru-RU" sz="2000" dirty="0">
                <a:solidFill>
                  <a:srgbClr val="3D3D3D"/>
                </a:solidFill>
                <a:latin typeface="Times New Roman" panose="02020603050405020304" pitchFamily="18" charset="0"/>
              </a:rPr>
              <a:t> </a:t>
            </a:r>
            <a:r>
              <a:rPr lang="ru-RU" sz="2000" b="1" dirty="0">
                <a:solidFill>
                  <a:srgbClr val="3D3D3D"/>
                </a:solidFill>
                <a:latin typeface="Times New Roman" panose="02020603050405020304" pitchFamily="18" charset="0"/>
              </a:rPr>
              <a:t>птицами</a:t>
            </a:r>
            <a:r>
              <a:rPr lang="ru-RU" sz="2000" b="1" dirty="0" smtClean="0">
                <a:solidFill>
                  <a:srgbClr val="3D3D3D"/>
                </a:solidFill>
                <a:latin typeface="Times New Roman" panose="02020603050405020304" pitchFamily="18" charset="0"/>
              </a:rPr>
              <a:t>.</a:t>
            </a:r>
            <a:r>
              <a:rPr lang="ru-RU" sz="2000" dirty="0">
                <a:solidFill>
                  <a:srgbClr val="3D3D3D"/>
                </a:solidFill>
                <a:latin typeface="Times New Roman" panose="02020603050405020304" pitchFamily="18" charset="0"/>
              </a:rPr>
              <a:t> Она скрытная и осторожная, следов деятельности почти не оставляет. Громко оповещает о присутствии, но не позволяет вести за собой наблюдение.</a:t>
            </a:r>
            <a:endParaRPr lang="ru-RU" sz="2000" dirty="0">
              <a:solidFill>
                <a:srgbClr val="3D3D3D"/>
              </a:solidFill>
              <a:latin typeface="Arial" panose="020B0604020202020204" pitchFamily="34" charset="0"/>
            </a:endParaRPr>
          </a:p>
          <a:p>
            <a:r>
              <a:rPr lang="ru-RU" dirty="0">
                <a:solidFill>
                  <a:srgbClr val="3D3D3D"/>
                </a:solidFill>
                <a:latin typeface="Arial" panose="020B0604020202020204" pitchFamily="34" charset="0"/>
              </a:rPr>
              <a:t> </a:t>
            </a:r>
          </a:p>
          <a:p>
            <a:endParaRPr lang="ru-RU" dirty="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5" y="0"/>
            <a:ext cx="6189669" cy="6807358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0"/>
            <a:ext cx="6189784" cy="6801863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0" y="0"/>
            <a:ext cx="6189784" cy="6801863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3241362" y="169556"/>
            <a:ext cx="2473754" cy="830997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r>
              <a:rPr lang="ru-RU" sz="4800" b="1" dirty="0" smtClean="0">
                <a:solidFill>
                  <a:srgbClr val="FF0000"/>
                </a:solidFill>
              </a:rPr>
              <a:t>Кукушка</a:t>
            </a:r>
            <a:endParaRPr lang="ru-RU" sz="4800" dirty="0"/>
          </a:p>
        </p:txBody>
      </p:sp>
      <p:pic>
        <p:nvPicPr>
          <p:cNvPr id="2" name="kuku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698015" y="280255"/>
            <a:ext cx="609600" cy="60960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</p:pic>
      <p:pic>
        <p:nvPicPr>
          <p:cNvPr id="8" name="Рисунок 7" descr="Картинки для презентаций 3d анимации для PowePoint. Вопрос или достижение фоны"/>
          <p:cNvPicPr/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9401" y="5240215"/>
            <a:ext cx="1029799" cy="1350352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Рисунок 8" descr="Часы смайлики картинки гифки анимации"/>
          <p:cNvPicPr/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676275" cy="6477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6494698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50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" fill="hold">
                      <p:stCondLst>
                        <p:cond delay="0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4" dur="2270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5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4" grpId="0" animBg="1"/>
      <p:bldP spid="3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-6880"/>
            <a:ext cx="12191999" cy="6839519"/>
          </a:xfrm>
          <a:prstGeom prst="rect">
            <a:avLst/>
          </a:prstGeom>
        </p:spPr>
      </p:pic>
      <p:pic>
        <p:nvPicPr>
          <p:cNvPr id="1026" name="Picture 2" descr="Козодой полный размер фото..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8229598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Козодои и другие ночные, Лягушкороты..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03231" y="3015068"/>
            <a:ext cx="5826365" cy="38429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Отряд козодои... Козодой обыкновенный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03231" y="0"/>
            <a:ext cx="5826367" cy="30150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8229598" y="0"/>
            <a:ext cx="3962401" cy="6832640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r>
              <a:rPr lang="ru-RU" dirty="0" smtClean="0">
                <a:solidFill>
                  <a:srgbClr val="222222"/>
                </a:solidFill>
                <a:latin typeface="Verdana" panose="020B0604030504040204" pitchFamily="34" charset="0"/>
              </a:rPr>
              <a:t>Небольшая птица, </a:t>
            </a:r>
            <a:r>
              <a:rPr lang="ru-RU" dirty="0">
                <a:solidFill>
                  <a:srgbClr val="222222"/>
                </a:solidFill>
                <a:latin typeface="Verdana" panose="020B0604030504040204" pitchFamily="34" charset="0"/>
              </a:rPr>
              <a:t>размером с </a:t>
            </a:r>
            <a:r>
              <a:rPr lang="ru-RU" dirty="0" smtClean="0">
                <a:solidFill>
                  <a:srgbClr val="222222"/>
                </a:solidFill>
                <a:latin typeface="Verdana" panose="020B0604030504040204" pitchFamily="34" charset="0"/>
              </a:rPr>
              <a:t>дятла. </a:t>
            </a:r>
            <a:r>
              <a:rPr lang="ru-RU" sz="2000" dirty="0" smtClean="0"/>
              <a:t>Ведет </a:t>
            </a:r>
            <a:r>
              <a:rPr lang="ru-RU" sz="2000" dirty="0"/>
              <a:t>преимущественно ночной образ жизни. Летает птица бесшумно, но очень энергично. Также умеет неподвижно зависать в воздухе на продолжительное время. Хорошо планирует</a:t>
            </a:r>
            <a:r>
              <a:rPr lang="ru-RU" sz="2000" dirty="0" smtClean="0"/>
              <a:t>.</a:t>
            </a:r>
            <a:r>
              <a:rPr lang="ru-RU" sz="2000" dirty="0"/>
              <a:t> </a:t>
            </a:r>
            <a:r>
              <a:rPr lang="ru-RU" sz="2000" dirty="0" smtClean="0"/>
              <a:t>Охотится </a:t>
            </a:r>
            <a:r>
              <a:rPr lang="ru-RU" sz="2000" dirty="0"/>
              <a:t>на летающих насекомых. Жуки и бабочки являются </a:t>
            </a:r>
            <a:r>
              <a:rPr lang="ru-RU" sz="2000" dirty="0" smtClean="0"/>
              <a:t>ее </a:t>
            </a:r>
            <a:r>
              <a:rPr lang="ru-RU" sz="2000" dirty="0"/>
              <a:t>излюбленным лакомством. Однако не брезгует птица и комарами, пчелами, осами и даже клопами</a:t>
            </a:r>
            <a:r>
              <a:rPr lang="ru-RU" sz="2000" dirty="0" smtClean="0"/>
              <a:t>.</a:t>
            </a:r>
            <a:r>
              <a:rPr lang="ru-RU" sz="2000" dirty="0"/>
              <a:t> В светлое время суток спит на ветках деревьев и на земле среди пожухлой листвы</a:t>
            </a:r>
            <a:r>
              <a:rPr lang="ru-RU" sz="2000" dirty="0" smtClean="0"/>
              <a:t>.</a:t>
            </a:r>
            <a:r>
              <a:rPr lang="ru-RU" sz="2000" dirty="0"/>
              <a:t> Очень часто </a:t>
            </a:r>
            <a:r>
              <a:rPr lang="ru-RU" sz="2000" dirty="0" smtClean="0"/>
              <a:t>ее </a:t>
            </a:r>
            <a:r>
              <a:rPr lang="ru-RU" sz="2000" dirty="0"/>
              <a:t>можно увидеть в стадах коров и коз. Там он охотится на мух, комаров и слепней, которые роятся вокруг животных. За этот интересный способ охоты птица и получила свое название</a:t>
            </a:r>
          </a:p>
        </p:txBody>
      </p:sp>
      <p:pic>
        <p:nvPicPr>
          <p:cNvPr id="2" name="kozodoi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600130" y="0"/>
            <a:ext cx="609600" cy="60960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</p:pic>
      <p:sp>
        <p:nvSpPr>
          <p:cNvPr id="3" name="Прямоугольник 2"/>
          <p:cNvSpPr/>
          <p:nvPr/>
        </p:nvSpPr>
        <p:spPr>
          <a:xfrm>
            <a:off x="6336253" y="245488"/>
            <a:ext cx="1701876" cy="584775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</a:rPr>
              <a:t>Козодой</a:t>
            </a:r>
            <a:endParaRPr lang="ru-RU" sz="3200" dirty="0"/>
          </a:p>
        </p:txBody>
      </p:sp>
      <p:pic>
        <p:nvPicPr>
          <p:cNvPr id="8" name="Рисунок 7" descr="Картинки для презентаций 3d анимации для PowePoint. Вопрос или достижение фоны"/>
          <p:cNvPicPr/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7204" y="5017477"/>
            <a:ext cx="1149227" cy="1491029"/>
          </a:xfrm>
          <a:prstGeom prst="rect">
            <a:avLst/>
          </a:prstGeom>
          <a:solidFill>
            <a:srgbClr val="FFFF00"/>
          </a:solidFill>
          <a:ln>
            <a:noFill/>
          </a:ln>
        </p:spPr>
      </p:pic>
      <p:pic>
        <p:nvPicPr>
          <p:cNvPr id="9" name="Рисунок 8" descr="Часы смайлики картинки гифки анимации"/>
          <p:cNvPicPr/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676275" cy="6477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6707708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2" dur="34873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4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4" grpId="0" animBg="1"/>
      <p:bldP spid="3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" y="15237"/>
            <a:ext cx="12192000" cy="6813279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6096000" cy="6828516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6096000" y="29483"/>
            <a:ext cx="6096000" cy="6863417"/>
          </a:xfrm>
          <a:prstGeom prst="rect">
            <a:avLst/>
          </a:prstGeom>
          <a:solidFill>
            <a:srgbClr val="FFFF00"/>
          </a:solidFill>
        </p:spPr>
        <p:txBody>
          <a:bodyPr>
            <a:spAutoFit/>
          </a:bodyPr>
          <a:lstStyle/>
          <a:p>
            <a:r>
              <a:rPr lang="ru-RU" sz="2000" dirty="0">
                <a:solidFill>
                  <a:srgbClr val="3D3D3D"/>
                </a:solidFill>
                <a:latin typeface="Times New Roman" panose="02020603050405020304" pitchFamily="18" charset="0"/>
              </a:rPr>
              <a:t>П</a:t>
            </a:r>
            <a:r>
              <a:rPr lang="ru-RU" sz="2000" dirty="0" smtClean="0">
                <a:solidFill>
                  <a:srgbClr val="3D3D3D"/>
                </a:solidFill>
                <a:latin typeface="Times New Roman" panose="02020603050405020304" pitchFamily="18" charset="0"/>
              </a:rPr>
              <a:t>тицы </a:t>
            </a:r>
            <a:r>
              <a:rPr lang="ru-RU" sz="2000" dirty="0">
                <a:solidFill>
                  <a:srgbClr val="3D3D3D"/>
                </a:solidFill>
                <a:latin typeface="Times New Roman" panose="02020603050405020304" pitchFamily="18" charset="0"/>
              </a:rPr>
              <a:t>устроили соревнование, кто сможет взлететь выше всех, тот и будет именоваться </a:t>
            </a:r>
            <a:r>
              <a:rPr lang="ru-RU" sz="2000" dirty="0" smtClean="0">
                <a:solidFill>
                  <a:srgbClr val="3D3D3D"/>
                </a:solidFill>
                <a:latin typeface="Times New Roman" panose="02020603050405020304" pitchFamily="18" charset="0"/>
              </a:rPr>
              <a:t>«……….-птица».</a:t>
            </a:r>
            <a:r>
              <a:rPr lang="ru-RU" sz="2000" dirty="0">
                <a:solidFill>
                  <a:srgbClr val="3D3D3D"/>
                </a:solidFill>
                <a:latin typeface="Times New Roman" panose="02020603050405020304" pitchFamily="18" charset="0"/>
              </a:rPr>
              <a:t> </a:t>
            </a:r>
            <a:r>
              <a:rPr lang="ru-RU" sz="2000" dirty="0" smtClean="0">
                <a:solidFill>
                  <a:srgbClr val="3D3D3D"/>
                </a:solidFill>
                <a:latin typeface="Times New Roman" panose="02020603050405020304" pitchFamily="18" charset="0"/>
              </a:rPr>
              <a:t>Все </a:t>
            </a:r>
            <a:r>
              <a:rPr lang="ru-RU" sz="2000" dirty="0">
                <a:solidFill>
                  <a:srgbClr val="3D3D3D"/>
                </a:solidFill>
                <a:latin typeface="Times New Roman" panose="02020603050405020304" pitchFamily="18" charset="0"/>
              </a:rPr>
              <a:t>взлетели. По мере приближения к солнцу, их становилось все меньше и меньше. Выше всех оказался </a:t>
            </a:r>
            <a:r>
              <a:rPr lang="ru-RU" sz="2000" b="1" u="sng" dirty="0" err="1" smtClean="0">
                <a:solidFill>
                  <a:srgbClr val="339966"/>
                </a:solidFill>
                <a:latin typeface="Arial" panose="020B0604020202020204" pitchFamily="34" charset="0"/>
                <a:hlinkClick r:id="rId6" tooltip="Образ жизни и среда обитания орла"/>
              </a:rPr>
              <a:t>орел</a:t>
            </a:r>
            <a:r>
              <a:rPr lang="ru-RU" sz="2000" dirty="0" err="1" smtClean="0">
                <a:solidFill>
                  <a:srgbClr val="3D3D3D"/>
                </a:solidFill>
                <a:latin typeface="Times New Roman" panose="02020603050405020304" pitchFamily="18" charset="0"/>
              </a:rPr>
              <a:t>.Неожиданно</a:t>
            </a:r>
            <a:r>
              <a:rPr lang="ru-RU" sz="2000" dirty="0" smtClean="0">
                <a:solidFill>
                  <a:srgbClr val="3D3D3D"/>
                </a:solidFill>
                <a:latin typeface="Times New Roman" panose="02020603050405020304" pitchFamily="18" charset="0"/>
              </a:rPr>
              <a:t> </a:t>
            </a:r>
            <a:r>
              <a:rPr lang="ru-RU" sz="2000" dirty="0">
                <a:solidFill>
                  <a:srgbClr val="3D3D3D"/>
                </a:solidFill>
                <a:latin typeface="Times New Roman" panose="02020603050405020304" pitchFamily="18" charset="0"/>
              </a:rPr>
              <a:t>из-под его крыла вылетела небольшая птица. Она там пряталась и взлетела выше </a:t>
            </a:r>
            <a:r>
              <a:rPr lang="ru-RU" sz="2000" dirty="0" err="1" smtClean="0">
                <a:solidFill>
                  <a:srgbClr val="3D3D3D"/>
                </a:solidFill>
                <a:latin typeface="Times New Roman" panose="02020603050405020304" pitchFamily="18" charset="0"/>
              </a:rPr>
              <a:t>хищника.Такая</a:t>
            </a:r>
            <a:r>
              <a:rPr lang="ru-RU" sz="2000" dirty="0" smtClean="0">
                <a:solidFill>
                  <a:srgbClr val="3D3D3D"/>
                </a:solidFill>
                <a:latin typeface="Times New Roman" panose="02020603050405020304" pitchFamily="18" charset="0"/>
              </a:rPr>
              <a:t> </a:t>
            </a:r>
            <a:r>
              <a:rPr lang="ru-RU" sz="2000" dirty="0">
                <a:solidFill>
                  <a:srgbClr val="3D3D3D"/>
                </a:solidFill>
                <a:latin typeface="Times New Roman" panose="02020603050405020304" pitchFamily="18" charset="0"/>
              </a:rPr>
              <a:t>хитрость была замечена, но все были восхищены бесстрашием и находчивостью пичуги. Так маленькая птичка </a:t>
            </a:r>
            <a:r>
              <a:rPr lang="ru-RU" sz="2000" dirty="0" smtClean="0">
                <a:solidFill>
                  <a:srgbClr val="3D3D3D"/>
                </a:solidFill>
                <a:latin typeface="Times New Roman" panose="02020603050405020304" pitchFamily="18" charset="0"/>
              </a:rPr>
              <a:t>и получила </a:t>
            </a:r>
            <a:r>
              <a:rPr lang="ru-RU" sz="2000" dirty="0">
                <a:solidFill>
                  <a:srgbClr val="3D3D3D"/>
                </a:solidFill>
                <a:latin typeface="Times New Roman" panose="02020603050405020304" pitchFamily="18" charset="0"/>
              </a:rPr>
              <a:t>ласковое </a:t>
            </a:r>
            <a:r>
              <a:rPr lang="ru-RU" sz="2000" dirty="0" smtClean="0">
                <a:solidFill>
                  <a:srgbClr val="3D3D3D"/>
                </a:solidFill>
                <a:latin typeface="Times New Roman" panose="02020603050405020304" pitchFamily="18" charset="0"/>
              </a:rPr>
              <a:t>свое название .</a:t>
            </a:r>
            <a:r>
              <a:rPr lang="ru-RU" sz="2000" dirty="0">
                <a:solidFill>
                  <a:srgbClr val="3D3D3D"/>
                </a:solidFill>
                <a:latin typeface="Times New Roman" panose="02020603050405020304" pitchFamily="18" charset="0"/>
              </a:rPr>
              <a:t> </a:t>
            </a:r>
            <a:r>
              <a:rPr lang="ru-RU" sz="2000" dirty="0" smtClean="0">
                <a:solidFill>
                  <a:srgbClr val="3D3D3D"/>
                </a:solidFill>
                <a:latin typeface="Times New Roman" panose="02020603050405020304" pitchFamily="18" charset="0"/>
              </a:rPr>
              <a:t>Мелкая </a:t>
            </a:r>
            <a:r>
              <a:rPr lang="ru-RU" sz="2000" dirty="0">
                <a:solidFill>
                  <a:srgbClr val="3D3D3D"/>
                </a:solidFill>
                <a:latin typeface="Times New Roman" panose="02020603050405020304" pitchFamily="18" charset="0"/>
              </a:rPr>
              <a:t>и подвижная птичка, которая весит только 8 грамм. Ее </a:t>
            </a:r>
            <a:r>
              <a:rPr lang="ru-RU" sz="2000" dirty="0" smtClean="0">
                <a:solidFill>
                  <a:srgbClr val="3D3D3D"/>
                </a:solidFill>
                <a:latin typeface="Times New Roman" panose="02020603050405020304" pitchFamily="18" charset="0"/>
              </a:rPr>
              <a:t>длина </a:t>
            </a:r>
            <a:r>
              <a:rPr lang="ru-RU" sz="2000" dirty="0">
                <a:solidFill>
                  <a:srgbClr val="3D3D3D"/>
                </a:solidFill>
                <a:latin typeface="Times New Roman" panose="02020603050405020304" pitchFamily="18" charset="0"/>
              </a:rPr>
              <a:t>10 см, размах </a:t>
            </a:r>
            <a:r>
              <a:rPr lang="ru-RU" sz="2000" dirty="0" smtClean="0">
                <a:solidFill>
                  <a:srgbClr val="3D3D3D"/>
                </a:solidFill>
                <a:latin typeface="Times New Roman" panose="02020603050405020304" pitchFamily="18" charset="0"/>
              </a:rPr>
              <a:t>крыльев </a:t>
            </a:r>
            <a:r>
              <a:rPr lang="ru-RU" sz="2000" dirty="0">
                <a:solidFill>
                  <a:srgbClr val="3D3D3D"/>
                </a:solidFill>
                <a:latin typeface="Times New Roman" panose="02020603050405020304" pitchFamily="18" charset="0"/>
              </a:rPr>
              <a:t>20 см</a:t>
            </a:r>
            <a:r>
              <a:rPr lang="ru-RU" sz="2000" dirty="0" smtClean="0">
                <a:solidFill>
                  <a:srgbClr val="3D3D3D"/>
                </a:solidFill>
                <a:latin typeface="Times New Roman" panose="02020603050405020304" pitchFamily="18" charset="0"/>
              </a:rPr>
              <a:t>. Воробей </a:t>
            </a:r>
            <a:r>
              <a:rPr lang="ru-RU" sz="2000" dirty="0">
                <a:solidFill>
                  <a:srgbClr val="3D3D3D"/>
                </a:solidFill>
                <a:latin typeface="Times New Roman" panose="02020603050405020304" pitchFamily="18" charset="0"/>
              </a:rPr>
              <a:t>по сравнению с </a:t>
            </a:r>
            <a:r>
              <a:rPr lang="ru-RU" sz="2000" dirty="0" smtClean="0">
                <a:solidFill>
                  <a:srgbClr val="3D3D3D"/>
                </a:solidFill>
                <a:latin typeface="Times New Roman" panose="02020603050405020304" pitchFamily="18" charset="0"/>
              </a:rPr>
              <a:t>ней </a:t>
            </a:r>
            <a:r>
              <a:rPr lang="ru-RU" sz="2000" dirty="0">
                <a:solidFill>
                  <a:srgbClr val="3D3D3D"/>
                </a:solidFill>
                <a:latin typeface="Times New Roman" panose="02020603050405020304" pitchFamily="18" charset="0"/>
              </a:rPr>
              <a:t>очень </a:t>
            </a:r>
            <a:r>
              <a:rPr lang="ru-RU" sz="2000" dirty="0" smtClean="0">
                <a:solidFill>
                  <a:srgbClr val="3D3D3D"/>
                </a:solidFill>
                <a:latin typeface="Times New Roman" panose="02020603050405020304" pitchFamily="18" charset="0"/>
              </a:rPr>
              <a:t>большой </a:t>
            </a:r>
            <a:r>
              <a:rPr lang="ru-RU" sz="2000" dirty="0" err="1" smtClean="0">
                <a:solidFill>
                  <a:srgbClr val="3D3D3D"/>
                </a:solidFill>
                <a:latin typeface="Times New Roman" panose="02020603050405020304" pitchFamily="18" charset="0"/>
              </a:rPr>
              <a:t>пернатый.Ее</a:t>
            </a:r>
            <a:r>
              <a:rPr lang="ru-RU" sz="2000" dirty="0" smtClean="0">
                <a:solidFill>
                  <a:srgbClr val="3D3D3D"/>
                </a:solidFill>
                <a:latin typeface="Times New Roman" panose="02020603050405020304" pitchFamily="18" charset="0"/>
              </a:rPr>
              <a:t> </a:t>
            </a:r>
            <a:r>
              <a:rPr lang="ru-RU" sz="2000" dirty="0">
                <a:solidFill>
                  <a:srgbClr val="3D3D3D"/>
                </a:solidFill>
                <a:latin typeface="Times New Roman" panose="02020603050405020304" pitchFamily="18" charset="0"/>
              </a:rPr>
              <a:t>можно сравнивать только с </a:t>
            </a:r>
            <a:r>
              <a:rPr lang="ru-RU" sz="2000" b="1" u="sng" dirty="0" err="1" smtClean="0">
                <a:solidFill>
                  <a:srgbClr val="339966"/>
                </a:solidFill>
                <a:latin typeface="Arial" panose="020B0604020202020204" pitchFamily="34" charset="0"/>
                <a:hlinkClick r:id="rId7" tooltip="Среда обитания и особенности колибри"/>
              </a:rPr>
              <a:t>колибри</a:t>
            </a:r>
            <a:r>
              <a:rPr lang="ru-RU" sz="2000" dirty="0" err="1" smtClean="0">
                <a:solidFill>
                  <a:srgbClr val="3D3D3D"/>
                </a:solidFill>
                <a:latin typeface="Times New Roman" panose="02020603050405020304" pitchFamily="18" charset="0"/>
              </a:rPr>
              <a:t>.Птичка</a:t>
            </a:r>
            <a:r>
              <a:rPr lang="ru-RU" sz="2000" dirty="0" smtClean="0">
                <a:solidFill>
                  <a:srgbClr val="3D3D3D"/>
                </a:solidFill>
                <a:latin typeface="Times New Roman" panose="02020603050405020304" pitchFamily="18" charset="0"/>
              </a:rPr>
              <a:t> </a:t>
            </a:r>
            <a:r>
              <a:rPr lang="ru-RU" sz="2000" dirty="0">
                <a:solidFill>
                  <a:srgbClr val="3D3D3D"/>
                </a:solidFill>
                <a:latin typeface="Times New Roman" panose="02020603050405020304" pitchFamily="18" charset="0"/>
              </a:rPr>
              <a:t>имеет шарообразное телосложение, короткие хвост и шею, большую голову. </a:t>
            </a:r>
            <a:r>
              <a:rPr lang="ru-RU" sz="2000" dirty="0" smtClean="0">
                <a:solidFill>
                  <a:srgbClr val="3D3D3D"/>
                </a:solidFill>
                <a:latin typeface="Times New Roman" panose="02020603050405020304" pitchFamily="18" charset="0"/>
              </a:rPr>
              <a:t>Сверху </a:t>
            </a:r>
            <a:r>
              <a:rPr lang="ru-RU" sz="2000" dirty="0">
                <a:solidFill>
                  <a:srgbClr val="3D3D3D"/>
                </a:solidFill>
                <a:latin typeface="Times New Roman" panose="02020603050405020304" pitchFamily="18" charset="0"/>
              </a:rPr>
              <a:t>зеленовато-оливкового оттенка, снизу – </a:t>
            </a:r>
            <a:r>
              <a:rPr lang="ru-RU" sz="2000" dirty="0" err="1" smtClean="0">
                <a:solidFill>
                  <a:srgbClr val="3D3D3D"/>
                </a:solidFill>
                <a:latin typeface="Times New Roman" panose="02020603050405020304" pitchFamily="18" charset="0"/>
              </a:rPr>
              <a:t>сероватого.На</a:t>
            </a:r>
            <a:r>
              <a:rPr lang="ru-RU" sz="2000" dirty="0" smtClean="0">
                <a:solidFill>
                  <a:srgbClr val="3D3D3D"/>
                </a:solidFill>
                <a:latin typeface="Times New Roman" panose="02020603050405020304" pitchFamily="18" charset="0"/>
              </a:rPr>
              <a:t> </a:t>
            </a:r>
            <a:r>
              <a:rPr lang="ru-RU" sz="2000" dirty="0">
                <a:solidFill>
                  <a:srgbClr val="3D3D3D"/>
                </a:solidFill>
                <a:latin typeface="Times New Roman" panose="02020603050405020304" pitchFamily="18" charset="0"/>
              </a:rPr>
              <a:t>крыльях располагаются две полосы белого цвета. </a:t>
            </a:r>
            <a:r>
              <a:rPr lang="ru-RU" sz="2000" dirty="0">
                <a:solidFill>
                  <a:srgbClr val="3D3D3D"/>
                </a:solidFill>
                <a:latin typeface="Arial" panose="020B0604020202020204" pitchFamily="34" charset="0"/>
              </a:rPr>
              <a:t> </a:t>
            </a:r>
          </a:p>
          <a:p>
            <a:endParaRPr lang="ru-RU" sz="2000" dirty="0">
              <a:solidFill>
                <a:srgbClr val="3D3D3D"/>
              </a:solidFill>
              <a:latin typeface="Arial" panose="020B0604020202020204" pitchFamily="34" charset="0"/>
            </a:endParaRPr>
          </a:p>
          <a:p>
            <a:r>
              <a:rPr lang="ru-RU" sz="2000" dirty="0">
                <a:solidFill>
                  <a:srgbClr val="3D3D3D"/>
                </a:solidFill>
                <a:latin typeface="Arial" panose="020B0604020202020204" pitchFamily="34" charset="0"/>
              </a:rPr>
              <a:t> </a:t>
            </a:r>
          </a:p>
          <a:p>
            <a:endParaRPr lang="ru-RU" sz="2000" dirty="0">
              <a:solidFill>
                <a:srgbClr val="3D3D3D"/>
              </a:solidFill>
              <a:latin typeface="Arial" panose="020B0604020202020204" pitchFamily="34" charset="0"/>
            </a:endParaRPr>
          </a:p>
          <a:p>
            <a:r>
              <a:rPr lang="ru-RU" sz="2000" dirty="0">
                <a:solidFill>
                  <a:srgbClr val="3D3D3D"/>
                </a:solidFill>
                <a:latin typeface="Times New Roman" panose="02020603050405020304" pitchFamily="18" charset="0"/>
              </a:rPr>
              <a:t> </a:t>
            </a:r>
            <a:endParaRPr lang="ru-RU" sz="2000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0" y="0"/>
            <a:ext cx="6096000" cy="6860709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0" y="0"/>
            <a:ext cx="6096000" cy="6860708"/>
          </a:xfrm>
          <a:prstGeom prst="rect">
            <a:avLst/>
          </a:prstGeom>
        </p:spPr>
      </p:pic>
      <p:pic>
        <p:nvPicPr>
          <p:cNvPr id="2" name="korolek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1651856" y="186348"/>
            <a:ext cx="609600" cy="60960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</p:pic>
      <p:sp>
        <p:nvSpPr>
          <p:cNvPr id="3" name="Прямоугольник 2"/>
          <p:cNvSpPr/>
          <p:nvPr/>
        </p:nvSpPr>
        <p:spPr>
          <a:xfrm>
            <a:off x="4097146" y="149617"/>
            <a:ext cx="1877437" cy="646331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r>
              <a:rPr lang="ru-RU" sz="3600" b="1" dirty="0" smtClean="0">
                <a:solidFill>
                  <a:srgbClr val="FF0000"/>
                </a:solidFill>
              </a:rPr>
              <a:t>Королек</a:t>
            </a:r>
            <a:endParaRPr lang="ru-RU" sz="3600" dirty="0"/>
          </a:p>
        </p:txBody>
      </p:sp>
      <p:pic>
        <p:nvPicPr>
          <p:cNvPr id="8" name="Рисунок 7" descr="Картинки для презентаций 3d анимации для PowePoint. Вопрос или достижение фоны"/>
          <p:cNvPicPr/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158154"/>
            <a:ext cx="1219200" cy="1455859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Рисунок 8" descr="Часы смайлики картинки гифки анимации"/>
          <p:cNvPicPr/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2192"/>
            <a:ext cx="676275" cy="6477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7449520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50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" fill="hold">
                      <p:stCondLst>
                        <p:cond delay="0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4" dur="51879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5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4" grpId="0" animBg="1"/>
      <p:bldP spid="3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-12431"/>
            <a:ext cx="12192000" cy="6870431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6096000" cy="685800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6096000" y="0"/>
            <a:ext cx="6096000" cy="6740307"/>
          </a:xfrm>
          <a:prstGeom prst="rect">
            <a:avLst/>
          </a:prstGeom>
          <a:solidFill>
            <a:srgbClr val="FFFF00"/>
          </a:solidFill>
        </p:spPr>
        <p:txBody>
          <a:bodyPr>
            <a:spAutoFit/>
          </a:bodyPr>
          <a:lstStyle/>
          <a:p>
            <a:r>
              <a:rPr lang="ru-RU" dirty="0">
                <a:solidFill>
                  <a:srgbClr val="3D3D3D"/>
                </a:solidFill>
                <a:latin typeface="Times New Roman" panose="02020603050405020304" pitchFamily="18" charset="0"/>
              </a:rPr>
              <a:t> </a:t>
            </a:r>
            <a:r>
              <a:rPr lang="ru-RU" dirty="0" smtClean="0">
                <a:solidFill>
                  <a:srgbClr val="3D3D3D"/>
                </a:solidFill>
                <a:latin typeface="Times New Roman" panose="02020603050405020304" pitchFamily="18" charset="0"/>
              </a:rPr>
              <a:t>Если</a:t>
            </a:r>
            <a:r>
              <a:rPr lang="ru-RU" dirty="0">
                <a:solidFill>
                  <a:srgbClr val="3D3D3D"/>
                </a:solidFill>
                <a:latin typeface="Times New Roman" panose="02020603050405020304" pitchFamily="18" charset="0"/>
              </a:rPr>
              <a:t> </a:t>
            </a:r>
            <a:r>
              <a:rPr lang="ru-RU" b="1" dirty="0" smtClean="0">
                <a:solidFill>
                  <a:srgbClr val="3D3D3D"/>
                </a:solidFill>
                <a:latin typeface="Times New Roman" panose="02020603050405020304" pitchFamily="18" charset="0"/>
              </a:rPr>
              <a:t>птица</a:t>
            </a:r>
            <a:r>
              <a:rPr lang="ru-RU" dirty="0">
                <a:solidFill>
                  <a:srgbClr val="3D3D3D"/>
                </a:solidFill>
                <a:latin typeface="Times New Roman" panose="02020603050405020304" pitchFamily="18" charset="0"/>
              </a:rPr>
              <a:t> залетела в окно, это </a:t>
            </a:r>
            <a:r>
              <a:rPr lang="ru-RU" b="1" dirty="0">
                <a:solidFill>
                  <a:srgbClr val="3D3D3D"/>
                </a:solidFill>
                <a:latin typeface="Times New Roman" panose="02020603050405020304" pitchFamily="18" charset="0"/>
              </a:rPr>
              <a:t>символизирует </a:t>
            </a:r>
            <a:r>
              <a:rPr lang="ru-RU" dirty="0">
                <a:solidFill>
                  <a:srgbClr val="3D3D3D"/>
                </a:solidFill>
                <a:latin typeface="Times New Roman" panose="02020603050405020304" pitchFamily="18" charset="0"/>
              </a:rPr>
              <a:t>появление сплетен вокруг вас или членов вашей семьи</a:t>
            </a:r>
            <a:r>
              <a:rPr lang="ru-RU" dirty="0" smtClean="0">
                <a:solidFill>
                  <a:srgbClr val="3D3D3D"/>
                </a:solidFill>
                <a:latin typeface="Times New Roman" panose="02020603050405020304" pitchFamily="18" charset="0"/>
              </a:rPr>
              <a:t>.</a:t>
            </a:r>
            <a:r>
              <a:rPr lang="ru-RU" b="1" dirty="0">
                <a:solidFill>
                  <a:srgbClr val="3D3D3D"/>
                </a:solidFill>
                <a:latin typeface="Times New Roman" panose="02020603050405020304" pitchFamily="18" charset="0"/>
              </a:rPr>
              <a:t> </a:t>
            </a:r>
            <a:r>
              <a:rPr lang="ru-RU" b="1" dirty="0" smtClean="0">
                <a:solidFill>
                  <a:srgbClr val="3D3D3D"/>
                </a:solidFill>
                <a:latin typeface="Times New Roman" panose="02020603050405020304" pitchFamily="18" charset="0"/>
              </a:rPr>
              <a:t>Птица</a:t>
            </a:r>
            <a:r>
              <a:rPr lang="ru-RU" dirty="0">
                <a:solidFill>
                  <a:srgbClr val="3D3D3D"/>
                </a:solidFill>
                <a:latin typeface="Times New Roman" panose="02020603050405020304" pitchFamily="18" charset="0"/>
              </a:rPr>
              <a:t> имеет маленькие размеры, от 30 до 35 см, весит около 250 г.</a:t>
            </a:r>
            <a:endParaRPr lang="ru-RU" dirty="0">
              <a:solidFill>
                <a:srgbClr val="3D3D3D"/>
              </a:solidFill>
              <a:latin typeface="Arial" panose="020B0604020202020204" pitchFamily="34" charset="0"/>
            </a:endParaRPr>
          </a:p>
          <a:p>
            <a:r>
              <a:rPr lang="ru-RU" dirty="0">
                <a:solidFill>
                  <a:srgbClr val="3D3D3D"/>
                </a:solidFill>
                <a:latin typeface="Arial" panose="020B0604020202020204" pitchFamily="34" charset="0"/>
              </a:rPr>
              <a:t> </a:t>
            </a:r>
            <a:r>
              <a:rPr lang="ru-RU" dirty="0" smtClean="0">
                <a:solidFill>
                  <a:srgbClr val="3D3D3D"/>
                </a:solidFill>
                <a:latin typeface="Times New Roman" panose="02020603050405020304" pitchFamily="18" charset="0"/>
              </a:rPr>
              <a:t>Укороченные </a:t>
            </a:r>
            <a:r>
              <a:rPr lang="ru-RU" dirty="0">
                <a:solidFill>
                  <a:srgbClr val="3D3D3D"/>
                </a:solidFill>
                <a:latin typeface="Times New Roman" panose="02020603050405020304" pitchFamily="18" charset="0"/>
              </a:rPr>
              <a:t>крылья в размахе могут достигать 60–70 см. П</a:t>
            </a:r>
            <a:r>
              <a:rPr lang="ru-RU" dirty="0" smtClean="0">
                <a:solidFill>
                  <a:srgbClr val="3D3D3D"/>
                </a:solidFill>
                <a:latin typeface="Times New Roman" panose="02020603050405020304" pitchFamily="18" charset="0"/>
              </a:rPr>
              <a:t>тица </a:t>
            </a:r>
            <a:r>
              <a:rPr lang="ru-RU" dirty="0">
                <a:solidFill>
                  <a:srgbClr val="3D3D3D"/>
                </a:solidFill>
                <a:latin typeface="Times New Roman" panose="02020603050405020304" pitchFamily="18" charset="0"/>
              </a:rPr>
              <a:t>имеет короткий тонкий клюв и маленький, узкий, ровно обрезанный хвост.</a:t>
            </a:r>
            <a:endParaRPr lang="ru-RU" dirty="0">
              <a:solidFill>
                <a:srgbClr val="3D3D3D"/>
              </a:solidFill>
              <a:latin typeface="Arial" panose="020B0604020202020204" pitchFamily="34" charset="0"/>
            </a:endParaRPr>
          </a:p>
          <a:p>
            <a:r>
              <a:rPr lang="ru-RU" dirty="0">
                <a:solidFill>
                  <a:srgbClr val="3D3D3D"/>
                </a:solidFill>
                <a:latin typeface="Arial" panose="020B0604020202020204" pitchFamily="34" charset="0"/>
              </a:rPr>
              <a:t> </a:t>
            </a:r>
            <a:r>
              <a:rPr lang="ru-RU" dirty="0" smtClean="0">
                <a:solidFill>
                  <a:srgbClr val="3D3D3D"/>
                </a:solidFill>
                <a:latin typeface="Times New Roman" panose="02020603050405020304" pitchFamily="18" charset="0"/>
              </a:rPr>
              <a:t>Пернатое </a:t>
            </a:r>
            <a:r>
              <a:rPr lang="ru-RU" dirty="0">
                <a:solidFill>
                  <a:srgbClr val="3D3D3D"/>
                </a:solidFill>
                <a:latin typeface="Times New Roman" panose="02020603050405020304" pitchFamily="18" charset="0"/>
              </a:rPr>
              <a:t>имеет плотное оперение черного цвета. Шею птицы украшает ошейник серого цвета.  Хвостик, крылья и верх головы сине-пурпурного цвета с металлическим оттенком</a:t>
            </a:r>
            <a:r>
              <a:rPr lang="ru-RU" dirty="0" smtClean="0">
                <a:solidFill>
                  <a:srgbClr val="3D3D3D"/>
                </a:solidFill>
                <a:latin typeface="Times New Roman" panose="02020603050405020304" pitchFamily="18" charset="0"/>
              </a:rPr>
              <a:t>.</a:t>
            </a:r>
            <a:r>
              <a:rPr lang="ru-RU" dirty="0">
                <a:solidFill>
                  <a:srgbClr val="3D3D3D"/>
                </a:solidFill>
                <a:latin typeface="Times New Roman" panose="02020603050405020304" pitchFamily="18" charset="0"/>
              </a:rPr>
              <a:t> На сегодня насчитывается до восьми миллионов пар.  Они селятся в зависимости от наличия мест для гнездовки и подальше от врагов. Гнездятся </a:t>
            </a:r>
            <a:r>
              <a:rPr lang="ru-RU" dirty="0" smtClean="0">
                <a:solidFill>
                  <a:srgbClr val="3D3D3D"/>
                </a:solidFill>
                <a:latin typeface="Times New Roman" panose="02020603050405020304" pitchFamily="18" charset="0"/>
              </a:rPr>
              <a:t> </a:t>
            </a:r>
            <a:r>
              <a:rPr lang="ru-RU" dirty="0">
                <a:solidFill>
                  <a:srgbClr val="3D3D3D"/>
                </a:solidFill>
                <a:latin typeface="Times New Roman" panose="02020603050405020304" pitchFamily="18" charset="0"/>
              </a:rPr>
              <a:t>недалеко от людей.</a:t>
            </a:r>
            <a:endParaRPr lang="ru-RU" dirty="0">
              <a:solidFill>
                <a:srgbClr val="3D3D3D"/>
              </a:solidFill>
              <a:latin typeface="Arial" panose="020B0604020202020204" pitchFamily="34" charset="0"/>
            </a:endParaRPr>
          </a:p>
          <a:p>
            <a:r>
              <a:rPr lang="ru-RU" dirty="0">
                <a:solidFill>
                  <a:srgbClr val="3D3D3D"/>
                </a:solidFill>
                <a:latin typeface="Arial" panose="020B0604020202020204" pitchFamily="34" charset="0"/>
              </a:rPr>
              <a:t> </a:t>
            </a:r>
            <a:r>
              <a:rPr lang="ru-RU" dirty="0" smtClean="0">
                <a:solidFill>
                  <a:srgbClr val="3D3D3D"/>
                </a:solidFill>
                <a:latin typeface="Times New Roman" panose="02020603050405020304" pitchFamily="18" charset="0"/>
              </a:rPr>
              <a:t>Так </a:t>
            </a:r>
            <a:r>
              <a:rPr lang="ru-RU" dirty="0">
                <a:solidFill>
                  <a:srgbClr val="3D3D3D"/>
                </a:solidFill>
                <a:latin typeface="Times New Roman" panose="02020603050405020304" pitchFamily="18" charset="0"/>
              </a:rPr>
              <a:t>легче обеспечивать пропитание. Основные места гнездования – всевозможные здания. </a:t>
            </a:r>
            <a:r>
              <a:rPr lang="ru-RU" dirty="0" smtClean="0">
                <a:solidFill>
                  <a:srgbClr val="3D3D3D"/>
                </a:solidFill>
                <a:latin typeface="Times New Roman" panose="02020603050405020304" pitchFamily="18" charset="0"/>
              </a:rPr>
              <a:t>Близость </a:t>
            </a:r>
            <a:r>
              <a:rPr lang="ru-RU" dirty="0">
                <a:solidFill>
                  <a:srgbClr val="3D3D3D"/>
                </a:solidFill>
                <a:latin typeface="Times New Roman" panose="02020603050405020304" pitchFamily="18" charset="0"/>
              </a:rPr>
              <a:t>человека связана с большим количеством блестящих предметов, к которым пернатые клептоманки небезразличны.</a:t>
            </a:r>
            <a:endParaRPr lang="ru-RU" dirty="0">
              <a:solidFill>
                <a:srgbClr val="3D3D3D"/>
              </a:solidFill>
              <a:latin typeface="Arial" panose="020B0604020202020204" pitchFamily="34" charset="0"/>
            </a:endParaRPr>
          </a:p>
          <a:p>
            <a:r>
              <a:rPr lang="ru-RU" dirty="0">
                <a:solidFill>
                  <a:srgbClr val="3D3D3D"/>
                </a:solidFill>
                <a:latin typeface="Arial" panose="020B0604020202020204" pitchFamily="34" charset="0"/>
              </a:rPr>
              <a:t> </a:t>
            </a:r>
            <a:r>
              <a:rPr lang="ru-RU" dirty="0" smtClean="0">
                <a:solidFill>
                  <a:srgbClr val="3D3D3D"/>
                </a:solidFill>
                <a:latin typeface="Times New Roman" panose="02020603050405020304" pitchFamily="18" charset="0"/>
              </a:rPr>
              <a:t>Птицы </a:t>
            </a:r>
            <a:r>
              <a:rPr lang="ru-RU" dirty="0">
                <a:solidFill>
                  <a:srgbClr val="3D3D3D"/>
                </a:solidFill>
                <a:latin typeface="Times New Roman" panose="02020603050405020304" pitchFamily="18" charset="0"/>
              </a:rPr>
              <a:t>также населяют лиственные леса, обрывы у рек, горные местности. Гнезда располагаются в дуплах деревьев, норах, трещинах в скалах и даже в пустотах между камней. Иногда заселяют брошенные гнезда других пернатых, лишь бы размеры подошли.</a:t>
            </a:r>
            <a:endParaRPr lang="ru-RU" dirty="0">
              <a:solidFill>
                <a:srgbClr val="3D3D3D"/>
              </a:solidFill>
              <a:latin typeface="Arial" panose="020B0604020202020204" pitchFamily="34" charset="0"/>
            </a:endParaRPr>
          </a:p>
          <a:p>
            <a:endParaRPr lang="ru-RU" dirty="0">
              <a:solidFill>
                <a:srgbClr val="3D3D3D"/>
              </a:solidFill>
              <a:latin typeface="Arial" panose="020B0604020202020204" pitchFamily="34" charset="0"/>
            </a:endParaRPr>
          </a:p>
          <a:p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0892" y="0"/>
            <a:ext cx="6065107" cy="685800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0893" y="1"/>
            <a:ext cx="6065106" cy="6858000"/>
          </a:xfrm>
          <a:prstGeom prst="rect">
            <a:avLst/>
          </a:prstGeom>
        </p:spPr>
      </p:pic>
      <p:pic>
        <p:nvPicPr>
          <p:cNvPr id="2" name="galka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744419" y="256687"/>
            <a:ext cx="609600" cy="60960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</p:pic>
      <p:sp>
        <p:nvSpPr>
          <p:cNvPr id="3" name="Прямоугольник 2"/>
          <p:cNvSpPr/>
          <p:nvPr/>
        </p:nvSpPr>
        <p:spPr>
          <a:xfrm>
            <a:off x="4425392" y="3191738"/>
            <a:ext cx="1521379" cy="769441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r>
              <a:rPr lang="ru-RU" sz="4400" b="1" dirty="0" smtClean="0">
                <a:solidFill>
                  <a:srgbClr val="FF0000"/>
                </a:solidFill>
              </a:rPr>
              <a:t>Галка</a:t>
            </a:r>
            <a:endParaRPr lang="ru-RU" sz="4400" dirty="0"/>
          </a:p>
        </p:txBody>
      </p:sp>
      <p:pic>
        <p:nvPicPr>
          <p:cNvPr id="8" name="Рисунок 7" descr="Картинки для презентаций 3d анимации для PowePoint. Вопрос или достижение фоны"/>
          <p:cNvPicPr/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508" y="5533292"/>
            <a:ext cx="971184" cy="1207015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Рисунок 8" descr="Часы смайлики картинки гифки анимации"/>
          <p:cNvPicPr/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676275" cy="6477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5046299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50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" fill="hold">
                      <p:stCondLst>
                        <p:cond delay="0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4" dur="5530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5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4" grpId="0" animBg="1"/>
      <p:bldP spid="3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B0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Книги, библиотека смайлик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061" y="4349263"/>
            <a:ext cx="1294667" cy="2194046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Рисунок 4" descr="Работа,хобби картинки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082" y="611587"/>
            <a:ext cx="1428750" cy="1236107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Прямоугольник 5"/>
          <p:cNvSpPr/>
          <p:nvPr/>
        </p:nvSpPr>
        <p:spPr>
          <a:xfrm>
            <a:off x="1711570" y="611587"/>
            <a:ext cx="10316307" cy="6093976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r>
              <a:rPr lang="ru-RU" dirty="0">
                <a:latin typeface="inherit"/>
                <a:hlinkClick r:id="rId4"/>
              </a:rPr>
              <a:t>http://kot-pes.com/chizh-ptica-foto</a:t>
            </a:r>
            <a:r>
              <a:rPr lang="ru-RU" dirty="0">
                <a:latin typeface="inherit"/>
              </a:rPr>
              <a:t>  - фото </a:t>
            </a:r>
            <a:r>
              <a:rPr lang="ru-RU" dirty="0" err="1">
                <a:latin typeface="inherit"/>
              </a:rPr>
              <a:t>чижа,текст</a:t>
            </a:r>
            <a:r>
              <a:rPr lang="ru-RU" dirty="0">
                <a:latin typeface="inherit"/>
              </a:rPr>
              <a:t>.</a:t>
            </a:r>
          </a:p>
          <a:p>
            <a:r>
              <a:rPr lang="en-US" dirty="0">
                <a:hlinkClick r:id="rId5"/>
              </a:rPr>
              <a:t>https://givotniymir.ru/tryasoguzka-ptica-obra</a:t>
            </a:r>
            <a:r>
              <a:rPr lang="ru-RU" dirty="0"/>
              <a:t>  -фото </a:t>
            </a:r>
            <a:r>
              <a:rPr lang="ru-RU" dirty="0" err="1"/>
              <a:t>трясогузки,текст</a:t>
            </a:r>
            <a:r>
              <a:rPr lang="ru-RU" dirty="0" smtClean="0"/>
              <a:t>.</a:t>
            </a:r>
          </a:p>
          <a:p>
            <a:r>
              <a:rPr lang="ru-RU" sz="1600" dirty="0">
                <a:latin typeface="inherit"/>
                <a:hlinkClick r:id="rId6"/>
              </a:rPr>
              <a:t>http://kot-pes.com/shhegol-foto-pticy-vosxishhaet-zvonkim-peniem-shhegolyaet-yarkim-opereniem</a:t>
            </a:r>
            <a:r>
              <a:rPr lang="ru-RU" sz="1600" dirty="0" smtClean="0">
                <a:latin typeface="inherit"/>
                <a:hlinkClick r:id="rId6"/>
              </a:rPr>
              <a:t>/--фото,текст</a:t>
            </a:r>
            <a:r>
              <a:rPr lang="ru-RU" sz="1600" dirty="0" smtClean="0">
                <a:latin typeface="inherit"/>
              </a:rPr>
              <a:t> щегол</a:t>
            </a:r>
          </a:p>
          <a:p>
            <a:r>
              <a:rPr lang="en-US" sz="1600" dirty="0" smtClean="0">
                <a:latin typeface="inherit"/>
                <a:hlinkClick r:id="rId7"/>
              </a:rPr>
              <a:t>http</a:t>
            </a:r>
            <a:r>
              <a:rPr lang="en-US" sz="1600" dirty="0">
                <a:latin typeface="inherit"/>
                <a:hlinkClick r:id="rId7"/>
              </a:rPr>
              <a:t>://</a:t>
            </a:r>
            <a:r>
              <a:rPr lang="en-US" sz="1600" dirty="0" smtClean="0">
                <a:latin typeface="inherit"/>
                <a:hlinkClick r:id="rId7"/>
              </a:rPr>
              <a:t>animalreader.ru/ptitsa-solovey-foto-prirodnogo-pevtsa.html</a:t>
            </a:r>
            <a:r>
              <a:rPr lang="ru-RU" sz="1600" dirty="0" smtClean="0">
                <a:latin typeface="inherit"/>
              </a:rPr>
              <a:t> - </a:t>
            </a:r>
            <a:r>
              <a:rPr lang="ru-RU" sz="1600" dirty="0" err="1" smtClean="0">
                <a:latin typeface="inherit"/>
              </a:rPr>
              <a:t>фото,текст</a:t>
            </a:r>
            <a:r>
              <a:rPr lang="ru-RU" sz="1600" dirty="0" smtClean="0">
                <a:latin typeface="inherit"/>
              </a:rPr>
              <a:t> соловей.</a:t>
            </a:r>
          </a:p>
          <a:p>
            <a:r>
              <a:rPr lang="ru-RU" sz="1600" dirty="0">
                <a:latin typeface="inherit"/>
                <a:hlinkClick r:id="rId8"/>
              </a:rPr>
              <a:t>http://kot-pes.com/sojka-foto</a:t>
            </a:r>
            <a:r>
              <a:rPr lang="ru-RU" sz="1600" dirty="0" smtClean="0">
                <a:latin typeface="inherit"/>
                <a:hlinkClick r:id="rId8"/>
              </a:rPr>
              <a:t>/</a:t>
            </a:r>
            <a:r>
              <a:rPr lang="ru-RU" sz="1600" dirty="0" smtClean="0">
                <a:latin typeface="inherit"/>
              </a:rPr>
              <a:t> -</a:t>
            </a:r>
            <a:r>
              <a:rPr lang="ru-RU" sz="1600" dirty="0" err="1" smtClean="0">
                <a:latin typeface="inherit"/>
              </a:rPr>
              <a:t>фото,текст</a:t>
            </a:r>
            <a:r>
              <a:rPr lang="ru-RU" sz="1600" dirty="0" smtClean="0">
                <a:latin typeface="inherit"/>
              </a:rPr>
              <a:t> сойка.</a:t>
            </a:r>
          </a:p>
          <a:p>
            <a:r>
              <a:rPr lang="en-US" sz="1600" dirty="0">
                <a:latin typeface="inherit"/>
                <a:hlinkClick r:id="rId9"/>
              </a:rPr>
              <a:t>http://</a:t>
            </a:r>
            <a:r>
              <a:rPr lang="en-US" sz="1600" dirty="0" smtClean="0">
                <a:latin typeface="inherit"/>
                <a:hlinkClick r:id="rId9"/>
              </a:rPr>
              <a:t>komotoz.ru/photo/zhivotnye/snegir.php</a:t>
            </a:r>
            <a:r>
              <a:rPr lang="ru-RU" sz="1600" dirty="0" smtClean="0">
                <a:latin typeface="inherit"/>
              </a:rPr>
              <a:t>  - </a:t>
            </a:r>
            <a:r>
              <a:rPr lang="ru-RU" sz="1600" dirty="0" err="1" smtClean="0">
                <a:latin typeface="inherit"/>
              </a:rPr>
              <a:t>фото,текст</a:t>
            </a:r>
            <a:r>
              <a:rPr lang="ru-RU" sz="1600" dirty="0" smtClean="0">
                <a:latin typeface="inherit"/>
              </a:rPr>
              <a:t> </a:t>
            </a:r>
            <a:r>
              <a:rPr lang="ru-RU" sz="1600" dirty="0" err="1" smtClean="0">
                <a:latin typeface="inherit"/>
              </a:rPr>
              <a:t>снигирь,ворона,скворец,иволга</a:t>
            </a:r>
            <a:endParaRPr lang="ru-RU" sz="1600" dirty="0" smtClean="0">
              <a:latin typeface="inherit"/>
            </a:endParaRPr>
          </a:p>
          <a:p>
            <a:r>
              <a:rPr lang="ru-RU" sz="1600" dirty="0" smtClean="0">
                <a:latin typeface="inherit"/>
                <a:hlinkClick r:id="rId10"/>
              </a:rPr>
              <a:t>http</a:t>
            </a:r>
            <a:r>
              <a:rPr lang="ru-RU" sz="1600" dirty="0">
                <a:latin typeface="inherit"/>
                <a:hlinkClick r:id="rId10"/>
              </a:rPr>
              <a:t>://kot-pes.com/sviristel-foto-ptica</a:t>
            </a:r>
            <a:r>
              <a:rPr lang="ru-RU" sz="1600" dirty="0" smtClean="0">
                <a:latin typeface="inherit"/>
                <a:hlinkClick r:id="rId10"/>
              </a:rPr>
              <a:t>/</a:t>
            </a:r>
            <a:r>
              <a:rPr lang="ru-RU" sz="1600" dirty="0" smtClean="0">
                <a:latin typeface="inherit"/>
              </a:rPr>
              <a:t>  - фото ,текст свиристель.</a:t>
            </a:r>
          </a:p>
          <a:p>
            <a:r>
              <a:rPr lang="en-US" sz="1600" dirty="0">
                <a:latin typeface="Arial" panose="020B0604020202020204" pitchFamily="34" charset="0"/>
                <a:hlinkClick r:id="rId11"/>
              </a:rPr>
              <a:t>http://</a:t>
            </a:r>
            <a:r>
              <a:rPr lang="en-US" sz="1600" dirty="0" smtClean="0">
                <a:latin typeface="Arial" panose="020B0604020202020204" pitchFamily="34" charset="0"/>
                <a:hlinkClick r:id="rId11"/>
              </a:rPr>
              <a:t>animalsfoto.com/kak-vyiglyadit-ptiytsa-popolzenym-foto.htm</a:t>
            </a:r>
            <a:r>
              <a:rPr lang="ru-RU" sz="1600" dirty="0" smtClean="0">
                <a:latin typeface="Arial" panose="020B0604020202020204" pitchFamily="34" charset="0"/>
                <a:hlinkClick r:id="rId11"/>
              </a:rPr>
              <a:t>-фото</a:t>
            </a:r>
            <a:r>
              <a:rPr lang="ru-RU" sz="1600" dirty="0" smtClean="0">
                <a:latin typeface="Arial" panose="020B0604020202020204" pitchFamily="34" charset="0"/>
              </a:rPr>
              <a:t> поползень.</a:t>
            </a:r>
          </a:p>
          <a:p>
            <a:r>
              <a:rPr lang="en-US" sz="1600" dirty="0">
                <a:latin typeface="Arial" panose="020B0604020202020204" pitchFamily="34" charset="0"/>
                <a:hlinkClick r:id="rId12"/>
              </a:rPr>
              <a:t>http://</a:t>
            </a:r>
            <a:r>
              <a:rPr lang="en-US" sz="1600" dirty="0" smtClean="0">
                <a:latin typeface="Arial" panose="020B0604020202020204" pitchFamily="34" charset="0"/>
                <a:hlinkClick r:id="rId12"/>
              </a:rPr>
              <a:t>zoolog.guru/pticy/volnye-pticy/kak-vyglyadit-popolzen-opisanie-pticy-foto.htm</a:t>
            </a:r>
            <a:r>
              <a:rPr lang="ru-RU" sz="1600" dirty="0" smtClean="0">
                <a:latin typeface="Arial" panose="020B0604020202020204" pitchFamily="34" charset="0"/>
              </a:rPr>
              <a:t> - текст поползень.</a:t>
            </a:r>
          </a:p>
          <a:p>
            <a:r>
              <a:rPr lang="en-US" sz="1600" dirty="0">
                <a:latin typeface="Arial" panose="020B0604020202020204" pitchFamily="34" charset="0"/>
                <a:hlinkClick r:id="rId13"/>
              </a:rPr>
              <a:t>http://</a:t>
            </a:r>
            <a:r>
              <a:rPr lang="en-US" sz="1600" dirty="0" smtClean="0">
                <a:latin typeface="Arial" panose="020B0604020202020204" pitchFamily="34" charset="0"/>
                <a:hlinkClick r:id="rId13"/>
              </a:rPr>
              <a:t>animalsfoto.com/ivolga-ptiytsa-foto.html</a:t>
            </a:r>
            <a:r>
              <a:rPr lang="ru-RU" sz="1600" dirty="0" smtClean="0">
                <a:latin typeface="Arial" panose="020B0604020202020204" pitchFamily="34" charset="0"/>
              </a:rPr>
              <a:t> -</a:t>
            </a:r>
            <a:r>
              <a:rPr lang="ru-RU" sz="1600" dirty="0" err="1" smtClean="0">
                <a:latin typeface="Arial" panose="020B0604020202020204" pitchFamily="34" charset="0"/>
              </a:rPr>
              <a:t>фото,текст</a:t>
            </a:r>
            <a:r>
              <a:rPr lang="ru-RU" sz="1600" dirty="0" smtClean="0">
                <a:latin typeface="Arial" panose="020B0604020202020204" pitchFamily="34" charset="0"/>
              </a:rPr>
              <a:t> иволги и серой вороны.</a:t>
            </a:r>
          </a:p>
          <a:p>
            <a:r>
              <a:rPr lang="en-US" sz="1600" dirty="0" smtClean="0">
                <a:latin typeface="Arial" panose="020B0604020202020204" pitchFamily="34" charset="0"/>
                <a:hlinkClick r:id="rId14"/>
              </a:rPr>
              <a:t>https</a:t>
            </a:r>
            <a:r>
              <a:rPr lang="en-US" sz="1600" dirty="0">
                <a:latin typeface="Arial" panose="020B0604020202020204" pitchFamily="34" charset="0"/>
                <a:hlinkClick r:id="rId14"/>
              </a:rPr>
              <a:t>://givotniymir.ru/zelenushka-ptica-obraz-zhizni-i-sreda-obitaniya-pticy-zelenushki</a:t>
            </a:r>
            <a:r>
              <a:rPr lang="en-US" sz="1600" dirty="0" smtClean="0">
                <a:latin typeface="Arial" panose="020B0604020202020204" pitchFamily="34" charset="0"/>
                <a:hlinkClick r:id="rId14"/>
              </a:rPr>
              <a:t>/</a:t>
            </a:r>
            <a:r>
              <a:rPr lang="ru-RU" sz="1600" dirty="0" smtClean="0">
                <a:latin typeface="Arial" panose="020B0604020202020204" pitchFamily="34" charset="0"/>
              </a:rPr>
              <a:t> - </a:t>
            </a:r>
            <a:r>
              <a:rPr lang="ru-RU" sz="1600" dirty="0" err="1" smtClean="0">
                <a:latin typeface="Arial" panose="020B0604020202020204" pitchFamily="34" charset="0"/>
              </a:rPr>
              <a:t>фото,текст</a:t>
            </a:r>
            <a:r>
              <a:rPr lang="ru-RU" sz="1600" dirty="0" smtClean="0">
                <a:latin typeface="Arial" panose="020B0604020202020204" pitchFamily="34" charset="0"/>
              </a:rPr>
              <a:t> зеленушка.</a:t>
            </a:r>
          </a:p>
          <a:p>
            <a:r>
              <a:rPr lang="en-US" sz="1600" dirty="0">
                <a:latin typeface="Arial" panose="020B0604020202020204" pitchFamily="34" charset="0"/>
                <a:hlinkClick r:id="rId15"/>
              </a:rPr>
              <a:t>http://</a:t>
            </a:r>
            <a:r>
              <a:rPr lang="en-US" sz="1600" dirty="0" smtClean="0">
                <a:latin typeface="Arial" panose="020B0604020202020204" pitchFamily="34" charset="0"/>
                <a:hlinkClick r:id="rId15"/>
              </a:rPr>
              <a:t>animalreader.ru/interesnoe-o-zaryankah-vidyi-foto-opisanie.html</a:t>
            </a:r>
            <a:r>
              <a:rPr lang="ru-RU" sz="1600" dirty="0" smtClean="0">
                <a:latin typeface="Arial" panose="020B0604020202020204" pitchFamily="34" charset="0"/>
              </a:rPr>
              <a:t>  - </a:t>
            </a:r>
            <a:r>
              <a:rPr lang="ru-RU" sz="1600" dirty="0" err="1" smtClean="0">
                <a:latin typeface="Arial" panose="020B0604020202020204" pitchFamily="34" charset="0"/>
              </a:rPr>
              <a:t>фото,текст</a:t>
            </a:r>
            <a:r>
              <a:rPr lang="ru-RU" sz="1600" dirty="0" smtClean="0">
                <a:latin typeface="Arial" panose="020B0604020202020204" pitchFamily="34" charset="0"/>
              </a:rPr>
              <a:t> </a:t>
            </a:r>
            <a:r>
              <a:rPr lang="ru-RU" sz="1600" dirty="0" err="1" smtClean="0">
                <a:latin typeface="Arial" panose="020B0604020202020204" pitchFamily="34" charset="0"/>
              </a:rPr>
              <a:t>зарянки</a:t>
            </a:r>
            <a:r>
              <a:rPr lang="ru-RU" sz="1600" dirty="0" smtClean="0">
                <a:latin typeface="Arial" panose="020B0604020202020204" pitchFamily="34" charset="0"/>
              </a:rPr>
              <a:t>.</a:t>
            </a:r>
          </a:p>
          <a:p>
            <a:r>
              <a:rPr lang="en-US" sz="1600" dirty="0">
                <a:latin typeface="Arial" panose="020B0604020202020204" pitchFamily="34" charset="0"/>
                <a:hlinkClick r:id="rId16"/>
              </a:rPr>
              <a:t>http://</a:t>
            </a:r>
            <a:r>
              <a:rPr lang="en-US" sz="1600" dirty="0" smtClean="0">
                <a:latin typeface="Arial" panose="020B0604020202020204" pitchFamily="34" charset="0"/>
                <a:hlinkClick r:id="rId16"/>
              </a:rPr>
              <a:t>animalsfoto.com/kak-vyiglyadit-ptiytsa-javoronok-foto.html#6</a:t>
            </a:r>
            <a:r>
              <a:rPr lang="ru-RU" sz="1600" dirty="0" smtClean="0">
                <a:latin typeface="Arial" panose="020B0604020202020204" pitchFamily="34" charset="0"/>
              </a:rPr>
              <a:t> – фото </a:t>
            </a:r>
            <a:r>
              <a:rPr lang="ru-RU" sz="1600" dirty="0" err="1" smtClean="0">
                <a:latin typeface="Arial" panose="020B0604020202020204" pitchFamily="34" charset="0"/>
              </a:rPr>
              <a:t>жаворонок,дятел</a:t>
            </a:r>
            <a:endParaRPr lang="ru-RU" sz="1600" dirty="0" smtClean="0">
              <a:latin typeface="Arial" panose="020B0604020202020204" pitchFamily="34" charset="0"/>
            </a:endParaRPr>
          </a:p>
          <a:p>
            <a:r>
              <a:rPr lang="en-US" sz="1600" dirty="0">
                <a:latin typeface="Arial" panose="020B0604020202020204" pitchFamily="34" charset="0"/>
                <a:hlinkClick r:id="rId17"/>
              </a:rPr>
              <a:t>http://</a:t>
            </a:r>
            <a:r>
              <a:rPr lang="en-US" sz="1600" dirty="0" smtClean="0">
                <a:latin typeface="Arial" panose="020B0604020202020204" pitchFamily="34" charset="0"/>
                <a:hlinkClick r:id="rId17"/>
              </a:rPr>
              <a:t>webmandry.com/ptitsa-zhavoronok</a:t>
            </a:r>
            <a:r>
              <a:rPr lang="ru-RU" sz="1600" dirty="0" smtClean="0">
                <a:latin typeface="Arial" panose="020B0604020202020204" pitchFamily="34" charset="0"/>
              </a:rPr>
              <a:t> - текст</a:t>
            </a:r>
          </a:p>
          <a:p>
            <a:r>
              <a:rPr lang="en-US" sz="1600" dirty="0">
                <a:latin typeface="Arial" panose="020B0604020202020204" pitchFamily="34" charset="0"/>
                <a:hlinkClick r:id="rId18"/>
              </a:rPr>
              <a:t>http://</a:t>
            </a:r>
            <a:r>
              <a:rPr lang="en-US" sz="1600" dirty="0" smtClean="0">
                <a:latin typeface="Arial" panose="020B0604020202020204" pitchFamily="34" charset="0"/>
                <a:hlinkClick r:id="rId18"/>
              </a:rPr>
              <a:t>webmandry.com/ptitsa-vorona-opisanie</a:t>
            </a:r>
            <a:r>
              <a:rPr lang="ru-RU" sz="1600" dirty="0" smtClean="0">
                <a:latin typeface="Arial" panose="020B0604020202020204" pitchFamily="34" charset="0"/>
              </a:rPr>
              <a:t> - текст</a:t>
            </a:r>
          </a:p>
          <a:p>
            <a:r>
              <a:rPr lang="en-US" sz="1600" dirty="0">
                <a:latin typeface="Arial" panose="020B0604020202020204" pitchFamily="34" charset="0"/>
                <a:hlinkClick r:id="rId19"/>
              </a:rPr>
              <a:t>http://nashzeleniymir.ru/</a:t>
            </a:r>
            <a:r>
              <a:rPr lang="ru-RU" sz="1600" dirty="0" smtClean="0">
                <a:latin typeface="Arial" panose="020B0604020202020204" pitchFamily="34" charset="0"/>
                <a:hlinkClick r:id="rId19"/>
              </a:rPr>
              <a:t>ворона</a:t>
            </a:r>
            <a:r>
              <a:rPr lang="ru-RU" sz="1600" dirty="0" smtClean="0">
                <a:latin typeface="Arial" panose="020B0604020202020204" pitchFamily="34" charset="0"/>
              </a:rPr>
              <a:t> - </a:t>
            </a:r>
            <a:r>
              <a:rPr lang="ru-RU" sz="1600" dirty="0" err="1" smtClean="0">
                <a:latin typeface="Arial" panose="020B0604020202020204" pitchFamily="34" charset="0"/>
              </a:rPr>
              <a:t>текст,фото</a:t>
            </a:r>
            <a:r>
              <a:rPr lang="ru-RU" sz="1600" dirty="0" smtClean="0">
                <a:latin typeface="Arial" panose="020B0604020202020204" pitchFamily="34" charset="0"/>
              </a:rPr>
              <a:t>.</a:t>
            </a:r>
            <a:r>
              <a:rPr lang="en-US" sz="1600" dirty="0" smtClean="0">
                <a:latin typeface="Arial" panose="020B0604020202020204" pitchFamily="34" charset="0"/>
              </a:rPr>
              <a:t> </a:t>
            </a:r>
            <a:endParaRPr lang="ru-RU" sz="1600" dirty="0" smtClean="0">
              <a:latin typeface="Arial" panose="020B0604020202020204" pitchFamily="34" charset="0"/>
            </a:endParaRPr>
          </a:p>
          <a:p>
            <a:r>
              <a:rPr lang="en-US" sz="1600" dirty="0" smtClean="0">
                <a:latin typeface="Arial" panose="020B0604020202020204" pitchFamily="34" charset="0"/>
                <a:hlinkClick r:id="rId20"/>
              </a:rPr>
              <a:t>http</a:t>
            </a:r>
            <a:r>
              <a:rPr lang="en-US" sz="1600" dirty="0">
                <a:latin typeface="Arial" panose="020B0604020202020204" pitchFamily="34" charset="0"/>
                <a:hlinkClick r:id="rId20"/>
              </a:rPr>
              <a:t>://</a:t>
            </a:r>
            <a:r>
              <a:rPr lang="en-US" sz="1600" dirty="0" smtClean="0">
                <a:latin typeface="Arial" panose="020B0604020202020204" pitchFamily="34" charset="0"/>
                <a:hlinkClick r:id="rId20"/>
              </a:rPr>
              <a:t>webmandry.com/pevchaya-ptitsa-zyablik-opisanie-</a:t>
            </a:r>
            <a:r>
              <a:rPr lang="ru-RU" sz="1600" dirty="0" smtClean="0">
                <a:latin typeface="Arial" panose="020B0604020202020204" pitchFamily="34" charset="0"/>
              </a:rPr>
              <a:t> </a:t>
            </a:r>
            <a:r>
              <a:rPr lang="ru-RU" sz="1600" dirty="0" err="1" smtClean="0">
                <a:latin typeface="Arial" panose="020B0604020202020204" pitchFamily="34" charset="0"/>
              </a:rPr>
              <a:t>фото,текст</a:t>
            </a:r>
            <a:r>
              <a:rPr lang="ru-RU" sz="1600" dirty="0" smtClean="0">
                <a:latin typeface="Arial" panose="020B0604020202020204" pitchFamily="34" charset="0"/>
              </a:rPr>
              <a:t> зяблик.</a:t>
            </a:r>
          </a:p>
          <a:p>
            <a:r>
              <a:rPr lang="en-US" sz="1600" dirty="0">
                <a:latin typeface="Arial" panose="020B0604020202020204" pitchFamily="34" charset="0"/>
                <a:hlinkClick r:id="rId21"/>
              </a:rPr>
              <a:t>http://pravda-chto.ru/ptica-udod-foto-i-opisanie</a:t>
            </a:r>
            <a:r>
              <a:rPr lang="en-US" sz="1600" dirty="0" smtClean="0">
                <a:latin typeface="Arial" panose="020B0604020202020204" pitchFamily="34" charset="0"/>
                <a:hlinkClick r:id="rId21"/>
              </a:rPr>
              <a:t>/</a:t>
            </a:r>
            <a:r>
              <a:rPr lang="ru-RU" sz="1600" dirty="0" smtClean="0">
                <a:latin typeface="Arial" panose="020B0604020202020204" pitchFamily="34" charset="0"/>
              </a:rPr>
              <a:t> - </a:t>
            </a:r>
            <a:r>
              <a:rPr lang="ru-RU" sz="1600" dirty="0" err="1" smtClean="0">
                <a:latin typeface="Arial" panose="020B0604020202020204" pitchFamily="34" charset="0"/>
              </a:rPr>
              <a:t>фото,текст</a:t>
            </a:r>
            <a:r>
              <a:rPr lang="ru-RU" sz="1600" dirty="0" smtClean="0">
                <a:latin typeface="Arial" panose="020B0604020202020204" pitchFamily="34" charset="0"/>
              </a:rPr>
              <a:t> удод.</a:t>
            </a:r>
          </a:p>
          <a:p>
            <a:r>
              <a:rPr lang="en-US" sz="1600" dirty="0">
                <a:latin typeface="Arial" panose="020B0604020202020204" pitchFamily="34" charset="0"/>
                <a:hlinkClick r:id="rId22"/>
              </a:rPr>
              <a:t>https://givotniymir.ru/soroka-osobennosti-i-obraz-zhizni-soroki</a:t>
            </a:r>
            <a:r>
              <a:rPr lang="en-US" sz="1600" dirty="0" smtClean="0">
                <a:latin typeface="Arial" panose="020B0604020202020204" pitchFamily="34" charset="0"/>
                <a:hlinkClick r:id="rId22"/>
              </a:rPr>
              <a:t>/</a:t>
            </a:r>
            <a:r>
              <a:rPr lang="ru-RU" sz="1600" dirty="0" smtClean="0">
                <a:latin typeface="Arial" panose="020B0604020202020204" pitchFamily="34" charset="0"/>
              </a:rPr>
              <a:t> --</a:t>
            </a:r>
            <a:r>
              <a:rPr lang="ru-RU" sz="1600" dirty="0" err="1" smtClean="0">
                <a:latin typeface="Arial" panose="020B0604020202020204" pitchFamily="34" charset="0"/>
              </a:rPr>
              <a:t>фото,текст</a:t>
            </a:r>
            <a:r>
              <a:rPr lang="ru-RU" sz="1600" dirty="0" smtClean="0">
                <a:latin typeface="Arial" panose="020B0604020202020204" pitchFamily="34" charset="0"/>
              </a:rPr>
              <a:t> сорока.</a:t>
            </a:r>
          </a:p>
          <a:p>
            <a:endParaRPr lang="ru-RU" sz="1600" dirty="0" smtClean="0">
              <a:latin typeface="inherit"/>
            </a:endParaRPr>
          </a:p>
          <a:p>
            <a:endParaRPr lang="ru-RU" sz="1600" dirty="0">
              <a:latin typeface="Arial" panose="020B0604020202020204" pitchFamily="34" charset="0"/>
            </a:endParaRPr>
          </a:p>
          <a:p>
            <a:endParaRPr lang="ru-RU" sz="1600" dirty="0">
              <a:latin typeface="Arial" panose="020B0604020202020204" pitchFamily="34" charset="0"/>
            </a:endParaRPr>
          </a:p>
          <a:p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5532473" y="72325"/>
            <a:ext cx="3220049" cy="369332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r>
              <a:rPr lang="ru-RU" b="1" dirty="0" smtClean="0">
                <a:solidFill>
                  <a:srgbClr val="FF0000"/>
                </a:solidFill>
                <a:latin typeface="inherit"/>
              </a:rPr>
              <a:t>Используемые источники.</a:t>
            </a:r>
            <a:endParaRPr lang="ru-RU" b="1" dirty="0">
              <a:solidFill>
                <a:srgbClr val="FF0000"/>
              </a:solidFill>
            </a:endParaRPr>
          </a:p>
        </p:txBody>
      </p:sp>
      <p:pic>
        <p:nvPicPr>
          <p:cNvPr id="4" name="Рисунок 3" descr="Работа,хобби картинки"/>
          <p:cNvPicPr/>
          <p:nvPr/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76742" y="4860498"/>
            <a:ext cx="1434612" cy="117157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3954471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B0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623555" y="1469789"/>
            <a:ext cx="10187354" cy="3662541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r>
              <a:rPr lang="en-US" sz="2000" dirty="0" smtClean="0">
                <a:hlinkClick r:id="rId2"/>
              </a:rPr>
              <a:t>https://givotniymir.ru/kukushka-ptica-obraz-zhizni-i-sreda-obitaniya-kukushki/</a:t>
            </a:r>
            <a:r>
              <a:rPr lang="ru-RU" sz="2000" dirty="0" smtClean="0"/>
              <a:t> --</a:t>
            </a:r>
            <a:r>
              <a:rPr lang="ru-RU" sz="2000" dirty="0" err="1" smtClean="0"/>
              <a:t>текст,фото</a:t>
            </a:r>
            <a:r>
              <a:rPr lang="ru-RU" sz="2000" dirty="0" smtClean="0"/>
              <a:t> кукушка.</a:t>
            </a:r>
          </a:p>
          <a:p>
            <a:r>
              <a:rPr lang="en-US" sz="2000" dirty="0" smtClean="0">
                <a:hlinkClick r:id="rId3"/>
              </a:rPr>
              <a:t>https://givotniymir.ru/korolek-ptica-obraz-zhizni-i-sreda-obitaniya-pticy-korolek/</a:t>
            </a:r>
            <a:r>
              <a:rPr lang="ru-RU" sz="2000" dirty="0" smtClean="0"/>
              <a:t> -</a:t>
            </a:r>
            <a:r>
              <a:rPr lang="ru-RU" sz="2000" dirty="0" err="1" smtClean="0"/>
              <a:t>текст,фото</a:t>
            </a:r>
            <a:r>
              <a:rPr lang="ru-RU" sz="2000" dirty="0" smtClean="0"/>
              <a:t> королек.</a:t>
            </a:r>
          </a:p>
          <a:p>
            <a:r>
              <a:rPr lang="ru-RU" sz="2000" dirty="0" smtClean="0">
                <a:latin typeface="inherit"/>
                <a:hlinkClick r:id="rId4"/>
              </a:rPr>
              <a:t>http://kot-pes.com/grach-foto-ptica/</a:t>
            </a:r>
            <a:r>
              <a:rPr lang="ru-RU" sz="2000" dirty="0" smtClean="0">
                <a:latin typeface="inherit"/>
              </a:rPr>
              <a:t> -</a:t>
            </a:r>
            <a:r>
              <a:rPr lang="ru-RU" sz="2000" dirty="0" err="1" smtClean="0">
                <a:latin typeface="inherit"/>
              </a:rPr>
              <a:t>фото,текст</a:t>
            </a:r>
            <a:r>
              <a:rPr lang="ru-RU" sz="2000" dirty="0" smtClean="0">
                <a:latin typeface="inherit"/>
              </a:rPr>
              <a:t> грач.</a:t>
            </a:r>
          </a:p>
          <a:p>
            <a:r>
              <a:rPr lang="en-US" sz="2000" dirty="0" smtClean="0">
                <a:hlinkClick r:id="rId5"/>
              </a:rPr>
              <a:t>https://givotniymir.ru/galka-ptica-obraz-zhizni-i-sreda-obitaniya-galki/</a:t>
            </a:r>
            <a:r>
              <a:rPr lang="ru-RU" sz="2000" dirty="0" smtClean="0"/>
              <a:t> - </a:t>
            </a:r>
            <a:r>
              <a:rPr lang="ru-RU" sz="2000" dirty="0" err="1" smtClean="0"/>
              <a:t>текст,фото</a:t>
            </a:r>
            <a:r>
              <a:rPr lang="ru-RU" sz="2000" dirty="0" smtClean="0"/>
              <a:t> галка.</a:t>
            </a:r>
          </a:p>
          <a:p>
            <a:r>
              <a:rPr lang="ru-RU" sz="2000" dirty="0" smtClean="0">
                <a:hlinkClick r:id="rId6"/>
              </a:rPr>
              <a:t>http://animalsfoto.com/jivotnyie</a:t>
            </a:r>
            <a:r>
              <a:rPr lang="ru-RU" sz="2000" dirty="0" smtClean="0"/>
              <a:t> - анимация.</a:t>
            </a:r>
          </a:p>
          <a:p>
            <a:pPr lvl="0"/>
            <a:r>
              <a:rPr lang="ru-RU" sz="2000" u="sng" dirty="0">
                <a:hlinkClick r:id="rId7"/>
              </a:rPr>
              <a:t>http://ankartin.narod.ru/aniraz.htm</a:t>
            </a:r>
            <a:r>
              <a:rPr lang="ru-RU" sz="2000" u="sng" dirty="0"/>
              <a:t> анимированные картинки</a:t>
            </a:r>
            <a:endParaRPr lang="ru-RU" sz="2000" dirty="0"/>
          </a:p>
          <a:p>
            <a:r>
              <a:rPr lang="ru-RU" sz="2000" dirty="0"/>
              <a:t> </a:t>
            </a:r>
          </a:p>
          <a:p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  <p:pic>
        <p:nvPicPr>
          <p:cNvPr id="3" name="Рисунок 2" descr="Работа,хобби картинки"/>
          <p:cNvPicPr/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4805" y="233682"/>
            <a:ext cx="1428750" cy="123610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5605913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-15036"/>
            <a:ext cx="12191999" cy="6873036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6178062" y="0"/>
            <a:ext cx="6013937" cy="6709529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r>
              <a:rPr lang="ru-RU" dirty="0">
                <a:solidFill>
                  <a:srgbClr val="333333"/>
                </a:solidFill>
                <a:latin typeface="Tahoma" panose="020B0604030504040204" pitchFamily="34" charset="0"/>
              </a:rPr>
              <a:t>Такое название птица получила благодаря своему пению. В широком диапазоне </a:t>
            </a:r>
            <a:r>
              <a:rPr lang="ru-RU" dirty="0" smtClean="0">
                <a:solidFill>
                  <a:srgbClr val="333333"/>
                </a:solidFill>
                <a:latin typeface="Tahoma" panose="020B0604030504040204" pitchFamily="34" charset="0"/>
              </a:rPr>
              <a:t>звуков </a:t>
            </a:r>
            <a:r>
              <a:rPr lang="ru-RU" dirty="0">
                <a:solidFill>
                  <a:srgbClr val="333333"/>
                </a:solidFill>
                <a:latin typeface="Tahoma" panose="020B0604030504040204" pitchFamily="34" charset="0"/>
              </a:rPr>
              <a:t>прослеживается потрескивание, причмокивание и пришепетывание, напоминающее </a:t>
            </a:r>
            <a:r>
              <a:rPr lang="ru-RU" dirty="0" err="1">
                <a:solidFill>
                  <a:srgbClr val="333333"/>
                </a:solidFill>
                <a:latin typeface="Tahoma" panose="020B0604030504040204" pitchFamily="34" charset="0"/>
              </a:rPr>
              <a:t>шкворчание</a:t>
            </a:r>
            <a:r>
              <a:rPr lang="ru-RU" dirty="0">
                <a:solidFill>
                  <a:srgbClr val="333333"/>
                </a:solidFill>
                <a:latin typeface="Tahoma" panose="020B0604030504040204" pitchFamily="34" charset="0"/>
              </a:rPr>
              <a:t> жареной еды на раскаленной сковороде. В </a:t>
            </a:r>
            <a:r>
              <a:rPr lang="ru-RU" dirty="0" smtClean="0">
                <a:solidFill>
                  <a:srgbClr val="333333"/>
                </a:solidFill>
                <a:latin typeface="Tahoma" panose="020B0604030504040204" pitchFamily="34" charset="0"/>
              </a:rPr>
              <a:t>Чехии </a:t>
            </a:r>
            <a:r>
              <a:rPr lang="ru-RU" dirty="0">
                <a:solidFill>
                  <a:srgbClr val="333333"/>
                </a:solidFill>
                <a:latin typeface="Tahoma" panose="020B0604030504040204" pitchFamily="34" charset="0"/>
              </a:rPr>
              <a:t>называют "</a:t>
            </a:r>
            <a:r>
              <a:rPr lang="ru-RU" dirty="0" err="1">
                <a:solidFill>
                  <a:srgbClr val="333333"/>
                </a:solidFill>
                <a:latin typeface="Tahoma" panose="020B0604030504040204" pitchFamily="34" charset="0"/>
              </a:rPr>
              <a:t>шпачек</a:t>
            </a:r>
            <a:r>
              <a:rPr lang="ru-RU" dirty="0">
                <a:solidFill>
                  <a:srgbClr val="333333"/>
                </a:solidFill>
                <a:latin typeface="Tahoma" panose="020B0604030504040204" pitchFamily="34" charset="0"/>
              </a:rPr>
              <a:t>", что буквально означает "сало</a:t>
            </a:r>
            <a:r>
              <a:rPr lang="ru-RU" dirty="0" smtClean="0">
                <a:solidFill>
                  <a:srgbClr val="333333"/>
                </a:solidFill>
                <a:latin typeface="Tahoma" panose="020B0604030504040204" pitchFamily="34" charset="0"/>
              </a:rPr>
              <a:t>".</a:t>
            </a:r>
            <a:r>
              <a:rPr lang="ru-RU" dirty="0"/>
              <a:t> </a:t>
            </a:r>
            <a:r>
              <a:rPr lang="ru-RU" sz="2000" dirty="0"/>
              <a:t>Строением и оперением </a:t>
            </a:r>
            <a:r>
              <a:rPr lang="ru-RU" sz="2000" dirty="0" smtClean="0"/>
              <a:t>напоминает </a:t>
            </a:r>
            <a:r>
              <a:rPr lang="ru-RU" sz="2000" dirty="0"/>
              <a:t>черных дроздов, но </a:t>
            </a:r>
            <a:r>
              <a:rPr lang="ru-RU" sz="2000" dirty="0" smtClean="0"/>
              <a:t>отличается </a:t>
            </a:r>
            <a:r>
              <a:rPr lang="ru-RU" sz="2000" dirty="0"/>
              <a:t>меньшими размерами и манерой передвижения по земле: </a:t>
            </a:r>
            <a:r>
              <a:rPr lang="ru-RU" sz="2000" dirty="0" smtClean="0"/>
              <a:t>он ходит</a:t>
            </a:r>
            <a:r>
              <a:rPr lang="ru-RU" sz="2000" dirty="0"/>
              <a:t>, а дрозды </a:t>
            </a:r>
            <a:r>
              <a:rPr lang="ru-RU" sz="2000" dirty="0" err="1" smtClean="0"/>
              <a:t>прыгают.Клюв</a:t>
            </a:r>
            <a:r>
              <a:rPr lang="ru-RU" sz="2000" dirty="0" smtClean="0"/>
              <a:t> </a:t>
            </a:r>
            <a:r>
              <a:rPr lang="ru-RU" sz="2000" dirty="0"/>
              <a:t>особей обоих полов длинный, острый, немного изогнутый книзу и приплюснутый с боков. Интересная особенность —обычно клюв </a:t>
            </a:r>
            <a:r>
              <a:rPr lang="ru-RU" sz="2000" dirty="0" smtClean="0"/>
              <a:t>у них </a:t>
            </a:r>
            <a:r>
              <a:rPr lang="ru-RU" sz="2000" dirty="0"/>
              <a:t>черный, но в брачный период становится желтым. В это время скворцы особенно напоминают </a:t>
            </a:r>
            <a:r>
              <a:rPr lang="ru-RU" sz="2000" dirty="0" err="1" smtClean="0"/>
              <a:t>дроздов.Окрас</a:t>
            </a:r>
            <a:r>
              <a:rPr lang="ru-RU" sz="2000" dirty="0" smtClean="0"/>
              <a:t> </a:t>
            </a:r>
            <a:r>
              <a:rPr lang="ru-RU" sz="2000" dirty="0"/>
              <a:t>оперения взрослых особей интенсивно черный с металлическим отливом, </a:t>
            </a:r>
            <a:r>
              <a:rPr lang="ru-RU" sz="2000" dirty="0" smtClean="0"/>
              <a:t>переливающимся </a:t>
            </a:r>
            <a:r>
              <a:rPr lang="ru-RU" sz="2000" dirty="0"/>
              <a:t>на </a:t>
            </a:r>
            <a:r>
              <a:rPr lang="ru-RU" sz="2000" dirty="0" err="1" smtClean="0"/>
              <a:t>солнце.Зимой</a:t>
            </a:r>
            <a:r>
              <a:rPr lang="ru-RU" sz="2000" dirty="0"/>
              <a:t>, до начала линьки, перья покрываются белыми или бежевыми крапинками, особенно заметными на крыльях и груди. Сразу после весенней линьки оперение приобретает однотонный, бурый цвет.</a:t>
            </a:r>
          </a:p>
          <a:p>
            <a:endParaRPr lang="ru-RU" sz="2000" dirty="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1"/>
            <a:ext cx="6200405" cy="685800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0"/>
            <a:ext cx="6200405" cy="685800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1171" y="0"/>
            <a:ext cx="6178062" cy="6858000"/>
          </a:xfrm>
          <a:prstGeom prst="rect">
            <a:avLst/>
          </a:prstGeom>
        </p:spPr>
      </p:pic>
      <p:pic>
        <p:nvPicPr>
          <p:cNvPr id="2" name="скворец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592995" y="62957"/>
            <a:ext cx="609600" cy="60960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</p:pic>
      <p:sp>
        <p:nvSpPr>
          <p:cNvPr id="3" name="Прямоугольник 2"/>
          <p:cNvSpPr/>
          <p:nvPr/>
        </p:nvSpPr>
        <p:spPr>
          <a:xfrm>
            <a:off x="4319885" y="106147"/>
            <a:ext cx="1499128" cy="523220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</a:rPr>
              <a:t>Скворец</a:t>
            </a:r>
            <a:endParaRPr lang="ru-RU" sz="2800" dirty="0"/>
          </a:p>
        </p:txBody>
      </p:sp>
      <p:pic>
        <p:nvPicPr>
          <p:cNvPr id="9" name="Рисунок 8" descr="Картинки для презентаций 3d анимации для PowePoint. Вопрос или достижение фоны"/>
          <p:cNvPicPr/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2558" y="5240215"/>
            <a:ext cx="934580" cy="1469314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Рисунок 9" descr="Часы смайлики картинки гифки анимации"/>
          <p:cNvPicPr/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71" y="24857"/>
            <a:ext cx="676275" cy="6477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1954198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50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" fill="hold">
                      <p:stCondLst>
                        <p:cond delay="0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4" dur="9033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5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5" grpId="0" animBg="1"/>
      <p:bldP spid="3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-25644"/>
            <a:ext cx="12192000" cy="6883644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1" y="0"/>
            <a:ext cx="6365631" cy="685800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-1" y="1"/>
            <a:ext cx="6365631" cy="6858000"/>
          </a:xfrm>
          <a:prstGeom prst="rect">
            <a:avLst/>
          </a:prstGeom>
        </p:spPr>
      </p:pic>
      <p:pic>
        <p:nvPicPr>
          <p:cNvPr id="7170" name="Picture 2" descr="Ягоды... птица. ветка. свиристель. Обои для рабочего стола 96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636563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свиристель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346933" y="0"/>
            <a:ext cx="609600" cy="60960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</p:pic>
      <p:sp>
        <p:nvSpPr>
          <p:cNvPr id="3" name="Прямоугольник 2"/>
          <p:cNvSpPr/>
          <p:nvPr/>
        </p:nvSpPr>
        <p:spPr>
          <a:xfrm>
            <a:off x="3727939" y="222738"/>
            <a:ext cx="2039814" cy="523220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</a:rPr>
              <a:t>Свиристель</a:t>
            </a:r>
            <a:endParaRPr lang="ru-RU" sz="2800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6365630" y="0"/>
            <a:ext cx="5826370" cy="6709529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pPr fontAlgn="base"/>
            <a:r>
              <a:rPr lang="ru-RU" dirty="0" smtClean="0">
                <a:solidFill>
                  <a:srgbClr val="000000"/>
                </a:solidFill>
                <a:latin typeface="Arial" panose="020B0604020202020204" pitchFamily="34" charset="0"/>
              </a:rPr>
              <a:t>Является 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</a:rPr>
              <a:t>родственником обычного воробья. </a:t>
            </a:r>
            <a:r>
              <a:rPr lang="ru-RU" dirty="0" smtClean="0">
                <a:solidFill>
                  <a:srgbClr val="000000"/>
                </a:solidFill>
                <a:latin typeface="Arial" panose="020B0604020202020204" pitchFamily="34" charset="0"/>
              </a:rPr>
              <a:t>Но 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</a:rPr>
              <a:t>у этого пернатого имеется красивый, яркий наряд и небольшой хохолок на голове. Своё название </a:t>
            </a:r>
            <a:r>
              <a:rPr lang="ru-RU" dirty="0" smtClean="0">
                <a:solidFill>
                  <a:srgbClr val="000000"/>
                </a:solidFill>
                <a:latin typeface="Arial" panose="020B0604020202020204" pitchFamily="34" charset="0"/>
              </a:rPr>
              <a:t>птица 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</a:rPr>
              <a:t>получила за издаваемые звуки «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</a:rPr>
              <a:t>сви-ри-ри-ри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</a:rPr>
              <a:t>», схожие с музыкальным инструментом свирель</a:t>
            </a:r>
            <a:r>
              <a:rPr lang="ru-RU" dirty="0" smtClean="0">
                <a:solidFill>
                  <a:srgbClr val="000000"/>
                </a:solidFill>
                <a:latin typeface="Arial" panose="020B0604020202020204" pitchFamily="34" charset="0"/>
              </a:rPr>
              <a:t>.</a:t>
            </a:r>
            <a:r>
              <a:rPr lang="ru-RU" dirty="0"/>
              <a:t> </a:t>
            </a:r>
            <a:r>
              <a:rPr lang="ru-RU" sz="2000" dirty="0" smtClean="0"/>
              <a:t>Голову </a:t>
            </a:r>
            <a:r>
              <a:rPr lang="ru-RU" sz="2000" dirty="0"/>
              <a:t>украшает хохолок</a:t>
            </a:r>
            <a:r>
              <a:rPr lang="ru-RU" sz="2000" dirty="0" smtClean="0"/>
              <a:t>.</a:t>
            </a:r>
            <a:r>
              <a:rPr lang="ru-RU" sz="2000" dirty="0"/>
              <a:t> Два раза в год, весной и осенью, «хохлатых» пернатых можно встретить в средней полосе </a:t>
            </a:r>
            <a:r>
              <a:rPr lang="ru-RU" sz="2000" dirty="0" smtClean="0"/>
              <a:t>России.</a:t>
            </a:r>
            <a:r>
              <a:rPr lang="ru-RU" sz="2000" dirty="0"/>
              <a:t> Они не боятся залетать в парки крупных городов. Как и чижи, это очень доверчивые птицы, что поспособствовало их частичному истреблению. </a:t>
            </a:r>
            <a:r>
              <a:rPr lang="ru-RU" sz="2000" dirty="0" smtClean="0"/>
              <a:t>Птица </a:t>
            </a:r>
            <a:r>
              <a:rPr lang="ru-RU" sz="2000" dirty="0"/>
              <a:t>очень подвижная и большую часть времени находится в поисках пропитания. Этого </a:t>
            </a:r>
            <a:r>
              <a:rPr lang="ru-RU" sz="2000" dirty="0" smtClean="0"/>
              <a:t>пернатого </a:t>
            </a:r>
            <a:r>
              <a:rPr lang="ru-RU" sz="2000" dirty="0"/>
              <a:t>невозможно встретить в одиночку</a:t>
            </a:r>
            <a:r>
              <a:rPr lang="ru-RU" sz="2000" dirty="0" smtClean="0"/>
              <a:t>, </a:t>
            </a:r>
            <a:r>
              <a:rPr lang="ru-RU" sz="2000" dirty="0"/>
              <a:t>он предпочитает всё время находиться в стае, состоящей из 5 особей и более. Встречаются даже стаи, объединяющие до 400 птиц. Но такие случаи являются очень редкими. Распад стаи начинается на зимовке, и чем позже птицы начинают кочевать, тем меньше её численность. Количество кочевок зависит от размера стаи: чем она больше, тем чаще происходит смена места</a:t>
            </a:r>
            <a:r>
              <a:rPr lang="ru-RU" sz="2000" dirty="0" smtClean="0"/>
              <a:t>.</a:t>
            </a:r>
            <a:endParaRPr lang="ru-RU" sz="2000" b="0" i="0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8" name="Рисунок 7" descr="Картинки для презентаций 3d анимации для PowePoint. Вопрос или достижение фоны"/>
          <p:cNvPicPr/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616" y="5451231"/>
            <a:ext cx="1251317" cy="1162782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Рисунок 8" descr="Часы смайлики картинки гифки анимации"/>
          <p:cNvPicPr/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808" y="-1"/>
            <a:ext cx="676275" cy="6477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5644396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50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" fill="hold">
                      <p:stCondLst>
                        <p:cond delay="0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4" dur="46393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5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3" grpId="0" animBg="1"/>
      <p:bldP spid="7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-14595"/>
            <a:ext cx="12189191" cy="6872595"/>
          </a:xfrm>
          <a:prstGeom prst="rect">
            <a:avLst/>
          </a:prstGeom>
        </p:spPr>
      </p:pic>
      <p:pic>
        <p:nvPicPr>
          <p:cNvPr id="8194" name="Picture 2" descr="птица с коротким хвостом... может спускаться по стволу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609319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1"/>
            <a:ext cx="6093191" cy="685800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0" y="0"/>
            <a:ext cx="6093192" cy="6858000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6093191" y="0"/>
            <a:ext cx="6096000" cy="6740307"/>
          </a:xfrm>
          <a:prstGeom prst="rect">
            <a:avLst/>
          </a:prstGeom>
          <a:solidFill>
            <a:srgbClr val="FFFF00"/>
          </a:solidFill>
        </p:spPr>
        <p:txBody>
          <a:bodyPr>
            <a:spAutoFit/>
          </a:bodyPr>
          <a:lstStyle/>
          <a:p>
            <a:pPr fontAlgn="base"/>
            <a:r>
              <a:rPr lang="ru-RU" dirty="0">
                <a:solidFill>
                  <a:srgbClr val="000000"/>
                </a:solidFill>
                <a:latin typeface="Open Sans"/>
              </a:rPr>
              <a:t>С</a:t>
            </a:r>
            <a:r>
              <a:rPr lang="ru-RU" dirty="0" smtClean="0">
                <a:solidFill>
                  <a:srgbClr val="000000"/>
                </a:solidFill>
                <a:latin typeface="Open Sans"/>
              </a:rPr>
              <a:t>реда </a:t>
            </a:r>
            <a:r>
              <a:rPr lang="ru-RU" dirty="0">
                <a:solidFill>
                  <a:srgbClr val="000000"/>
                </a:solidFill>
                <a:latin typeface="Open Sans"/>
              </a:rPr>
              <a:t>обитания – лиственные, хвойные и смешанные леса, парковые зоны и сады. Для жилья птицы выбирают высокие старые деревья. Насиженных мест не покидают. Н</a:t>
            </a:r>
            <a:r>
              <a:rPr lang="ru-RU" dirty="0" smtClean="0">
                <a:solidFill>
                  <a:srgbClr val="000000"/>
                </a:solidFill>
                <a:latin typeface="Open Sans"/>
              </a:rPr>
              <a:t>е перелетные птицы. Живут</a:t>
            </a:r>
            <a:r>
              <a:rPr lang="ru-RU" dirty="0">
                <a:solidFill>
                  <a:srgbClr val="000000"/>
                </a:solidFill>
                <a:latin typeface="Open Sans"/>
              </a:rPr>
              <a:t> </a:t>
            </a:r>
            <a:r>
              <a:rPr lang="ru-RU" b="1" dirty="0">
                <a:solidFill>
                  <a:srgbClr val="000000"/>
                </a:solidFill>
                <a:latin typeface="Open Sans"/>
              </a:rPr>
              <a:t>исключительно на своей территории</a:t>
            </a:r>
            <a:r>
              <a:rPr lang="ru-RU" dirty="0">
                <a:solidFill>
                  <a:srgbClr val="000000"/>
                </a:solidFill>
                <a:latin typeface="Open Sans"/>
              </a:rPr>
              <a:t>, не нарушая границы владений других птиц, на свой участок чужаков не пускают. В холодное время года могут прибиться к стаям других птиц. Однако сами в стаи не собираются.</a:t>
            </a:r>
          </a:p>
          <a:p>
            <a:pPr fontAlgn="base"/>
            <a:r>
              <a:rPr lang="ru-RU" dirty="0">
                <a:solidFill>
                  <a:srgbClr val="000000"/>
                </a:solidFill>
                <a:latin typeface="Open Sans"/>
              </a:rPr>
              <a:t>В дикой </a:t>
            </a:r>
            <a:r>
              <a:rPr lang="ru-RU" dirty="0" smtClean="0">
                <a:solidFill>
                  <a:srgbClr val="000000"/>
                </a:solidFill>
                <a:latin typeface="Open Sans"/>
              </a:rPr>
              <a:t>природе </a:t>
            </a:r>
            <a:r>
              <a:rPr lang="ru-RU" dirty="0">
                <a:solidFill>
                  <a:srgbClr val="000000"/>
                </a:solidFill>
                <a:latin typeface="Open Sans"/>
              </a:rPr>
              <a:t>способны быстро перемещаться по стволам деревьев в положении вверх и вниз головой. Такая способность им доступна благодаря длинным, цепким когтям. </a:t>
            </a:r>
            <a:r>
              <a:rPr lang="ru-RU" dirty="0" smtClean="0">
                <a:solidFill>
                  <a:srgbClr val="000000"/>
                </a:solidFill>
                <a:latin typeface="Open Sans"/>
              </a:rPr>
              <a:t>Часто обитают </a:t>
            </a:r>
            <a:r>
              <a:rPr lang="ru-RU" dirty="0">
                <a:solidFill>
                  <a:srgbClr val="000000"/>
                </a:solidFill>
                <a:latin typeface="Open Sans"/>
              </a:rPr>
              <a:t>рядом с человеком. Птица легко приручаема. Люди делают домики для птиц, в которых </a:t>
            </a:r>
            <a:r>
              <a:rPr lang="ru-RU" dirty="0" smtClean="0">
                <a:solidFill>
                  <a:srgbClr val="000000"/>
                </a:solidFill>
                <a:latin typeface="Open Sans"/>
              </a:rPr>
              <a:t>они </a:t>
            </a:r>
            <a:r>
              <a:rPr lang="ru-RU" dirty="0">
                <a:solidFill>
                  <a:srgbClr val="000000"/>
                </a:solidFill>
                <a:latin typeface="Open Sans"/>
              </a:rPr>
              <a:t>живут и гнездятся.</a:t>
            </a:r>
          </a:p>
          <a:p>
            <a:pPr fontAlgn="base"/>
            <a:r>
              <a:rPr lang="ru-RU" dirty="0" smtClean="0">
                <a:solidFill>
                  <a:srgbClr val="000000"/>
                </a:solidFill>
                <a:latin typeface="Open Sans"/>
              </a:rPr>
              <a:t>Пение </a:t>
            </a:r>
            <a:r>
              <a:rPr lang="ru-RU" dirty="0">
                <a:solidFill>
                  <a:srgbClr val="000000"/>
                </a:solidFill>
                <a:latin typeface="Open Sans"/>
              </a:rPr>
              <a:t>имеет разную частоту. И</a:t>
            </a:r>
            <a:r>
              <a:rPr lang="ru-RU" dirty="0" smtClean="0">
                <a:solidFill>
                  <a:srgbClr val="000000"/>
                </a:solidFill>
                <a:latin typeface="Open Sans"/>
              </a:rPr>
              <a:t>здают </a:t>
            </a:r>
            <a:r>
              <a:rPr lang="ru-RU" dirty="0">
                <a:solidFill>
                  <a:srgbClr val="000000"/>
                </a:solidFill>
                <a:latin typeface="Open Sans"/>
              </a:rPr>
              <a:t>громкие звуки и обладают широким диапазоном, состоящим из свистов, клокочущих трелей и других мелодий. Пение в брачный период, как правило, простое, напоминающее по звучанию </a:t>
            </a:r>
            <a:r>
              <a:rPr lang="ru-RU" dirty="0" err="1">
                <a:solidFill>
                  <a:srgbClr val="000000"/>
                </a:solidFill>
                <a:latin typeface="Open Sans"/>
              </a:rPr>
              <a:t>позывку</a:t>
            </a:r>
            <a:r>
              <a:rPr lang="ru-RU" dirty="0">
                <a:solidFill>
                  <a:srgbClr val="000000"/>
                </a:solidFill>
                <a:latin typeface="Open Sans"/>
              </a:rPr>
              <a:t>, но более длительное. </a:t>
            </a:r>
            <a:r>
              <a:rPr lang="ru-RU" dirty="0" smtClean="0">
                <a:solidFill>
                  <a:srgbClr val="000000"/>
                </a:solidFill>
                <a:latin typeface="Open Sans"/>
              </a:rPr>
              <a:t>Когда </a:t>
            </a:r>
            <a:r>
              <a:rPr lang="ru-RU" dirty="0">
                <a:solidFill>
                  <a:srgbClr val="000000"/>
                </a:solidFill>
                <a:latin typeface="Open Sans"/>
              </a:rPr>
              <a:t>занят поиском пищи, то производит многократные </a:t>
            </a:r>
            <a:r>
              <a:rPr lang="ru-RU" b="1" dirty="0">
                <a:solidFill>
                  <a:srgbClr val="000000"/>
                </a:solidFill>
                <a:latin typeface="Open Sans"/>
              </a:rPr>
              <a:t>непродолжительные посвисты «</a:t>
            </a:r>
            <a:r>
              <a:rPr lang="ru-RU" b="1" dirty="0" err="1">
                <a:solidFill>
                  <a:srgbClr val="000000"/>
                </a:solidFill>
                <a:latin typeface="Open Sans"/>
              </a:rPr>
              <a:t>тью-тью-тью</a:t>
            </a:r>
            <a:r>
              <a:rPr lang="ru-RU" b="1" dirty="0">
                <a:solidFill>
                  <a:srgbClr val="000000"/>
                </a:solidFill>
                <a:latin typeface="Open Sans"/>
              </a:rPr>
              <a:t>»</a:t>
            </a:r>
            <a:r>
              <a:rPr lang="ru-RU" dirty="0">
                <a:solidFill>
                  <a:srgbClr val="000000"/>
                </a:solidFill>
                <a:latin typeface="Open Sans"/>
              </a:rPr>
              <a:t>, изредка просто «</a:t>
            </a:r>
            <a:r>
              <a:rPr lang="ru-RU" dirty="0" err="1">
                <a:solidFill>
                  <a:srgbClr val="000000"/>
                </a:solidFill>
                <a:latin typeface="Open Sans"/>
              </a:rPr>
              <a:t>тцит</a:t>
            </a:r>
            <a:r>
              <a:rPr lang="ru-RU" dirty="0">
                <a:solidFill>
                  <a:srgbClr val="000000"/>
                </a:solidFill>
                <a:latin typeface="Open Sans"/>
              </a:rPr>
              <a:t>» либо более долгие «</a:t>
            </a:r>
            <a:r>
              <a:rPr lang="ru-RU" dirty="0" err="1">
                <a:solidFill>
                  <a:srgbClr val="000000"/>
                </a:solidFill>
                <a:latin typeface="Open Sans"/>
              </a:rPr>
              <a:t>тци-ит</a:t>
            </a:r>
            <a:r>
              <a:rPr lang="ru-RU" dirty="0">
                <a:solidFill>
                  <a:srgbClr val="000000"/>
                </a:solidFill>
                <a:latin typeface="Open Sans"/>
              </a:rPr>
              <a:t>», за что получил прозвище «ямщик».</a:t>
            </a:r>
            <a:endParaRPr lang="ru-RU" b="0" i="0" dirty="0">
              <a:solidFill>
                <a:srgbClr val="000000"/>
              </a:solidFill>
              <a:effectLst/>
              <a:latin typeface="Open Sans"/>
            </a:endParaRPr>
          </a:p>
        </p:txBody>
      </p:sp>
      <p:pic>
        <p:nvPicPr>
          <p:cNvPr id="2" name="поползень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628286" y="116411"/>
            <a:ext cx="609600" cy="60960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</p:pic>
      <p:sp>
        <p:nvSpPr>
          <p:cNvPr id="3" name="Прямоугольник 2"/>
          <p:cNvSpPr/>
          <p:nvPr/>
        </p:nvSpPr>
        <p:spPr>
          <a:xfrm>
            <a:off x="3628223" y="116411"/>
            <a:ext cx="2123723" cy="584775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</a:rPr>
              <a:t>Поползень</a:t>
            </a:r>
            <a:endParaRPr lang="ru-RU" sz="3200" dirty="0"/>
          </a:p>
        </p:txBody>
      </p:sp>
      <p:pic>
        <p:nvPicPr>
          <p:cNvPr id="8" name="Рисунок 7" descr="Картинки для презентаций 3d анимации для PowePoint. Вопрос или достижение фоны"/>
          <p:cNvPicPr/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5462954"/>
            <a:ext cx="1006352" cy="1186229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Рисунок 8" descr="Часы смайлики картинки гифки анимации"/>
          <p:cNvPicPr/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276" y="0"/>
            <a:ext cx="676275" cy="6477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8805369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50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" fill="hold">
                      <p:stCondLst>
                        <p:cond delay="0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4" dur="3416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5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6" grpId="0" animBg="1"/>
      <p:bldP spid="3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699" y="-12246"/>
            <a:ext cx="12121907" cy="6870246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0702" y="1"/>
            <a:ext cx="6370097" cy="6858000"/>
          </a:xfrm>
          <a:prstGeom prst="rect">
            <a:avLst/>
          </a:prstGeom>
        </p:spPr>
      </p:pic>
      <p:pic>
        <p:nvPicPr>
          <p:cNvPr id="9218" name="Picture 2" descr="Красавец: оперение у -  Самец иволги... желтовато-зеленая птица - Иволга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640079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0" name="Picture 4" descr="Такое у нее жилище... Иволга известна своим искустным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701" y="1"/>
            <a:ext cx="6370098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иволга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716053" y="189157"/>
            <a:ext cx="609600" cy="60960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</p:pic>
      <p:sp>
        <p:nvSpPr>
          <p:cNvPr id="3" name="Прямоугольник 2"/>
          <p:cNvSpPr/>
          <p:nvPr/>
        </p:nvSpPr>
        <p:spPr>
          <a:xfrm>
            <a:off x="4390223" y="152426"/>
            <a:ext cx="1585370" cy="646331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r>
              <a:rPr lang="ru-RU" sz="3600" b="1" dirty="0" smtClean="0">
                <a:solidFill>
                  <a:srgbClr val="FF0000"/>
                </a:solidFill>
              </a:rPr>
              <a:t>Иволга</a:t>
            </a:r>
            <a:endParaRPr lang="ru-RU" sz="36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6400800" y="0"/>
            <a:ext cx="5751807" cy="6740307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r>
              <a:rPr lang="ru-RU" dirty="0" smtClean="0">
                <a:solidFill>
                  <a:srgbClr val="333333"/>
                </a:solidFill>
                <a:latin typeface="Tahoma" panose="020B0604030504040204" pitchFamily="34" charset="0"/>
              </a:rPr>
              <a:t>Это </a:t>
            </a:r>
            <a:r>
              <a:rPr lang="ru-RU" dirty="0">
                <a:solidFill>
                  <a:srgbClr val="333333"/>
                </a:solidFill>
                <a:latin typeface="Tahoma" panose="020B0604030504040204" pitchFamily="34" charset="0"/>
              </a:rPr>
              <a:t>небольшая по размерам птица, имеющая яркое оперение и громкий голос. Название произошло от слияния двух слов "волга" и "влага". В стародавние </a:t>
            </a:r>
            <a:r>
              <a:rPr lang="ru-RU" dirty="0" smtClean="0">
                <a:solidFill>
                  <a:srgbClr val="333333"/>
                </a:solidFill>
                <a:latin typeface="Tahoma" panose="020B0604030504040204" pitchFamily="34" charset="0"/>
              </a:rPr>
              <a:t>времена </a:t>
            </a:r>
            <a:r>
              <a:rPr lang="ru-RU" dirty="0">
                <a:solidFill>
                  <a:srgbClr val="333333"/>
                </a:solidFill>
                <a:latin typeface="Tahoma" panose="020B0604030504040204" pitchFamily="34" charset="0"/>
              </a:rPr>
              <a:t>считалась предвестницей бури, грозы и дождя</a:t>
            </a:r>
            <a:r>
              <a:rPr lang="ru-RU" dirty="0" smtClean="0">
                <a:solidFill>
                  <a:srgbClr val="333333"/>
                </a:solidFill>
                <a:latin typeface="Tahoma" panose="020B0604030504040204" pitchFamily="34" charset="0"/>
              </a:rPr>
              <a:t>.</a:t>
            </a:r>
            <a:r>
              <a:rPr lang="ru-RU" dirty="0"/>
              <a:t> </a:t>
            </a:r>
            <a:r>
              <a:rPr lang="ru-RU" sz="2000" dirty="0"/>
              <a:t>В </a:t>
            </a:r>
            <a:r>
              <a:rPr lang="ru-RU" sz="2000" dirty="0" smtClean="0"/>
              <a:t>длину </a:t>
            </a:r>
            <a:r>
              <a:rPr lang="ru-RU" sz="2000" dirty="0"/>
              <a:t>не превышает 30 см, а масса не превышает 100 гр. Самки и самцы отличаются друг от друга цветом оперения. У самцов красивые крылья и хвост черного цвета, а спинка и брюшко окрашены в желтый цвет. Спинка самки покрыта желтыми перьями, а брюшко белое с темными пятнами. Цвет крыльев варьируется от зеленого до серого</a:t>
            </a:r>
            <a:r>
              <a:rPr lang="ru-RU" sz="2000" dirty="0" smtClean="0"/>
              <a:t>.</a:t>
            </a:r>
            <a:r>
              <a:rPr lang="ru-RU" sz="2000" dirty="0"/>
              <a:t> предпочитает не покидать надолго кроны деревьев, но, тем не менее, она очень подвижна и не может долго сидеть на одной ветке. Обычно дальние полеты </a:t>
            </a:r>
            <a:r>
              <a:rPr lang="ru-RU" sz="2000" dirty="0" smtClean="0"/>
              <a:t> </a:t>
            </a:r>
            <a:r>
              <a:rPr lang="ru-RU" sz="2000" dirty="0"/>
              <a:t>совершают в брачный .</a:t>
            </a:r>
            <a:r>
              <a:rPr lang="ru-RU" sz="2000" dirty="0" smtClean="0"/>
              <a:t>Предпочитает </a:t>
            </a:r>
            <a:r>
              <a:rPr lang="ru-RU" sz="2000" dirty="0"/>
              <a:t>жить в густой листве деревьев. Чаще всего это березы, ивы, тополя, в редких случаях сосны. </a:t>
            </a:r>
            <a:r>
              <a:rPr lang="ru-RU" sz="2000" dirty="0" smtClean="0"/>
              <a:t> </a:t>
            </a:r>
            <a:r>
              <a:rPr lang="ru-RU" sz="2000" dirty="0"/>
              <a:t>Она не боится людей и может селиться около парков или садов. </a:t>
            </a:r>
            <a:r>
              <a:rPr lang="ru-RU" sz="2000" dirty="0" smtClean="0"/>
              <a:t>С </a:t>
            </a:r>
            <a:r>
              <a:rPr lang="ru-RU" sz="2000" dirty="0"/>
              <a:t>трудом переживают засуху, поэтому, чем теплей климат, тем ближе расположены их гнезда к воде.</a:t>
            </a:r>
          </a:p>
          <a:p>
            <a:r>
              <a:rPr lang="ru-RU" sz="2000" dirty="0"/>
              <a:t> </a:t>
            </a:r>
          </a:p>
        </p:txBody>
      </p:sp>
      <p:pic>
        <p:nvPicPr>
          <p:cNvPr id="8" name="Рисунок 7" descr="Картинки для презентаций 3d анимации для PowePoint. Вопрос или достижение фоны"/>
          <p:cNvPicPr/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701" y="5263662"/>
            <a:ext cx="858422" cy="1476645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Рисунок 8" descr="Часы смайлики картинки гифки анимации"/>
          <p:cNvPicPr/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700" y="-1"/>
            <a:ext cx="676275" cy="6477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7730376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92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92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92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92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92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92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50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" fill="hold">
                      <p:stCondLst>
                        <p:cond delay="0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4" dur="621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5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3" grpId="0" animBg="1"/>
      <p:bldP spid="5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127" y="-35170"/>
            <a:ext cx="12175873" cy="6867809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6096000" y="0"/>
            <a:ext cx="6096000" cy="6832640"/>
          </a:xfrm>
          <a:prstGeom prst="rect">
            <a:avLst/>
          </a:prstGeom>
          <a:solidFill>
            <a:srgbClr val="FFFF00"/>
          </a:solidFill>
        </p:spPr>
        <p:txBody>
          <a:bodyPr>
            <a:spAutoFit/>
          </a:bodyPr>
          <a:lstStyle/>
          <a:p>
            <a:r>
              <a:rPr lang="ru-RU" dirty="0" smtClean="0">
                <a:solidFill>
                  <a:srgbClr val="3D3D3D"/>
                </a:solidFill>
                <a:latin typeface="Times New Roman" panose="02020603050405020304" pitchFamily="18" charset="0"/>
              </a:rPr>
              <a:t>Ее </a:t>
            </a:r>
            <a:r>
              <a:rPr lang="ru-RU" dirty="0">
                <a:solidFill>
                  <a:srgbClr val="3D3D3D"/>
                </a:solidFill>
                <a:latin typeface="Times New Roman" panose="02020603050405020304" pitchFamily="18" charset="0"/>
              </a:rPr>
              <a:t>называли </a:t>
            </a:r>
            <a:r>
              <a:rPr lang="ru-RU" b="1" u="sng" dirty="0">
                <a:solidFill>
                  <a:srgbClr val="008000"/>
                </a:solidFill>
                <a:latin typeface="Arial" panose="020B0604020202020204" pitchFamily="34" charset="0"/>
                <a:hlinkClick r:id="rId5" tooltip="Канарейка птица"/>
              </a:rPr>
              <a:t>канарейкой</a:t>
            </a:r>
            <a:r>
              <a:rPr lang="ru-RU" dirty="0">
                <a:solidFill>
                  <a:srgbClr val="3D3D3D"/>
                </a:solidFill>
                <a:latin typeface="Times New Roman" panose="02020603050405020304" pitchFamily="18" charset="0"/>
              </a:rPr>
              <a:t> из леса. </a:t>
            </a:r>
            <a:r>
              <a:rPr lang="ru-RU" dirty="0" smtClean="0"/>
              <a:t> </a:t>
            </a:r>
            <a:r>
              <a:rPr lang="ru-RU" sz="2000" dirty="0"/>
              <a:t>В </a:t>
            </a:r>
            <a:r>
              <a:rPr lang="ru-RU" sz="2000" dirty="0" smtClean="0"/>
              <a:t>природе </a:t>
            </a:r>
            <a:r>
              <a:rPr lang="ru-RU" sz="2000" dirty="0"/>
              <a:t>несколько видов этой птицы. Но судя по </a:t>
            </a:r>
            <a:r>
              <a:rPr lang="ru-RU" sz="2000" b="1" dirty="0" smtClean="0"/>
              <a:t>описанию</a:t>
            </a:r>
            <a:r>
              <a:rPr lang="ru-RU" sz="2000" b="1" dirty="0"/>
              <a:t> </a:t>
            </a:r>
            <a:r>
              <a:rPr lang="ru-RU" sz="2000" dirty="0"/>
              <a:t>ее легко можно выделить среди прочих других по крупной голове, толстому светлому клюву, темному, кроткому и узкому хвосту, желтоватым кончикам перышек, темным глазам, удлиненному и плотному туловищу</a:t>
            </a:r>
            <a:r>
              <a:rPr lang="ru-RU" sz="2000" dirty="0" smtClean="0"/>
              <a:t>.</a:t>
            </a:r>
            <a:r>
              <a:rPr lang="ru-RU" sz="2000" b="1" dirty="0"/>
              <a:t> Пение </a:t>
            </a:r>
            <a:r>
              <a:rPr lang="ru-RU" sz="2000" b="1" dirty="0" smtClean="0"/>
              <a:t>птиц</a:t>
            </a:r>
            <a:r>
              <a:rPr lang="ru-RU" sz="2000" b="1" dirty="0"/>
              <a:t> </a:t>
            </a:r>
            <a:r>
              <a:rPr lang="ru-RU" sz="2000" dirty="0"/>
              <a:t>радует окружающих с ранней весны. Активнее всего птица запевает во время брачного периода, он приходится в основном на </a:t>
            </a:r>
            <a:r>
              <a:rPr lang="ru-RU" sz="2000" dirty="0" smtClean="0"/>
              <a:t>апрель-</a:t>
            </a:r>
            <a:r>
              <a:rPr lang="ru-RU" sz="2000" dirty="0" err="1" smtClean="0"/>
              <a:t>май.В</a:t>
            </a:r>
            <a:r>
              <a:rPr lang="ru-RU" sz="2000" dirty="0" smtClean="0"/>
              <a:t> </a:t>
            </a:r>
            <a:r>
              <a:rPr lang="ru-RU" sz="2000" dirty="0"/>
              <a:t>песне чередуются звонкие трели со щебетанием. Она звучит неторопливо и однообразно, но очень </a:t>
            </a:r>
            <a:r>
              <a:rPr lang="ru-RU" sz="2000" dirty="0" err="1" smtClean="0"/>
              <a:t>красиво.С</a:t>
            </a:r>
            <a:r>
              <a:rPr lang="ru-RU" sz="2000" dirty="0" smtClean="0"/>
              <a:t> </a:t>
            </a:r>
            <a:r>
              <a:rPr lang="ru-RU" sz="2000" dirty="0"/>
              <a:t>раннего утра влюбленный самец взлетает высоко-высоко, находит на вершине самого высокого дерева уютное местечко и начинает заводить </a:t>
            </a:r>
            <a:r>
              <a:rPr lang="ru-RU" sz="2000" dirty="0" err="1" smtClean="0"/>
              <a:t>серенады.Иногда</a:t>
            </a:r>
            <a:r>
              <a:rPr lang="ru-RU" sz="2000" dirty="0" smtClean="0"/>
              <a:t> </a:t>
            </a:r>
            <a:r>
              <a:rPr lang="ru-RU" sz="2000" dirty="0"/>
              <a:t>он взлетает в воздух, показывая в полете всю красоту его пестрого оперения. Во время питания этих птиц можно услышать их перекличку, напоминающую больше тихий свист, чем </a:t>
            </a:r>
            <a:r>
              <a:rPr lang="ru-RU" sz="2000" dirty="0" err="1" smtClean="0"/>
              <a:t>пение.По</a:t>
            </a:r>
            <a:r>
              <a:rPr lang="ru-RU" sz="2000" dirty="0" smtClean="0"/>
              <a:t> </a:t>
            </a:r>
            <a:r>
              <a:rPr lang="ru-RU" sz="2000" dirty="0"/>
              <a:t>окончании брачного </a:t>
            </a:r>
            <a:r>
              <a:rPr lang="ru-RU" sz="2000" dirty="0" smtClean="0"/>
              <a:t>периода </a:t>
            </a:r>
            <a:r>
              <a:rPr lang="ru-RU" sz="2000" dirty="0"/>
              <a:t>затихают и молчат, </a:t>
            </a:r>
            <a:r>
              <a:rPr lang="ru-RU" sz="2000" dirty="0" smtClean="0"/>
              <a:t>заметить </a:t>
            </a:r>
            <a:r>
              <a:rPr lang="ru-RU" sz="2000" dirty="0"/>
              <a:t>их можно </a:t>
            </a:r>
            <a:r>
              <a:rPr lang="ru-RU" sz="2000" dirty="0" smtClean="0"/>
              <a:t>только </a:t>
            </a:r>
            <a:r>
              <a:rPr lang="ru-RU" sz="2000" dirty="0"/>
              <a:t>по внешним признакам.</a:t>
            </a:r>
          </a:p>
          <a:p>
            <a:endParaRPr lang="ru-RU" sz="2000" dirty="0"/>
          </a:p>
          <a:p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0"/>
            <a:ext cx="6096000" cy="683264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0" y="0"/>
            <a:ext cx="6096000" cy="6832641"/>
          </a:xfrm>
          <a:prstGeom prst="rect">
            <a:avLst/>
          </a:prstGeom>
        </p:spPr>
      </p:pic>
      <p:pic>
        <p:nvPicPr>
          <p:cNvPr id="2" name="зеленушка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662967" y="350594"/>
            <a:ext cx="609600" cy="60960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0" y="-1"/>
            <a:ext cx="6096000" cy="6832641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3537422" y="58206"/>
            <a:ext cx="2136547" cy="584775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</a:rPr>
              <a:t>Зеленушка</a:t>
            </a:r>
            <a:endParaRPr lang="ru-RU" sz="3200" dirty="0"/>
          </a:p>
        </p:txBody>
      </p:sp>
      <p:pic>
        <p:nvPicPr>
          <p:cNvPr id="8" name="Рисунок 7" descr="Картинки для презентаций 3d анимации для PowePoint. Вопрос или достижение фоны"/>
          <p:cNvPicPr/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954" y="5345723"/>
            <a:ext cx="1111861" cy="1280014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Рисунок 8" descr="Часы смайлики картинки гифки анимации"/>
          <p:cNvPicPr/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27" y="-2"/>
            <a:ext cx="676275" cy="6477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7929685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9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0" fill="hold">
                      <p:stCondLst>
                        <p:cond delay="0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3" dur="48933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4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4" grpId="0" animBg="1"/>
      <p:bldP spid="3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1"/>
            <a:ext cx="7537938" cy="685800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1"/>
            <a:ext cx="7537938" cy="68580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0" y="0"/>
            <a:ext cx="7537938" cy="6857999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7537938" y="0"/>
            <a:ext cx="4654062" cy="6678751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r>
              <a:rPr lang="ru-RU" dirty="0" smtClean="0">
                <a:solidFill>
                  <a:srgbClr val="222222"/>
                </a:solidFill>
                <a:latin typeface="Verdana" panose="020B0604030504040204" pitchFamily="34" charset="0"/>
              </a:rPr>
              <a:t>Это </a:t>
            </a:r>
            <a:r>
              <a:rPr lang="ru-RU" dirty="0">
                <a:solidFill>
                  <a:srgbClr val="222222"/>
                </a:solidFill>
                <a:latin typeface="Verdana" panose="020B0604030504040204" pitchFamily="34" charset="0"/>
              </a:rPr>
              <a:t>небольшие певчие птахи</a:t>
            </a:r>
            <a:r>
              <a:rPr lang="ru-RU" dirty="0" smtClean="0">
                <a:solidFill>
                  <a:srgbClr val="222222"/>
                </a:solidFill>
                <a:latin typeface="Verdana" panose="020B0604030504040204" pitchFamily="34" charset="0"/>
              </a:rPr>
              <a:t>, известные </a:t>
            </a:r>
            <a:r>
              <a:rPr lang="ru-RU" dirty="0">
                <a:solidFill>
                  <a:srgbClr val="222222"/>
                </a:solidFill>
                <a:latin typeface="Verdana" panose="020B0604030504040204" pitchFamily="34" charset="0"/>
              </a:rPr>
              <a:t>под именем «малиновки», звонкий голосок их многократно воспет в поэзии. Хоть многие и не слышали этого названия, тем не менее это научное «имя птицы</a:t>
            </a:r>
            <a:r>
              <a:rPr lang="ru-RU" dirty="0" smtClean="0">
                <a:solidFill>
                  <a:srgbClr val="222222"/>
                </a:solidFill>
                <a:latin typeface="Verdana" panose="020B0604030504040204" pitchFamily="34" charset="0"/>
              </a:rPr>
              <a:t>».</a:t>
            </a:r>
            <a:r>
              <a:rPr lang="ru-RU" b="1" dirty="0"/>
              <a:t> </a:t>
            </a:r>
            <a:r>
              <a:rPr lang="ru-RU" sz="2000" dirty="0" smtClean="0"/>
              <a:t>Оперение </a:t>
            </a:r>
            <a:r>
              <a:rPr lang="ru-RU" sz="2000" dirty="0"/>
              <a:t>рыхлое и довольно мягкое, перышки прилегают к телу не плотно. Такая структура перьевого покрова «полнит» птаху, а на самом деле она меньше, чем кажется из-за своей шубки</a:t>
            </a:r>
            <a:r>
              <a:rPr lang="ru-RU" sz="2000" dirty="0" smtClean="0"/>
              <a:t>.</a:t>
            </a:r>
            <a:r>
              <a:rPr lang="ru-RU" dirty="0"/>
              <a:t> </a:t>
            </a:r>
            <a:r>
              <a:rPr lang="ru-RU" sz="2000" dirty="0" smtClean="0"/>
              <a:t>Живут </a:t>
            </a:r>
            <a:r>
              <a:rPr lang="ru-RU" sz="2000" dirty="0"/>
              <a:t>поодиночке, они даже на зимовку летают поодиночке. Свою территорию </a:t>
            </a:r>
            <a:r>
              <a:rPr lang="ru-RU" sz="2000" dirty="0" smtClean="0"/>
              <a:t>эти </a:t>
            </a:r>
            <a:r>
              <a:rPr lang="ru-RU" sz="2000" dirty="0"/>
              <a:t>птахи яростно охраняют от чужих посягательств. Самцы определяют свою </a:t>
            </a:r>
            <a:r>
              <a:rPr lang="ru-RU" sz="2000" dirty="0" smtClean="0"/>
              <a:t>территорию </a:t>
            </a:r>
            <a:r>
              <a:rPr lang="ru-RU" sz="2000" dirty="0"/>
              <a:t>издавая голосовые «извещения», что «место занято</a:t>
            </a:r>
            <a:r>
              <a:rPr lang="ru-RU" sz="2000" dirty="0" smtClean="0"/>
              <a:t>».</a:t>
            </a:r>
            <a:r>
              <a:rPr lang="ru-RU" sz="2000" dirty="0"/>
              <a:t> </a:t>
            </a:r>
            <a:r>
              <a:rPr lang="ru-RU" sz="2000" dirty="0" smtClean="0"/>
              <a:t>Название </a:t>
            </a:r>
            <a:r>
              <a:rPr lang="ru-RU" sz="2000" dirty="0"/>
              <a:t>птички получили за свое громкое пение по утрам: их трели слышны особенно сильно на восходе и на закате солнца, а вообще </a:t>
            </a:r>
            <a:r>
              <a:rPr lang="ru-RU" sz="2000" dirty="0" smtClean="0"/>
              <a:t> </a:t>
            </a:r>
            <a:r>
              <a:rPr lang="ru-RU" sz="2000" dirty="0"/>
              <a:t>поют весь день.</a:t>
            </a:r>
          </a:p>
        </p:txBody>
      </p:sp>
      <p:pic>
        <p:nvPicPr>
          <p:cNvPr id="2" name="зарянка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710592" y="314936"/>
            <a:ext cx="609600" cy="60960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</p:pic>
      <p:sp>
        <p:nvSpPr>
          <p:cNvPr id="3" name="Прямоугольник 2"/>
          <p:cNvSpPr/>
          <p:nvPr/>
        </p:nvSpPr>
        <p:spPr>
          <a:xfrm>
            <a:off x="3944746" y="314936"/>
            <a:ext cx="1633396" cy="584775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r>
              <a:rPr lang="ru-RU" sz="3200" b="1" dirty="0" err="1" smtClean="0">
                <a:solidFill>
                  <a:srgbClr val="FF0000"/>
                </a:solidFill>
              </a:rPr>
              <a:t>Зарянка</a:t>
            </a:r>
            <a:endParaRPr lang="ru-RU" sz="3200" dirty="0"/>
          </a:p>
        </p:txBody>
      </p:sp>
      <p:pic>
        <p:nvPicPr>
          <p:cNvPr id="8" name="Рисунок 7" descr="Картинки для презентаций 3d анимации для PowePoint. Вопрос или достижение фоны"/>
          <p:cNvPicPr/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339" y="5298831"/>
            <a:ext cx="1041523" cy="1379920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Рисунок 8" descr="Часы смайлики картинки гифки анимации"/>
          <p:cNvPicPr/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676275" cy="6477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6461099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50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" fill="hold">
                      <p:stCondLst>
                        <p:cond delay="0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4" dur="1494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5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7" grpId="0" animBg="1"/>
      <p:bldP spid="3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" y="-16225"/>
            <a:ext cx="12192000" cy="6874225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554" y="0"/>
            <a:ext cx="6085446" cy="6858001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6096000" y="0"/>
            <a:ext cx="6096000" cy="6863417"/>
          </a:xfrm>
          <a:prstGeom prst="rect">
            <a:avLst/>
          </a:prstGeom>
          <a:solidFill>
            <a:srgbClr val="FFFF00"/>
          </a:solidFill>
        </p:spPr>
        <p:txBody>
          <a:bodyPr>
            <a:spAutoFit/>
          </a:bodyPr>
          <a:lstStyle/>
          <a:p>
            <a:r>
              <a:rPr lang="ru-RU" dirty="0">
                <a:solidFill>
                  <a:srgbClr val="333333"/>
                </a:solidFill>
                <a:latin typeface="Helvetica Neue"/>
              </a:rPr>
              <a:t>Взрослые особи достигают до 20 см в </a:t>
            </a:r>
            <a:r>
              <a:rPr lang="ru-RU" dirty="0" smtClean="0">
                <a:solidFill>
                  <a:srgbClr val="333333"/>
                </a:solidFill>
                <a:latin typeface="Helvetica Neue"/>
              </a:rPr>
              <a:t>высоту</a:t>
            </a:r>
            <a:r>
              <a:rPr lang="ru-RU" dirty="0">
                <a:solidFill>
                  <a:srgbClr val="333333"/>
                </a:solidFill>
                <a:latin typeface="Helvetica Neue"/>
              </a:rPr>
              <a:t> </a:t>
            </a:r>
            <a:r>
              <a:rPr lang="ru-RU" dirty="0" smtClean="0">
                <a:solidFill>
                  <a:srgbClr val="333333"/>
                </a:solidFill>
                <a:latin typeface="Helvetica Neue"/>
              </a:rPr>
              <a:t> </a:t>
            </a:r>
            <a:r>
              <a:rPr lang="ru-RU" dirty="0">
                <a:solidFill>
                  <a:srgbClr val="333333"/>
                </a:solidFill>
                <a:latin typeface="Helvetica Neue"/>
              </a:rPr>
              <a:t>и 30 см в длину, учитывая длину хвоста</a:t>
            </a:r>
            <a:r>
              <a:rPr lang="ru-RU" dirty="0" smtClean="0">
                <a:solidFill>
                  <a:srgbClr val="333333"/>
                </a:solidFill>
                <a:latin typeface="Helvetica Neue"/>
              </a:rPr>
              <a:t>. Прекрасное обоняние </a:t>
            </a:r>
            <a:r>
              <a:rPr lang="ru-RU" dirty="0">
                <a:solidFill>
                  <a:srgbClr val="333333"/>
                </a:solidFill>
                <a:latin typeface="Helvetica Neue"/>
              </a:rPr>
              <a:t>и </a:t>
            </a:r>
            <a:r>
              <a:rPr lang="ru-RU" dirty="0" smtClean="0">
                <a:solidFill>
                  <a:srgbClr val="333333"/>
                </a:solidFill>
                <a:latin typeface="Helvetica Neue"/>
              </a:rPr>
              <a:t>отличное зрение. С высоты </a:t>
            </a:r>
            <a:r>
              <a:rPr lang="ru-RU" dirty="0">
                <a:solidFill>
                  <a:srgbClr val="333333"/>
                </a:solidFill>
                <a:latin typeface="Helvetica Neue"/>
              </a:rPr>
              <a:t>не сложно заметить подходящую для них еду и почувствовать ее запах. В </a:t>
            </a:r>
            <a:r>
              <a:rPr lang="ru-RU" dirty="0" smtClean="0">
                <a:solidFill>
                  <a:srgbClr val="333333"/>
                </a:solidFill>
                <a:latin typeface="Helvetica Neue"/>
              </a:rPr>
              <a:t>питание </a:t>
            </a:r>
            <a:r>
              <a:rPr lang="ru-RU" dirty="0">
                <a:solidFill>
                  <a:srgbClr val="333333"/>
                </a:solidFill>
                <a:latin typeface="Helvetica Neue"/>
              </a:rPr>
              <a:t>вовсе не придирчивы, они всеядны. Они могут употреблять в пищу: траву, овощи, фрукты, мясо, а также продукты, которые приготовлены человеком. Любимым лакомством  птиц является протухшее мясо, например погибшего животного</a:t>
            </a:r>
            <a:r>
              <a:rPr lang="ru-RU" dirty="0" smtClean="0">
                <a:solidFill>
                  <a:srgbClr val="333333"/>
                </a:solidFill>
                <a:latin typeface="Helvetica Neue"/>
              </a:rPr>
              <a:t>.</a:t>
            </a:r>
            <a:r>
              <a:rPr lang="ru-RU" dirty="0"/>
              <a:t> </a:t>
            </a:r>
            <a:r>
              <a:rPr lang="ru-RU" sz="2000" dirty="0"/>
              <a:t>Я</a:t>
            </a:r>
            <a:r>
              <a:rPr lang="ru-RU" sz="2000" dirty="0" smtClean="0"/>
              <a:t>вляются </a:t>
            </a:r>
            <a:r>
              <a:rPr lang="ru-RU" sz="2000" dirty="0"/>
              <a:t>одними из самых умных и хитрых птиц.</a:t>
            </a:r>
          </a:p>
          <a:p>
            <a:r>
              <a:rPr lang="ru-RU" sz="2000" dirty="0"/>
              <a:t>В </a:t>
            </a:r>
            <a:r>
              <a:rPr lang="ru-RU" sz="2000" dirty="0" smtClean="0"/>
              <a:t>народе </a:t>
            </a:r>
            <a:r>
              <a:rPr lang="ru-RU" sz="2000" dirty="0"/>
              <a:t>воспринимают как птиц «зевак», именно по этой причине </a:t>
            </a:r>
            <a:r>
              <a:rPr lang="ru-RU" sz="2000" dirty="0" smtClean="0"/>
              <a:t>сравнивают </a:t>
            </a:r>
            <a:r>
              <a:rPr lang="ru-RU" sz="2000" dirty="0"/>
              <a:t>с невнимательным </a:t>
            </a:r>
            <a:r>
              <a:rPr lang="ru-RU" sz="2000" dirty="0" smtClean="0"/>
              <a:t>человеком. </a:t>
            </a:r>
            <a:r>
              <a:rPr lang="ru-RU" sz="2000" dirty="0"/>
              <a:t>Но этот факт является еще одним заблуждением, потому как </a:t>
            </a:r>
            <a:r>
              <a:rPr lang="ru-RU" sz="2000" dirty="0" smtClean="0"/>
              <a:t>птица, </a:t>
            </a:r>
            <a:r>
              <a:rPr lang="ru-RU" sz="2000" dirty="0"/>
              <a:t>обладает колоссальной внимательностью.</a:t>
            </a:r>
          </a:p>
          <a:p>
            <a:r>
              <a:rPr lang="ru-RU" sz="2000" dirty="0"/>
              <a:t>Так же </a:t>
            </a:r>
            <a:r>
              <a:rPr lang="ru-RU" sz="2000" dirty="0" smtClean="0"/>
              <a:t>ее </a:t>
            </a:r>
            <a:r>
              <a:rPr lang="ru-RU" sz="2000" dirty="0"/>
              <a:t>воспринимают как птицу воровку, которая при виде драгоценного метала, тянет его к себе в гнездо. П</a:t>
            </a:r>
            <a:r>
              <a:rPr lang="ru-RU" sz="2000" dirty="0" smtClean="0"/>
              <a:t>ри </a:t>
            </a:r>
            <a:r>
              <a:rPr lang="ru-RU" sz="2000" dirty="0"/>
              <a:t>виде блестящего предмета</a:t>
            </a:r>
            <a:r>
              <a:rPr lang="ru-RU" sz="2000" dirty="0" smtClean="0"/>
              <a:t>, </a:t>
            </a:r>
            <a:r>
              <a:rPr lang="ru-RU" sz="2000" dirty="0"/>
              <a:t>даже с высоты птичьего полета способна его заметить</a:t>
            </a:r>
            <a:r>
              <a:rPr lang="ru-RU" sz="2000" dirty="0" smtClean="0"/>
              <a:t>, </a:t>
            </a:r>
            <a:r>
              <a:rPr lang="ru-RU" sz="2000" dirty="0"/>
              <a:t>не полениться </a:t>
            </a:r>
            <a:r>
              <a:rPr lang="ru-RU" sz="2000" dirty="0" smtClean="0"/>
              <a:t>спуститься </a:t>
            </a:r>
            <a:r>
              <a:rPr lang="ru-RU" sz="2000" dirty="0"/>
              <a:t>и унести его к себе в гнездо. Это может быть, не обязательно драгоценный метал, </a:t>
            </a:r>
            <a:r>
              <a:rPr lang="ru-RU" sz="2000" dirty="0" smtClean="0"/>
              <a:t>им </a:t>
            </a:r>
            <a:r>
              <a:rPr lang="ru-RU" sz="2000" dirty="0"/>
              <a:t>может оказаться самая обычная фольга.</a:t>
            </a:r>
          </a:p>
          <a:p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0"/>
            <a:ext cx="6096000" cy="6858001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554" y="0"/>
            <a:ext cx="6085446" cy="6858000"/>
          </a:xfrm>
          <a:prstGeom prst="rect">
            <a:avLst/>
          </a:prstGeom>
        </p:spPr>
      </p:pic>
      <p:pic>
        <p:nvPicPr>
          <p:cNvPr id="2" name="ворона серая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591896" y="197338"/>
            <a:ext cx="609600" cy="60960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</p:pic>
      <p:sp>
        <p:nvSpPr>
          <p:cNvPr id="3" name="Прямоугольник 2"/>
          <p:cNvSpPr/>
          <p:nvPr/>
        </p:nvSpPr>
        <p:spPr>
          <a:xfrm>
            <a:off x="2596592" y="197338"/>
            <a:ext cx="2300630" cy="523220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</a:rPr>
              <a:t>Ворона серая</a:t>
            </a:r>
            <a:endParaRPr lang="ru-RU" sz="2800" dirty="0"/>
          </a:p>
        </p:txBody>
      </p:sp>
      <p:pic>
        <p:nvPicPr>
          <p:cNvPr id="8" name="Рисунок 7" descr="Картинки для презентаций 3d анимации для PowePoint. Вопрос или достижение фоны"/>
          <p:cNvPicPr/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509" y="5087815"/>
            <a:ext cx="1158753" cy="1561367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Рисунок 8" descr="Часы смайлики картинки гифки анимации"/>
          <p:cNvPicPr/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54" y="0"/>
            <a:ext cx="676275" cy="6477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7456149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50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" fill="hold">
                      <p:stCondLst>
                        <p:cond delay="0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4" dur="395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5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4" grpId="0" animBg="1"/>
      <p:bldP spid="3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919" y="-22744"/>
            <a:ext cx="12166081" cy="6763051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1100" y="0"/>
            <a:ext cx="6097099" cy="68580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-1099" y="0"/>
            <a:ext cx="6097098" cy="685800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" y="0"/>
            <a:ext cx="6095998" cy="6858000"/>
          </a:xfrm>
          <a:prstGeom prst="rect">
            <a:avLst/>
          </a:prstGeom>
        </p:spPr>
      </p:pic>
      <p:pic>
        <p:nvPicPr>
          <p:cNvPr id="2" name="ziablik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616686" y="5451449"/>
            <a:ext cx="609600" cy="60960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</p:pic>
      <p:sp>
        <p:nvSpPr>
          <p:cNvPr id="3" name="Прямоугольник 2"/>
          <p:cNvSpPr/>
          <p:nvPr/>
        </p:nvSpPr>
        <p:spPr>
          <a:xfrm>
            <a:off x="4038530" y="174502"/>
            <a:ext cx="1600246" cy="646331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r>
              <a:rPr lang="ru-RU" sz="3600" b="1" dirty="0" smtClean="0">
                <a:solidFill>
                  <a:srgbClr val="FF0000"/>
                </a:solidFill>
              </a:rPr>
              <a:t>Зяблик</a:t>
            </a:r>
            <a:endParaRPr lang="ru-RU" sz="3600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6096000" y="0"/>
            <a:ext cx="6096000" cy="6740307"/>
          </a:xfrm>
          <a:prstGeom prst="rect">
            <a:avLst/>
          </a:prstGeom>
          <a:solidFill>
            <a:srgbClr val="FFFF00"/>
          </a:solidFill>
        </p:spPr>
        <p:txBody>
          <a:bodyPr>
            <a:spAutoFit/>
          </a:bodyPr>
          <a:lstStyle/>
          <a:p>
            <a:r>
              <a:rPr lang="ru-RU" dirty="0" smtClean="0">
                <a:solidFill>
                  <a:srgbClr val="333333"/>
                </a:solidFill>
                <a:latin typeface="Helvetica Neue"/>
              </a:rPr>
              <a:t>На </a:t>
            </a:r>
            <a:r>
              <a:rPr lang="ru-RU" dirty="0">
                <a:solidFill>
                  <a:srgbClr val="333333"/>
                </a:solidFill>
                <a:latin typeface="Helvetica Neue"/>
              </a:rPr>
              <a:t>латыни </a:t>
            </a:r>
            <a:r>
              <a:rPr lang="ru-RU" dirty="0" err="1">
                <a:solidFill>
                  <a:srgbClr val="333333"/>
                </a:solidFill>
                <a:latin typeface="Helvetica Neue"/>
              </a:rPr>
              <a:t>Fringílla</a:t>
            </a:r>
            <a:r>
              <a:rPr lang="ru-RU" dirty="0">
                <a:solidFill>
                  <a:srgbClr val="333333"/>
                </a:solidFill>
                <a:latin typeface="Helvetica Neue"/>
              </a:rPr>
              <a:t> </a:t>
            </a:r>
            <a:r>
              <a:rPr lang="ru-RU" dirty="0" err="1" smtClean="0">
                <a:solidFill>
                  <a:srgbClr val="333333"/>
                </a:solidFill>
                <a:latin typeface="Helvetica Neue"/>
              </a:rPr>
              <a:t>coélebs</a:t>
            </a:r>
            <a:r>
              <a:rPr lang="ru-RU" dirty="0" smtClean="0">
                <a:solidFill>
                  <a:srgbClr val="333333"/>
                </a:solidFill>
                <a:latin typeface="Helvetica Neue"/>
              </a:rPr>
              <a:t> </a:t>
            </a:r>
            <a:r>
              <a:rPr lang="ru-RU" dirty="0">
                <a:solidFill>
                  <a:srgbClr val="333333"/>
                </a:solidFill>
                <a:latin typeface="Helvetica Neue"/>
              </a:rPr>
              <a:t>— птица певчая из семейства вьюрковых</a:t>
            </a:r>
            <a:r>
              <a:rPr lang="ru-RU" dirty="0" smtClean="0">
                <a:solidFill>
                  <a:srgbClr val="333333"/>
                </a:solidFill>
                <a:latin typeface="Helvetica Neue"/>
              </a:rPr>
              <a:t>.</a:t>
            </a:r>
            <a:r>
              <a:rPr lang="ru-RU" dirty="0">
                <a:solidFill>
                  <a:srgbClr val="333333"/>
                </a:solidFill>
                <a:latin typeface="Helvetica Neue"/>
              </a:rPr>
              <a:t> По </a:t>
            </a:r>
            <a:r>
              <a:rPr lang="ru-RU" dirty="0" smtClean="0">
                <a:solidFill>
                  <a:srgbClr val="333333"/>
                </a:solidFill>
                <a:latin typeface="Helvetica Neue"/>
              </a:rPr>
              <a:t>размеру </a:t>
            </a:r>
            <a:r>
              <a:rPr lang="ru-RU" dirty="0">
                <a:solidFill>
                  <a:srgbClr val="333333"/>
                </a:solidFill>
                <a:latin typeface="Helvetica Neue"/>
              </a:rPr>
              <a:t>сопоставим с воробьем, длина </a:t>
            </a:r>
            <a:r>
              <a:rPr lang="ru-RU" dirty="0" smtClean="0">
                <a:solidFill>
                  <a:srgbClr val="333333"/>
                </a:solidFill>
                <a:latin typeface="Helvetica Neue"/>
              </a:rPr>
              <a:t>его </a:t>
            </a:r>
            <a:r>
              <a:rPr lang="ru-RU" dirty="0">
                <a:solidFill>
                  <a:srgbClr val="333333"/>
                </a:solidFill>
                <a:latin typeface="Helvetica Neue"/>
              </a:rPr>
              <a:t>около 14,6 см. Крылья достигают размаха 24,6—28,4, а вес птички всего 16—40 g. В природных условиях </a:t>
            </a:r>
            <a:r>
              <a:rPr lang="ru-RU" dirty="0" smtClean="0">
                <a:solidFill>
                  <a:srgbClr val="333333"/>
                </a:solidFill>
                <a:latin typeface="Helvetica Neue"/>
              </a:rPr>
              <a:t>его </a:t>
            </a:r>
            <a:r>
              <a:rPr lang="ru-RU" dirty="0">
                <a:solidFill>
                  <a:srgbClr val="333333"/>
                </a:solidFill>
                <a:latin typeface="Helvetica Neue"/>
              </a:rPr>
              <a:t>не трудно заметить. Птица имеет яркую окраску особенно весной у самца – грудка и зоб красно-бурая, коричневато-зеленоватая спинка, серовато-голубая головка и белые значительные отметины на крыльях. Самка имеет менее сочный набор цветов окраски. На воле зяблики живут всего 2 года, тогда как в неволе их жизненный цикл доходит до 12 лет</a:t>
            </a:r>
            <a:r>
              <a:rPr lang="ru-RU" dirty="0" smtClean="0">
                <a:solidFill>
                  <a:srgbClr val="333333"/>
                </a:solidFill>
                <a:latin typeface="Helvetica Neue"/>
              </a:rPr>
              <a:t>.</a:t>
            </a:r>
            <a:r>
              <a:rPr lang="ru-RU" dirty="0">
                <a:solidFill>
                  <a:srgbClr val="333333"/>
                </a:solidFill>
                <a:latin typeface="Helvetica Neue"/>
              </a:rPr>
              <a:t> </a:t>
            </a:r>
            <a:r>
              <a:rPr lang="ru-RU" dirty="0" smtClean="0">
                <a:solidFill>
                  <a:srgbClr val="333333"/>
                </a:solidFill>
                <a:latin typeface="Helvetica Neue"/>
              </a:rPr>
              <a:t>Расселяются </a:t>
            </a:r>
            <a:r>
              <a:rPr lang="ru-RU" dirty="0">
                <a:solidFill>
                  <a:srgbClr val="333333"/>
                </a:solidFill>
                <a:latin typeface="Helvetica Neue"/>
              </a:rPr>
              <a:t>в лесах, </a:t>
            </a:r>
            <a:r>
              <a:rPr lang="ru-RU" dirty="0" smtClean="0">
                <a:solidFill>
                  <a:srgbClr val="333333"/>
                </a:solidFill>
                <a:latin typeface="Helvetica Neue"/>
              </a:rPr>
              <a:t>но </a:t>
            </a:r>
            <a:r>
              <a:rPr lang="ru-RU" dirty="0">
                <a:solidFill>
                  <a:srgbClr val="333333"/>
                </a:solidFill>
                <a:latin typeface="Helvetica Neue"/>
              </a:rPr>
              <a:t>можно увидеть и в садах, в городских парках в недалеко от жилища человека. В Европе проживает 78—93 миллиона пар. Селится птичка в хвойных, широколиственных лесах, в посаженных человеком насаждениях. </a:t>
            </a:r>
            <a:r>
              <a:rPr lang="ru-RU" dirty="0" smtClean="0">
                <a:solidFill>
                  <a:srgbClr val="333333"/>
                </a:solidFill>
                <a:latin typeface="Helvetica Neue"/>
              </a:rPr>
              <a:t>Предпочитает </a:t>
            </a:r>
            <a:r>
              <a:rPr lang="ru-RU" dirty="0">
                <a:solidFill>
                  <a:srgbClr val="333333"/>
                </a:solidFill>
                <a:latin typeface="Helvetica Neue"/>
              </a:rPr>
              <a:t>старые и прохладные ландшафты. В </a:t>
            </a:r>
            <a:r>
              <a:rPr lang="ru-RU" dirty="0" smtClean="0">
                <a:solidFill>
                  <a:srgbClr val="333333"/>
                </a:solidFill>
                <a:latin typeface="Helvetica Neue"/>
              </a:rPr>
              <a:t>пищу </a:t>
            </a:r>
            <a:r>
              <a:rPr lang="ru-RU" dirty="0">
                <a:solidFill>
                  <a:srgbClr val="333333"/>
                </a:solidFill>
                <a:latin typeface="Helvetica Neue"/>
              </a:rPr>
              <a:t>частички растений и семена, в летний период пища дополняется вредными насекомыми и др. богатыми на протеин беспозвоночными, чем и вскармливает птенцов.</a:t>
            </a:r>
            <a:r>
              <a:rPr lang="ru-RU" dirty="0"/>
              <a:t/>
            </a:r>
            <a:br>
              <a:rPr lang="ru-RU" dirty="0"/>
            </a:br>
            <a:r>
              <a:rPr lang="ru-RU" dirty="0">
                <a:solidFill>
                  <a:srgbClr val="333333"/>
                </a:solidFill>
                <a:latin typeface="Helvetica Neue"/>
              </a:rPr>
              <a:t>Зимует зяблик: часть в Центральной Европе, другие стремятся на юг ( в основном Средиземноморье). Вдобавок зимует в </a:t>
            </a:r>
            <a:r>
              <a:rPr lang="ru-RU" dirty="0" err="1" smtClean="0">
                <a:solidFill>
                  <a:srgbClr val="333333"/>
                </a:solidFill>
                <a:latin typeface="Helvetica Neue"/>
              </a:rPr>
              <a:t>Предкавказье</a:t>
            </a:r>
            <a:r>
              <a:rPr lang="ru-RU" dirty="0" smtClean="0">
                <a:solidFill>
                  <a:srgbClr val="333333"/>
                </a:solidFill>
                <a:latin typeface="Helvetica Neue"/>
              </a:rPr>
              <a:t>.</a:t>
            </a:r>
            <a:endParaRPr lang="ru-RU" dirty="0"/>
          </a:p>
        </p:txBody>
      </p:sp>
      <p:pic>
        <p:nvPicPr>
          <p:cNvPr id="8" name="Рисунок 7" descr="Картинки для презентаций 3d анимации для PowePoint. Вопрос или достижение фоны"/>
          <p:cNvPicPr/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2068" y="4478215"/>
            <a:ext cx="1274701" cy="1582834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Рисунок 8" descr="Часы смайлики картинки гифки анимации"/>
          <p:cNvPicPr/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919" y="0"/>
            <a:ext cx="676275" cy="6477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962362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50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" fill="hold">
                      <p:stCondLst>
                        <p:cond delay="0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4" dur="3707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5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3" grpId="0" animBg="1"/>
      <p:bldP spid="7" grpId="0" animBg="1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560</TotalTime>
  <Words>1307</Words>
  <Application>Microsoft Office PowerPoint</Application>
  <PresentationFormat>Широкоэкранный</PresentationFormat>
  <Paragraphs>71</Paragraphs>
  <Slides>16</Slides>
  <Notes>0</Notes>
  <HiddenSlides>0</HiddenSlides>
  <MMClips>13</MMClips>
  <ScaleCrop>false</ScaleCrop>
  <HeadingPairs>
    <vt:vector size="6" baseType="variant">
      <vt:variant>
        <vt:lpstr>Использованные шрифты</vt:lpstr>
      </vt:variant>
      <vt:variant>
        <vt:i4>10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27" baseType="lpstr">
      <vt:lpstr>Arial</vt:lpstr>
      <vt:lpstr>Calibri</vt:lpstr>
      <vt:lpstr>Calibri Light</vt:lpstr>
      <vt:lpstr>Georgia</vt:lpstr>
      <vt:lpstr>Helvetica Neue</vt:lpstr>
      <vt:lpstr>inherit</vt:lpstr>
      <vt:lpstr>Open Sans</vt:lpstr>
      <vt:lpstr>Tahoma</vt:lpstr>
      <vt:lpstr>Times New Roman</vt:lpstr>
      <vt:lpstr>Verdana</vt:lpstr>
      <vt:lpstr>Тема Office</vt:lpstr>
      <vt:lpstr>Игра «Знатоки  птиц».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Microsoft Corporation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Дом</dc:creator>
  <cp:lastModifiedBy>Дом</cp:lastModifiedBy>
  <cp:revision>59</cp:revision>
  <dcterms:created xsi:type="dcterms:W3CDTF">2017-02-23T12:29:03Z</dcterms:created>
  <dcterms:modified xsi:type="dcterms:W3CDTF">2017-02-25T10:27:37Z</dcterms:modified>
</cp:coreProperties>
</file>