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80" r:id="rId10"/>
    <p:sldId id="283" r:id="rId11"/>
    <p:sldId id="284" r:id="rId12"/>
    <p:sldId id="285" r:id="rId13"/>
    <p:sldId id="286" r:id="rId14"/>
    <p:sldId id="287" r:id="rId15"/>
    <p:sldId id="281" r:id="rId16"/>
    <p:sldId id="2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0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2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6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5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3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0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4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4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7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image" Target="../media/image2.gif"/><Relationship Id="rId21" Type="http://schemas.openxmlformats.org/officeDocument/2006/relationships/image" Target="../media/image20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openxmlformats.org/officeDocument/2006/relationships/image" Target="../media/image1.gif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24" Type="http://schemas.openxmlformats.org/officeDocument/2006/relationships/image" Target="../media/image23.gif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23" Type="http://schemas.openxmlformats.org/officeDocument/2006/relationships/image" Target="../media/image22.gif"/><Relationship Id="rId10" Type="http://schemas.openxmlformats.org/officeDocument/2006/relationships/image" Target="../media/image9.gif"/><Relationship Id="rId19" Type="http://schemas.openxmlformats.org/officeDocument/2006/relationships/image" Target="../media/image18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Relationship Id="rId22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kot-pes.com/sojka-foto/" TargetMode="External"/><Relationship Id="rId13" Type="http://schemas.openxmlformats.org/officeDocument/2006/relationships/hyperlink" Target="http://animalsfoto.com/ivolga-ptiytsa-foto.html" TargetMode="External"/><Relationship Id="rId18" Type="http://schemas.openxmlformats.org/officeDocument/2006/relationships/hyperlink" Target="http://webmandry.com/ptitsa-vorona-opisanie" TargetMode="External"/><Relationship Id="rId3" Type="http://schemas.openxmlformats.org/officeDocument/2006/relationships/image" Target="../media/image60.gif"/><Relationship Id="rId21" Type="http://schemas.openxmlformats.org/officeDocument/2006/relationships/hyperlink" Target="http://pravda-chto.ru/ptica-udod-foto-i-opisanie/" TargetMode="External"/><Relationship Id="rId7" Type="http://schemas.openxmlformats.org/officeDocument/2006/relationships/hyperlink" Target="http://animalreader.ru/ptitsa-solovey-foto-prirodnogo-pevtsa.html" TargetMode="External"/><Relationship Id="rId12" Type="http://schemas.openxmlformats.org/officeDocument/2006/relationships/hyperlink" Target="http://zoolog.guru/pticy/volnye-pticy/kak-vyglyadit-popolzen-opisanie-pticy-foto.htm" TargetMode="External"/><Relationship Id="rId17" Type="http://schemas.openxmlformats.org/officeDocument/2006/relationships/hyperlink" Target="http://webmandry.com/ptitsa-zhavoronok" TargetMode="External"/><Relationship Id="rId2" Type="http://schemas.openxmlformats.org/officeDocument/2006/relationships/image" Target="../media/image59.gif"/><Relationship Id="rId16" Type="http://schemas.openxmlformats.org/officeDocument/2006/relationships/hyperlink" Target="http://animalsfoto.com/kak-vyiglyadit-ptiytsa-javoronok-foto.html#6" TargetMode="External"/><Relationship Id="rId20" Type="http://schemas.openxmlformats.org/officeDocument/2006/relationships/hyperlink" Target="http://webmandry.com/pevchaya-ptitsa-zyablik-opisanie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ot-pes.com/shhegol-foto-pticy-vosxishhaet-zvonkim-peniem-shhegolyaet-yarkim-opereniem/--&#1092;&#1086;&#1090;&#1086;,&#1090;&#1077;&#1082;&#1089;&#1090;" TargetMode="External"/><Relationship Id="rId11" Type="http://schemas.openxmlformats.org/officeDocument/2006/relationships/hyperlink" Target="http://animalsfoto.com/kak-vyiglyadit-ptiytsa-popolzenym-foto.htm-&#1092;&#1086;&#1090;&#1086;" TargetMode="External"/><Relationship Id="rId5" Type="http://schemas.openxmlformats.org/officeDocument/2006/relationships/hyperlink" Target="https://givotniymir.ru/tryasoguzka-ptica-obra" TargetMode="External"/><Relationship Id="rId15" Type="http://schemas.openxmlformats.org/officeDocument/2006/relationships/hyperlink" Target="http://animalreader.ru/interesnoe-o-zaryankah-vidyi-foto-opisanie.html" TargetMode="External"/><Relationship Id="rId23" Type="http://schemas.openxmlformats.org/officeDocument/2006/relationships/image" Target="../media/image61.gif"/><Relationship Id="rId10" Type="http://schemas.openxmlformats.org/officeDocument/2006/relationships/hyperlink" Target="http://kot-pes.com/sviristel-foto-ptica/" TargetMode="External"/><Relationship Id="rId19" Type="http://schemas.openxmlformats.org/officeDocument/2006/relationships/hyperlink" Target="http://nashzeleniymir.ru/&#1074;&#1086;&#1088;&#1086;&#1085;&#1072;" TargetMode="External"/><Relationship Id="rId4" Type="http://schemas.openxmlformats.org/officeDocument/2006/relationships/hyperlink" Target="http://kot-pes.com/chizh-ptica-foto" TargetMode="External"/><Relationship Id="rId9" Type="http://schemas.openxmlformats.org/officeDocument/2006/relationships/hyperlink" Target="http://komotoz.ru/photo/zhivotnye/snegir.php" TargetMode="External"/><Relationship Id="rId14" Type="http://schemas.openxmlformats.org/officeDocument/2006/relationships/hyperlink" Target="https://givotniymir.ru/zelenushka-ptica-obraz-zhizni-i-sreda-obitaniya-pticy-zelenushki/" TargetMode="External"/><Relationship Id="rId22" Type="http://schemas.openxmlformats.org/officeDocument/2006/relationships/hyperlink" Target="https://givotniymir.ru/soroka-osobennosti-i-obraz-zhizni-soroki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hyperlink" Target="https://givotniymir.ru/korolek-ptica-obraz-zhizni-i-sreda-obitaniya-pticy-korolek/" TargetMode="External"/><Relationship Id="rId7" Type="http://schemas.openxmlformats.org/officeDocument/2006/relationships/hyperlink" Target="http://ankartin.narod.ru/aniraz.htm" TargetMode="External"/><Relationship Id="rId2" Type="http://schemas.openxmlformats.org/officeDocument/2006/relationships/hyperlink" Target="https://givotniymir.ru/kukushka-ptica-obraz-zhizni-i-sreda-obitaniya-kukushk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nimalsfoto.com/jivotnyie" TargetMode="External"/><Relationship Id="rId5" Type="http://schemas.openxmlformats.org/officeDocument/2006/relationships/hyperlink" Target="https://givotniymir.ru/galka-ptica-obraz-zhizni-i-sreda-obitaniya-galki/" TargetMode="External"/><Relationship Id="rId4" Type="http://schemas.openxmlformats.org/officeDocument/2006/relationships/hyperlink" Target="http://kot-pes.com/grach-foto-ptica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0.gif"/><Relationship Id="rId5" Type="http://schemas.openxmlformats.org/officeDocument/2006/relationships/image" Target="../media/image32.png"/><Relationship Id="rId10" Type="http://schemas.openxmlformats.org/officeDocument/2006/relationships/image" Target="../media/image29.gif"/><Relationship Id="rId4" Type="http://schemas.openxmlformats.org/officeDocument/2006/relationships/image" Target="../media/image31.png"/><Relationship Id="rId9" Type="http://schemas.openxmlformats.org/officeDocument/2006/relationships/hyperlink" Target="https://givotniymir.ru/nasekomye-krasnoj-knigi-rossii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0.gif"/><Relationship Id="rId4" Type="http://schemas.openxmlformats.org/officeDocument/2006/relationships/image" Target="../media/image35.png"/><Relationship Id="rId9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30.gif"/><Relationship Id="rId4" Type="http://schemas.openxmlformats.org/officeDocument/2006/relationships/image" Target="../media/image39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30.gif"/><Relationship Id="rId4" Type="http://schemas.openxmlformats.org/officeDocument/2006/relationships/image" Target="../media/image43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0.gif"/><Relationship Id="rId4" Type="http://schemas.openxmlformats.org/officeDocument/2006/relationships/image" Target="../media/image47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0.gif"/><Relationship Id="rId4" Type="http://schemas.openxmlformats.org/officeDocument/2006/relationships/image" Target="../media/image51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30.gif"/><Relationship Id="rId4" Type="http://schemas.openxmlformats.org/officeDocument/2006/relationships/image" Target="../media/image55.pn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http://liubavyshka.ru/_ph/54/2/23950199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1382"/>
            <a:ext cx="6023504" cy="334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http://liubavyshka.ru/_ph/54/2/23950199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68" y="1327988"/>
            <a:ext cx="6099308" cy="399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Мультфильмы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040" y="2667335"/>
            <a:ext cx="1855175" cy="4190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6741" y="197644"/>
            <a:ext cx="5292969" cy="783737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«Знатоки  птиц».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Приветствия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4" y="197644"/>
            <a:ext cx="2595929" cy="246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риветствия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42" y="3657600"/>
            <a:ext cx="2977661" cy="28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ультфильмы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3" y="3870081"/>
            <a:ext cx="2244237" cy="292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Мультфильмы картинк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92" y="2667336"/>
            <a:ext cx="4654983" cy="397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Диссней картинк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12" y="4314092"/>
            <a:ext cx="1612111" cy="220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Музыкальные картинк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2" y="2233948"/>
            <a:ext cx="1380862" cy="163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Книги, библиотека смайлик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" y="3543480"/>
            <a:ext cx="2892847" cy="325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Пернатые картинки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867" y="422030"/>
            <a:ext cx="2590255" cy="181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Пернатые картинки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0" y="105508"/>
            <a:ext cx="2464413" cy="146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Пернатые картинки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89" y="5076092"/>
            <a:ext cx="1347891" cy="156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" y="1645159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6" y="1327988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17" y="3097989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03" y="2217657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53" y="2702702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Пернатые картинки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569" y="3008233"/>
            <a:ext cx="1336431" cy="123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Птицы смайлик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89" y="5158154"/>
            <a:ext cx="1301449" cy="148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Пернатые картинки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652" y="427892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Пернатые картинки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35" y="502159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Пернатые картинки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2" y="2881225"/>
            <a:ext cx="990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Пернатые картинки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78" y="6012470"/>
            <a:ext cx="990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Пернатые картинки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591" y="2084447"/>
            <a:ext cx="134302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Пернатые картинки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64" y="3369517"/>
            <a:ext cx="6667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Пернатые картинки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41" y="2393051"/>
            <a:ext cx="6667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fc9d193d16d86fbfc18fc087e72f8a7f.gif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41" y="4746104"/>
            <a:ext cx="1258639" cy="189593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6" name="Picture 15" descr="305b981f68f5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061696" y="4878828"/>
            <a:ext cx="942975" cy="9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Пернатые картинки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72" y="4746104"/>
            <a:ext cx="1518783" cy="204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336" y="2106280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77" y="192604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53" y="174420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436" y="2550367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979" y="250507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69" y="330068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93" y="1880989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45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53" y="2550367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97" y="203355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46" y="1087667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6" y="1831563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72" y="1461899"/>
            <a:ext cx="885825" cy="81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9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585" y="188130"/>
            <a:ext cx="6096000" cy="2308324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Повелось так с самой древности: 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Эти птицы – символ верности. 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 отраженье своё глядя, 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Вот скользят по водной глади, 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Восхищая всех людей, </a:t>
            </a:r>
            <a:b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Двое белых …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57206" y="1342292"/>
            <a:ext cx="2682145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ЛЕБЕДЕЙ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585" y="2675601"/>
            <a:ext cx="6096000" cy="397031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ru-RU" altLang="ru-RU" sz="2800" dirty="0">
                <a:latin typeface="Times New Roman" panose="02020603050405020304" pitchFamily="18" charset="0"/>
              </a:rPr>
              <a:t>Важно по двору ходил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>с острым клювом крокодил,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>Головой весь день мотал,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>что-то громко бормотал.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>Только это, верно, был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>никакой не крокодил,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>а индюшек лучший друг.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>Угадайте - кто?..</a:t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endParaRPr lang="ru-RU" altLang="ru-RU" sz="2800" dirty="0"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7206" y="4537612"/>
            <a:ext cx="228460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ИНДЮК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40768" y="311240"/>
            <a:ext cx="5193323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latin typeface="Times New Roman" panose="02020603050405020304" pitchFamily="18" charset="0"/>
              </a:rPr>
              <a:t>Синяя косынка, темненькая спинка. </a:t>
            </a:r>
          </a:p>
          <a:p>
            <a:pPr algn="ctr"/>
            <a:r>
              <a:rPr lang="ru-RU" altLang="ru-RU" sz="3200" dirty="0">
                <a:latin typeface="Times New Roman" panose="02020603050405020304" pitchFamily="18" charset="0"/>
              </a:rPr>
              <a:t>Маленькая птичка </a:t>
            </a:r>
          </a:p>
          <a:p>
            <a:pPr algn="ctr"/>
            <a:r>
              <a:rPr lang="ru-RU" altLang="ru-RU" sz="3200" dirty="0">
                <a:latin typeface="Times New Roman" panose="02020603050405020304" pitchFamily="18" charset="0"/>
              </a:rPr>
              <a:t>Звать её ...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53829" y="1111734"/>
            <a:ext cx="2871299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СИНИЧКА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63507" y="3137266"/>
            <a:ext cx="4747846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latin typeface="Times New Roman" panose="02020603050405020304" pitchFamily="18" charset="0"/>
              </a:rPr>
              <a:t>По лужку он важно бродит,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Из воды сухим выходит,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Носит красные ботинки,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Дарит мягкие перинки.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endParaRPr lang="ru-RU" altLang="ru-RU" sz="3200" dirty="0">
              <a:latin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15081" y="4537612"/>
            <a:ext cx="1598515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ГУСЬ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2707" y="3736703"/>
            <a:ext cx="64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2707" y="52695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35514" y="3413537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26162" y="875813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016" y="167587"/>
            <a:ext cx="4958862" cy="35394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Чернокрылый,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Красногрудый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И зимой найдет приют: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Не боится он простуды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- С первым снегом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Тут как тут!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altLang="ru-RU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3028" y="1785518"/>
            <a:ext cx="2674129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СНЕГИРЬ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64216" y="167587"/>
            <a:ext cx="4618892" cy="35394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В своей короне красной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Он ходит, как король.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Его ты ежечасно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Выслушивать изволь: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Я тут! Я начеку-у-у!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Я всех вас допеку-у-у!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Уснули дети. Свет потух.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Молчи,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горластенький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...</a:t>
            </a:r>
            <a:endParaRPr lang="ru-RU" alt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66816" y="1785518"/>
            <a:ext cx="2013692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ПЕТУХ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014" y="4279306"/>
            <a:ext cx="5158155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Не дровосек, не плотник,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А первый в лесу работник.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altLang="ru-RU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96436" y="5064136"/>
            <a:ext cx="1965282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ДЯТЕЛ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53201" y="4279306"/>
            <a:ext cx="5216769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Угадайте, что за птица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Света яркого боится,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Клюв крючком, глаз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пятачк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46984" y="4971005"/>
            <a:ext cx="1633524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СОВА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2707" y="52695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26162" y="875813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9419" y="5202635"/>
            <a:ext cx="64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73756" y="4279306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533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815" y="325904"/>
            <a:ext cx="4314092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Непоседа пестрая,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Птица длиннохвостая,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Птица говорливая,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Самая болтливая.</a:t>
            </a:r>
            <a:b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0352" y="1351764"/>
            <a:ext cx="2405017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СОРОКА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4246" y="764739"/>
            <a:ext cx="5158154" cy="501675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latin typeface="Times New Roman" panose="02020603050405020304" pitchFamily="18" charset="0"/>
              </a:rPr>
              <a:t>На скале он строит дом.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Разве жить не страшно в нем?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Хоть кругом и красота,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но такая высота!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Нет, хозяин не боится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со скалы крутой скатиться -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два могучие крыла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r>
              <a:rPr lang="ru-RU" altLang="ru-RU" sz="3200" dirty="0">
                <a:latin typeface="Times New Roman" panose="02020603050405020304" pitchFamily="18" charset="0"/>
              </a:rPr>
              <a:t>у хозяина ...</a:t>
            </a:r>
            <a:br>
              <a:rPr lang="ru-RU" altLang="ru-RU" sz="3200" dirty="0">
                <a:latin typeface="Times New Roman" panose="02020603050405020304" pitchFamily="18" charset="0"/>
              </a:rPr>
            </a:br>
            <a:endParaRPr lang="ru-RU" altLang="ru-RU" sz="3200" dirty="0"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7659" y="3743273"/>
            <a:ext cx="1571328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ОРЛА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8246" y="2740748"/>
            <a:ext cx="5052646" cy="39703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Гнездо свое он в поле вьет,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Где тянутся растения.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Его и песни и полёт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Вошли в стихотворения!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Хочет - прямо полетит,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Хочет - в воздухе висит,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Камнем падает с высот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 в полях поёт, поёт.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4065" y="5427554"/>
            <a:ext cx="3681008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ЖАВОРОНОК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2707" y="52695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4246" y="1215782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2707" y="3736703"/>
            <a:ext cx="64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030" y="375699"/>
            <a:ext cx="6353907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Гнездо под крышей - ловко строит,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Птенцов своих постоянно выводит,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Перед дождем очень низко летает,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Эту птичку, каждый ребенок знает,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За ней мы любим, наблюдать,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Эту птичку … звать.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21134" y="1899193"/>
            <a:ext cx="3121239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ЛАСТОЧКА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31878" y="4381186"/>
            <a:ext cx="6119446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</a:rPr>
              <a:t>Ночью в рощах и лесах </a:t>
            </a:r>
            <a:br>
              <a:rPr lang="ru-RU" altLang="ru-RU" sz="3600" dirty="0">
                <a:latin typeface="Times New Roman" panose="02020603050405020304" pitchFamily="18" charset="0"/>
              </a:rPr>
            </a:br>
            <a:r>
              <a:rPr lang="ru-RU" altLang="ru-RU" sz="3600" dirty="0">
                <a:latin typeface="Times New Roman" panose="02020603050405020304" pitchFamily="18" charset="0"/>
              </a:rPr>
              <a:t>Уханье наводит страх, </a:t>
            </a:r>
            <a:br>
              <a:rPr lang="ru-RU" altLang="ru-RU" sz="3600" dirty="0">
                <a:latin typeface="Times New Roman" panose="02020603050405020304" pitchFamily="18" charset="0"/>
              </a:rPr>
            </a:br>
            <a:r>
              <a:rPr lang="ru-RU" altLang="ru-RU" sz="3600" dirty="0">
                <a:latin typeface="Times New Roman" panose="02020603050405020304" pitchFamily="18" charset="0"/>
              </a:rPr>
              <a:t>Страшен дикий крик и силен, </a:t>
            </a:r>
            <a:br>
              <a:rPr lang="ru-RU" altLang="ru-RU" sz="3600" dirty="0">
                <a:latin typeface="Times New Roman" panose="02020603050405020304" pitchFamily="18" charset="0"/>
              </a:rPr>
            </a:br>
            <a:r>
              <a:rPr lang="ru-RU" altLang="ru-RU" sz="3600" dirty="0">
                <a:latin typeface="Times New Roman" panose="02020603050405020304" pitchFamily="18" charset="0"/>
              </a:rPr>
              <a:t>Так кричит огромный 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96298" y="5324332"/>
            <a:ext cx="2204450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ФИЛИН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630" y="3642522"/>
            <a:ext cx="5439508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 потомстве все хлопочут, </a:t>
            </a:r>
            <a:b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Ну а эта мать не хочет! </a:t>
            </a:r>
            <a:b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Прыгнула с высокой ветки </a:t>
            </a:r>
            <a:b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 яйцо – в гнездо соседки! </a:t>
            </a:r>
            <a:b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Вновь кукует на опушке </a:t>
            </a:r>
            <a:b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Непутёвая … </a:t>
            </a:r>
            <a:endParaRPr lang="ru-RU" altLang="ru-RU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6285" y="4946181"/>
            <a:ext cx="2966197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КУКУШКА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98676" y="1037419"/>
            <a:ext cx="5052647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песочке у реки,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Словно снежные комки,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Что за птица, угадай-ка!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Догадаться просто – ...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88497" y="1966177"/>
            <a:ext cx="2073003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ЧАЙКА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4431" y="267406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83362" y="910982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9630" y="4058020"/>
            <a:ext cx="64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29836" y="4623015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127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693" y="240940"/>
            <a:ext cx="5685692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Воздух режут без усилья,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 серпы кривые крылья.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Промелькнет – не разглядишь,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Так летает только ...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37198" y="1152473"/>
            <a:ext cx="211468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СТРИЖ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6538" y="3025115"/>
            <a:ext cx="6049107" cy="34163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шесте весёлый дом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С круглым маленьким окном.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Чтоб уснули дети,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Дом качает ветер.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крыльце поёт отец -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Он и лётчик, и певец.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4245" y="4950750"/>
            <a:ext cx="2720617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СКВОРЕЦ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95645" y="152199"/>
            <a:ext cx="5902570" cy="34163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Это старый наш знакомый: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Он живёт на крыше дома -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Длинноногий, длинноносый,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Длинношеий, безголосый.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Он летает на охоту</a:t>
            </a:r>
            <a:b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За лягушками к болоту.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41448" y="2031703"/>
            <a:ext cx="166584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АИСТ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97514" y="3687415"/>
            <a:ext cx="5298831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Изумительный певец!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До чего же молодец!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Восторгается народ: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– Прямо за душу берёт!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 поёт среди ветвей </a:t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Голосистый …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72514" y="5210909"/>
            <a:ext cx="2791277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СОЛОВЕЙ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5476" y="37455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53905" y="2378784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1696" y="4410109"/>
            <a:ext cx="64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962745" y="4035480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628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ниги, библиотека смайли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" y="4349263"/>
            <a:ext cx="1294667" cy="219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Работа,хобби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2" y="611587"/>
            <a:ext cx="1428750" cy="12361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711570" y="611587"/>
            <a:ext cx="10316307" cy="609397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inherit"/>
                <a:hlinkClick r:id="rId4"/>
              </a:rPr>
              <a:t>http://kot-pes.com/chizh-ptica-foto</a:t>
            </a:r>
            <a:r>
              <a:rPr lang="ru-RU" dirty="0">
                <a:latin typeface="inherit"/>
              </a:rPr>
              <a:t>  - фото </a:t>
            </a:r>
            <a:r>
              <a:rPr lang="ru-RU" dirty="0" err="1">
                <a:latin typeface="inherit"/>
              </a:rPr>
              <a:t>чижа,текст</a:t>
            </a:r>
            <a:r>
              <a:rPr lang="ru-RU" dirty="0">
                <a:latin typeface="inherit"/>
              </a:rPr>
              <a:t>.</a:t>
            </a:r>
          </a:p>
          <a:p>
            <a:r>
              <a:rPr lang="en-US" dirty="0">
                <a:hlinkClick r:id="rId5"/>
              </a:rPr>
              <a:t>https://givotniymir.ru/tryasoguzka-ptica-obra</a:t>
            </a:r>
            <a:r>
              <a:rPr lang="ru-RU" dirty="0"/>
              <a:t>  -фото </a:t>
            </a:r>
            <a:r>
              <a:rPr lang="ru-RU" dirty="0" err="1"/>
              <a:t>трясогузки,текст</a:t>
            </a:r>
            <a:r>
              <a:rPr lang="ru-RU" dirty="0" smtClean="0"/>
              <a:t>.</a:t>
            </a:r>
          </a:p>
          <a:p>
            <a:r>
              <a:rPr lang="ru-RU" sz="1600" dirty="0">
                <a:latin typeface="inherit"/>
                <a:hlinkClick r:id="rId6"/>
              </a:rPr>
              <a:t>http://kot-pes.com/shhegol-foto-pticy-vosxishhaet-zvonkim-peniem-shhegolyaet-yarkim-opereniem</a:t>
            </a:r>
            <a:r>
              <a:rPr lang="ru-RU" sz="1600" dirty="0" smtClean="0">
                <a:latin typeface="inherit"/>
                <a:hlinkClick r:id="rId6"/>
              </a:rPr>
              <a:t>/--фото,текст</a:t>
            </a:r>
            <a:r>
              <a:rPr lang="ru-RU" sz="1600" dirty="0" smtClean="0">
                <a:latin typeface="inherit"/>
              </a:rPr>
              <a:t> щегол</a:t>
            </a:r>
          </a:p>
          <a:p>
            <a:r>
              <a:rPr lang="en-US" sz="1600" dirty="0" smtClean="0">
                <a:latin typeface="inherit"/>
                <a:hlinkClick r:id="rId7"/>
              </a:rPr>
              <a:t>http</a:t>
            </a:r>
            <a:r>
              <a:rPr lang="en-US" sz="1600" dirty="0">
                <a:latin typeface="inherit"/>
                <a:hlinkClick r:id="rId7"/>
              </a:rPr>
              <a:t>://</a:t>
            </a:r>
            <a:r>
              <a:rPr lang="en-US" sz="1600" dirty="0" smtClean="0">
                <a:latin typeface="inherit"/>
                <a:hlinkClick r:id="rId7"/>
              </a:rPr>
              <a:t>animalreader.ru/ptitsa-solovey-foto-prirodnogo-pevtsa.html</a:t>
            </a:r>
            <a:r>
              <a:rPr lang="ru-RU" sz="1600" dirty="0" smtClean="0">
                <a:latin typeface="inherit"/>
              </a:rPr>
              <a:t> - </a:t>
            </a:r>
            <a:r>
              <a:rPr lang="ru-RU" sz="1600" dirty="0" err="1" smtClean="0">
                <a:latin typeface="inherit"/>
              </a:rPr>
              <a:t>фото,текст</a:t>
            </a:r>
            <a:r>
              <a:rPr lang="ru-RU" sz="1600" dirty="0" smtClean="0">
                <a:latin typeface="inherit"/>
              </a:rPr>
              <a:t> соловей.</a:t>
            </a:r>
          </a:p>
          <a:p>
            <a:r>
              <a:rPr lang="ru-RU" sz="1600" dirty="0">
                <a:latin typeface="inherit"/>
                <a:hlinkClick r:id="rId8"/>
              </a:rPr>
              <a:t>http://kot-pes.com/sojka-foto</a:t>
            </a:r>
            <a:r>
              <a:rPr lang="ru-RU" sz="1600" dirty="0" smtClean="0">
                <a:latin typeface="inherit"/>
                <a:hlinkClick r:id="rId8"/>
              </a:rPr>
              <a:t>/</a:t>
            </a:r>
            <a:r>
              <a:rPr lang="ru-RU" sz="1600" dirty="0" smtClean="0">
                <a:latin typeface="inherit"/>
              </a:rPr>
              <a:t> -</a:t>
            </a:r>
            <a:r>
              <a:rPr lang="ru-RU" sz="1600" dirty="0" err="1" smtClean="0">
                <a:latin typeface="inherit"/>
              </a:rPr>
              <a:t>фото,текст</a:t>
            </a:r>
            <a:r>
              <a:rPr lang="ru-RU" sz="1600" dirty="0" smtClean="0">
                <a:latin typeface="inherit"/>
              </a:rPr>
              <a:t> сойка.</a:t>
            </a:r>
          </a:p>
          <a:p>
            <a:r>
              <a:rPr lang="en-US" sz="1600" dirty="0">
                <a:latin typeface="inherit"/>
                <a:hlinkClick r:id="rId9"/>
              </a:rPr>
              <a:t>http://</a:t>
            </a:r>
            <a:r>
              <a:rPr lang="en-US" sz="1600" dirty="0" smtClean="0">
                <a:latin typeface="inherit"/>
                <a:hlinkClick r:id="rId9"/>
              </a:rPr>
              <a:t>komotoz.ru/photo/zhivotnye/snegir.php</a:t>
            </a:r>
            <a:r>
              <a:rPr lang="ru-RU" sz="1600" dirty="0" smtClean="0">
                <a:latin typeface="inherit"/>
              </a:rPr>
              <a:t>  - </a:t>
            </a:r>
            <a:r>
              <a:rPr lang="ru-RU" sz="1600" dirty="0" err="1" smtClean="0">
                <a:latin typeface="inherit"/>
              </a:rPr>
              <a:t>фото,текст</a:t>
            </a:r>
            <a:r>
              <a:rPr lang="ru-RU" sz="1600" dirty="0" smtClean="0">
                <a:latin typeface="inherit"/>
              </a:rPr>
              <a:t> </a:t>
            </a:r>
            <a:r>
              <a:rPr lang="ru-RU" sz="1600" dirty="0" err="1" smtClean="0">
                <a:latin typeface="inherit"/>
              </a:rPr>
              <a:t>снигирь,ворона,скворец,иволга</a:t>
            </a:r>
            <a:endParaRPr lang="ru-RU" sz="1600" dirty="0" smtClean="0">
              <a:latin typeface="inherit"/>
            </a:endParaRPr>
          </a:p>
          <a:p>
            <a:r>
              <a:rPr lang="ru-RU" sz="1600" dirty="0" smtClean="0">
                <a:latin typeface="inherit"/>
                <a:hlinkClick r:id="rId10"/>
              </a:rPr>
              <a:t>http</a:t>
            </a:r>
            <a:r>
              <a:rPr lang="ru-RU" sz="1600" dirty="0">
                <a:latin typeface="inherit"/>
                <a:hlinkClick r:id="rId10"/>
              </a:rPr>
              <a:t>://kot-pes.com/sviristel-foto-ptica</a:t>
            </a:r>
            <a:r>
              <a:rPr lang="ru-RU" sz="1600" dirty="0" smtClean="0">
                <a:latin typeface="inherit"/>
                <a:hlinkClick r:id="rId10"/>
              </a:rPr>
              <a:t>/</a:t>
            </a:r>
            <a:r>
              <a:rPr lang="ru-RU" sz="1600" dirty="0" smtClean="0">
                <a:latin typeface="inherit"/>
              </a:rPr>
              <a:t>  - фото ,текст свиристель.</a:t>
            </a:r>
          </a:p>
          <a:p>
            <a:r>
              <a:rPr lang="en-US" sz="1600" dirty="0">
                <a:latin typeface="Arial" panose="020B0604020202020204" pitchFamily="34" charset="0"/>
                <a:hlinkClick r:id="rId11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1"/>
              </a:rPr>
              <a:t>animalsfoto.com/kak-vyiglyadit-ptiytsa-popolzenym-foto.htm</a:t>
            </a:r>
            <a:r>
              <a:rPr lang="ru-RU" sz="1600" dirty="0" smtClean="0">
                <a:latin typeface="Arial" panose="020B0604020202020204" pitchFamily="34" charset="0"/>
                <a:hlinkClick r:id="rId11"/>
              </a:rPr>
              <a:t>-фото</a:t>
            </a:r>
            <a:r>
              <a:rPr lang="ru-RU" sz="1600" dirty="0" smtClean="0">
                <a:latin typeface="Arial" panose="020B0604020202020204" pitchFamily="34" charset="0"/>
              </a:rPr>
              <a:t> поползень.</a:t>
            </a:r>
          </a:p>
          <a:p>
            <a:r>
              <a:rPr lang="en-US" sz="1600" dirty="0">
                <a:latin typeface="Arial" panose="020B0604020202020204" pitchFamily="34" charset="0"/>
                <a:hlinkClick r:id="rId12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2"/>
              </a:rPr>
              <a:t>zoolog.guru/pticy/volnye-pticy/kak-vyglyadit-popolzen-opisanie-pticy-foto.htm</a:t>
            </a:r>
            <a:r>
              <a:rPr lang="ru-RU" sz="1600" dirty="0" smtClean="0">
                <a:latin typeface="Arial" panose="020B0604020202020204" pitchFamily="34" charset="0"/>
              </a:rPr>
              <a:t> - текст поползень.</a:t>
            </a:r>
          </a:p>
          <a:p>
            <a:r>
              <a:rPr lang="en-US" sz="1600" dirty="0">
                <a:latin typeface="Arial" panose="020B0604020202020204" pitchFamily="34" charset="0"/>
                <a:hlinkClick r:id="rId13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3"/>
              </a:rPr>
              <a:t>animalsfoto.com/ivolga-ptiytsa-foto.html</a:t>
            </a:r>
            <a:r>
              <a:rPr lang="ru-RU" sz="1600" dirty="0" smtClean="0">
                <a:latin typeface="Arial" panose="020B0604020202020204" pitchFamily="34" charset="0"/>
              </a:rPr>
              <a:t> -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иволги и серой вороны.</a:t>
            </a:r>
          </a:p>
          <a:p>
            <a:r>
              <a:rPr lang="en-US" sz="1600" dirty="0" smtClean="0">
                <a:latin typeface="Arial" panose="020B0604020202020204" pitchFamily="34" charset="0"/>
                <a:hlinkClick r:id="rId14"/>
              </a:rPr>
              <a:t>https</a:t>
            </a:r>
            <a:r>
              <a:rPr lang="en-US" sz="1600" dirty="0">
                <a:latin typeface="Arial" panose="020B0604020202020204" pitchFamily="34" charset="0"/>
                <a:hlinkClick r:id="rId14"/>
              </a:rPr>
              <a:t>://givotniymir.ru/zelenushka-ptica-obraz-zhizni-i-sreda-obitaniya-pticy-zelenushki</a:t>
            </a:r>
            <a:r>
              <a:rPr lang="en-US" sz="1600" dirty="0" smtClean="0">
                <a:latin typeface="Arial" panose="020B0604020202020204" pitchFamily="34" charset="0"/>
                <a:hlinkClick r:id="rId14"/>
              </a:rPr>
              <a:t>/</a:t>
            </a:r>
            <a:r>
              <a:rPr lang="ru-RU" sz="1600" dirty="0" smtClean="0">
                <a:latin typeface="Arial" panose="020B0604020202020204" pitchFamily="34" charset="0"/>
              </a:rPr>
              <a:t> -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зеленушка.</a:t>
            </a:r>
          </a:p>
          <a:p>
            <a:r>
              <a:rPr lang="en-US" sz="1600" dirty="0">
                <a:latin typeface="Arial" panose="020B0604020202020204" pitchFamily="34" charset="0"/>
                <a:hlinkClick r:id="rId15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5"/>
              </a:rPr>
              <a:t>animalreader.ru/interesnoe-o-zaryankah-vidyi-foto-opisanie.html</a:t>
            </a:r>
            <a:r>
              <a:rPr lang="ru-RU" sz="1600" dirty="0" smtClean="0">
                <a:latin typeface="Arial" panose="020B0604020202020204" pitchFamily="34" charset="0"/>
              </a:rPr>
              <a:t>  -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</a:rPr>
              <a:t>зарянки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</a:p>
          <a:p>
            <a:r>
              <a:rPr lang="en-US" sz="1600" dirty="0">
                <a:latin typeface="Arial" panose="020B0604020202020204" pitchFamily="34" charset="0"/>
                <a:hlinkClick r:id="rId16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6"/>
              </a:rPr>
              <a:t>animalsfoto.com/kak-vyiglyadit-ptiytsa-javoronok-foto.html#6</a:t>
            </a:r>
            <a:r>
              <a:rPr lang="ru-RU" sz="1600" dirty="0" smtClean="0">
                <a:latin typeface="Arial" panose="020B0604020202020204" pitchFamily="34" charset="0"/>
              </a:rPr>
              <a:t> – фото </a:t>
            </a:r>
            <a:r>
              <a:rPr lang="ru-RU" sz="1600" dirty="0" err="1" smtClean="0">
                <a:latin typeface="Arial" panose="020B0604020202020204" pitchFamily="34" charset="0"/>
              </a:rPr>
              <a:t>жаворонок,дятел</a:t>
            </a:r>
            <a:endParaRPr lang="ru-RU" sz="1600" dirty="0" smtClean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hlinkClick r:id="rId17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7"/>
              </a:rPr>
              <a:t>webmandry.com/ptitsa-zhavoronok</a:t>
            </a:r>
            <a:r>
              <a:rPr lang="ru-RU" sz="1600" dirty="0" smtClean="0">
                <a:latin typeface="Arial" panose="020B0604020202020204" pitchFamily="34" charset="0"/>
              </a:rPr>
              <a:t> - текст</a:t>
            </a:r>
          </a:p>
          <a:p>
            <a:r>
              <a:rPr lang="en-US" sz="1600" dirty="0">
                <a:latin typeface="Arial" panose="020B0604020202020204" pitchFamily="34" charset="0"/>
                <a:hlinkClick r:id="rId18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8"/>
              </a:rPr>
              <a:t>webmandry.com/ptitsa-vorona-opisanie</a:t>
            </a:r>
            <a:r>
              <a:rPr lang="ru-RU" sz="1600" dirty="0" smtClean="0">
                <a:latin typeface="Arial" panose="020B0604020202020204" pitchFamily="34" charset="0"/>
              </a:rPr>
              <a:t> - текст</a:t>
            </a:r>
          </a:p>
          <a:p>
            <a:r>
              <a:rPr lang="en-US" sz="1600" dirty="0">
                <a:latin typeface="Arial" panose="020B0604020202020204" pitchFamily="34" charset="0"/>
                <a:hlinkClick r:id="rId19"/>
              </a:rPr>
              <a:t>http://nashzeleniymir.ru/</a:t>
            </a:r>
            <a:r>
              <a:rPr lang="ru-RU" sz="1600" dirty="0" smtClean="0">
                <a:latin typeface="Arial" panose="020B0604020202020204" pitchFamily="34" charset="0"/>
                <a:hlinkClick r:id="rId19"/>
              </a:rPr>
              <a:t>ворона</a:t>
            </a:r>
            <a:r>
              <a:rPr lang="ru-RU" sz="1600" dirty="0" smtClean="0">
                <a:latin typeface="Arial" panose="020B0604020202020204" pitchFamily="34" charset="0"/>
              </a:rPr>
              <a:t> - </a:t>
            </a:r>
            <a:r>
              <a:rPr lang="ru-RU" sz="1600" dirty="0" err="1" smtClean="0">
                <a:latin typeface="Arial" panose="020B0604020202020204" pitchFamily="34" charset="0"/>
              </a:rPr>
              <a:t>текст,фото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  <a:r>
              <a:rPr lang="en-US" sz="1600" dirty="0" smtClean="0">
                <a:latin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hlinkClick r:id="rId20"/>
              </a:rPr>
              <a:t>http</a:t>
            </a:r>
            <a:r>
              <a:rPr lang="en-US" sz="1600" dirty="0">
                <a:latin typeface="Arial" panose="020B0604020202020204" pitchFamily="34" charset="0"/>
                <a:hlinkClick r:id="rId20"/>
              </a:rPr>
              <a:t>://</a:t>
            </a:r>
            <a:r>
              <a:rPr lang="en-US" sz="1600" dirty="0" smtClean="0">
                <a:latin typeface="Arial" panose="020B0604020202020204" pitchFamily="34" charset="0"/>
                <a:hlinkClick r:id="rId20"/>
              </a:rPr>
              <a:t>webmandry.com/pevchaya-ptitsa-zyablik-opisanie-</a:t>
            </a: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зяблик.</a:t>
            </a:r>
          </a:p>
          <a:p>
            <a:r>
              <a:rPr lang="en-US" sz="1600" dirty="0">
                <a:latin typeface="Arial" panose="020B0604020202020204" pitchFamily="34" charset="0"/>
                <a:hlinkClick r:id="rId21"/>
              </a:rPr>
              <a:t>http://pravda-chto.ru/ptica-udod-foto-i-opisanie</a:t>
            </a:r>
            <a:r>
              <a:rPr lang="en-US" sz="1600" dirty="0" smtClean="0">
                <a:latin typeface="Arial" panose="020B0604020202020204" pitchFamily="34" charset="0"/>
                <a:hlinkClick r:id="rId21"/>
              </a:rPr>
              <a:t>/</a:t>
            </a:r>
            <a:r>
              <a:rPr lang="ru-RU" sz="1600" dirty="0" smtClean="0">
                <a:latin typeface="Arial" panose="020B0604020202020204" pitchFamily="34" charset="0"/>
              </a:rPr>
              <a:t> -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удод.</a:t>
            </a:r>
          </a:p>
          <a:p>
            <a:r>
              <a:rPr lang="en-US" sz="1600" dirty="0">
                <a:latin typeface="Arial" panose="020B0604020202020204" pitchFamily="34" charset="0"/>
                <a:hlinkClick r:id="rId22"/>
              </a:rPr>
              <a:t>https://givotniymir.ru/soroka-osobennosti-i-obraz-zhizni-soroki</a:t>
            </a:r>
            <a:r>
              <a:rPr lang="en-US" sz="1600" dirty="0" smtClean="0">
                <a:latin typeface="Arial" panose="020B0604020202020204" pitchFamily="34" charset="0"/>
                <a:hlinkClick r:id="rId22"/>
              </a:rPr>
              <a:t>/</a:t>
            </a:r>
            <a:r>
              <a:rPr lang="ru-RU" sz="1600" dirty="0" smtClean="0">
                <a:latin typeface="Arial" panose="020B0604020202020204" pitchFamily="34" charset="0"/>
              </a:rPr>
              <a:t> --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сорока.</a:t>
            </a:r>
          </a:p>
          <a:p>
            <a:endParaRPr lang="ru-RU" sz="1600" dirty="0" smtClean="0">
              <a:latin typeface="inherit"/>
            </a:endParaRPr>
          </a:p>
          <a:p>
            <a:endParaRPr lang="ru-RU" sz="1600" dirty="0">
              <a:latin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32473" y="72325"/>
            <a:ext cx="322004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inherit"/>
              </a:rPr>
              <a:t>Используемые источники.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Работа,хобби картинки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742" y="4860498"/>
            <a:ext cx="1434612" cy="117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4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3555" y="1469789"/>
            <a:ext cx="10187354" cy="36625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https://givotniymir.ru/kukushka-ptica-obraz-zhizni-i-sreda-obitaniya-kukushki/</a:t>
            </a:r>
            <a:r>
              <a:rPr lang="ru-RU" sz="2000" dirty="0" smtClean="0"/>
              <a:t> --</a:t>
            </a:r>
            <a:r>
              <a:rPr lang="ru-RU" sz="2000" dirty="0" err="1" smtClean="0"/>
              <a:t>текст,фото</a:t>
            </a:r>
            <a:r>
              <a:rPr lang="ru-RU" sz="2000" dirty="0" smtClean="0"/>
              <a:t> кукушка.</a:t>
            </a:r>
          </a:p>
          <a:p>
            <a:r>
              <a:rPr lang="en-US" sz="2000" dirty="0" smtClean="0">
                <a:hlinkClick r:id="rId3"/>
              </a:rPr>
              <a:t>https://givotniymir.ru/korolek-ptica-obraz-zhizni-i-sreda-obitaniya-pticy-korolek/</a:t>
            </a:r>
            <a:r>
              <a:rPr lang="ru-RU" sz="2000" dirty="0" smtClean="0"/>
              <a:t> -</a:t>
            </a:r>
            <a:r>
              <a:rPr lang="ru-RU" sz="2000" dirty="0" err="1" smtClean="0"/>
              <a:t>текст,фото</a:t>
            </a:r>
            <a:r>
              <a:rPr lang="ru-RU" sz="2000" dirty="0" smtClean="0"/>
              <a:t> королек.</a:t>
            </a:r>
          </a:p>
          <a:p>
            <a:r>
              <a:rPr lang="ru-RU" sz="2000" dirty="0" smtClean="0">
                <a:latin typeface="inherit"/>
                <a:hlinkClick r:id="rId4"/>
              </a:rPr>
              <a:t>http://kot-pes.com/grach-foto-ptica/</a:t>
            </a:r>
            <a:r>
              <a:rPr lang="ru-RU" sz="2000" dirty="0" smtClean="0">
                <a:latin typeface="inherit"/>
              </a:rPr>
              <a:t> -</a:t>
            </a:r>
            <a:r>
              <a:rPr lang="ru-RU" sz="2000" dirty="0" err="1" smtClean="0">
                <a:latin typeface="inherit"/>
              </a:rPr>
              <a:t>фото,текст</a:t>
            </a:r>
            <a:r>
              <a:rPr lang="ru-RU" sz="2000" dirty="0" smtClean="0">
                <a:latin typeface="inherit"/>
              </a:rPr>
              <a:t> грач.</a:t>
            </a:r>
          </a:p>
          <a:p>
            <a:r>
              <a:rPr lang="en-US" sz="2000" dirty="0" smtClean="0">
                <a:hlinkClick r:id="rId5"/>
              </a:rPr>
              <a:t>https://givotniymir.ru/galka-ptica-obraz-zhizni-i-sreda-obitaniya-galki/</a:t>
            </a:r>
            <a:r>
              <a:rPr lang="ru-RU" sz="2000" dirty="0" smtClean="0"/>
              <a:t> - </a:t>
            </a:r>
            <a:r>
              <a:rPr lang="ru-RU" sz="2000" dirty="0" err="1" smtClean="0"/>
              <a:t>текст,фото</a:t>
            </a:r>
            <a:r>
              <a:rPr lang="ru-RU" sz="2000" dirty="0" smtClean="0"/>
              <a:t> галка.</a:t>
            </a:r>
          </a:p>
          <a:p>
            <a:r>
              <a:rPr lang="ru-RU" sz="2000" dirty="0" smtClean="0">
                <a:hlinkClick r:id="rId6"/>
              </a:rPr>
              <a:t>http://animalsfoto.com/jivotnyie</a:t>
            </a:r>
            <a:r>
              <a:rPr lang="ru-RU" sz="2000" dirty="0" smtClean="0"/>
              <a:t> - анимация.</a:t>
            </a:r>
          </a:p>
          <a:p>
            <a:pPr lvl="0"/>
            <a:r>
              <a:rPr lang="ru-RU" sz="2000" u="sng" dirty="0">
                <a:hlinkClick r:id="rId7"/>
              </a:rPr>
              <a:t>http://ankartin.narod.ru/aniraz.htm</a:t>
            </a:r>
            <a:r>
              <a:rPr lang="ru-RU" sz="2000" u="sng" dirty="0"/>
              <a:t> анимированные картинки</a:t>
            </a:r>
            <a:endParaRPr lang="ru-RU" sz="2000" dirty="0"/>
          </a:p>
          <a:p>
            <a:r>
              <a:rPr lang="ru-RU" sz="2000" dirty="0"/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Работа,хобби картинк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5" y="233682"/>
            <a:ext cx="1428750" cy="1236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5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0328"/>
            <a:ext cx="12192001" cy="6868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82979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0"/>
            <a:ext cx="9829796" cy="6858000"/>
          </a:xfrm>
          <a:prstGeom prst="rect">
            <a:avLst/>
          </a:prstGeom>
        </p:spPr>
      </p:pic>
      <p:pic>
        <p:nvPicPr>
          <p:cNvPr id="2" name="чи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1638" y="431556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8247115" y="221395"/>
            <a:ext cx="1043876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Чиж</a:t>
            </a:r>
            <a:endParaRPr lang="ru-RU" sz="3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184" y="1117783"/>
            <a:ext cx="8182708" cy="48438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829797" y="0"/>
            <a:ext cx="2320193" cy="67403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Нередко,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их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содержат в домашних условиях, они дружелюбны, непривередливы к условиям проживания. Яркая окраска и приятное щебетание этих певчих пташек  радует хозяев почти круглый год. Название птицы на слуху у многих с детства, благодаря шуточной песенке: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«………..,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где ты был?», хотя, как выглядит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он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и какие у него нравы на самом деле, знают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не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" y="5017477"/>
            <a:ext cx="951769" cy="156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7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60542"/>
            <a:ext cx="12192001" cy="6861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50741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9507412" cy="6858000"/>
          </a:xfrm>
          <a:prstGeom prst="rect">
            <a:avLst/>
          </a:prstGeom>
        </p:spPr>
      </p:pic>
      <p:pic>
        <p:nvPicPr>
          <p:cNvPr id="3074" name="Picture 2" descr="Они так...  У меня на даче. трясогузки вот такие, Ларис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150"/>
            <a:ext cx="9507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рясргуз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3863" y="502627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6570715" y="133295"/>
            <a:ext cx="219201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Трясогузка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07414" y="0"/>
            <a:ext cx="2684585" cy="67403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Согласно примете, если на вашем доме живет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эта </a:t>
            </a:r>
            <a:r>
              <a:rPr lang="ru-RU" b="1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птица 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, то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это принесет удачу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r>
              <a:rPr lang="ru-RU" dirty="0" smtClean="0"/>
              <a:t>Можно </a:t>
            </a:r>
            <a:r>
              <a:rPr lang="ru-RU" dirty="0"/>
              <a:t>с умилением наблюдать как она невдалеке от водоемов бегает на длинных и тонких лапках и трясет своим хвостиком в поисках </a:t>
            </a:r>
            <a:r>
              <a:rPr lang="ru-RU" b="1" u="sng" dirty="0">
                <a:hlinkClick r:id="rId9" tooltip="Насекомые Красной книги России"/>
              </a:rPr>
              <a:t>насекомых</a:t>
            </a:r>
            <a:r>
              <a:rPr lang="ru-RU" dirty="0"/>
              <a:t>. Если вдруг заметит приближение человека, начинает щебетать и быстро улетает</a:t>
            </a:r>
            <a:r>
              <a:rPr lang="ru-RU" dirty="0" smtClean="0"/>
              <a:t>.</a:t>
            </a:r>
            <a:r>
              <a:rPr lang="ru-RU" dirty="0"/>
              <a:t> Хвост пернатого постоянно двигается как во время движения, так и при остановке. Отсюда и название – </a:t>
            </a:r>
            <a:r>
              <a:rPr lang="ru-RU" dirty="0" smtClean="0"/>
              <a:t>……………., </a:t>
            </a:r>
            <a:r>
              <a:rPr lang="ru-RU" dirty="0"/>
              <a:t>т. е. трясет гузкой (старинное название задней части животного, птицы и человека).</a:t>
            </a:r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6431"/>
            <a:ext cx="900845" cy="140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15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" y="-16885"/>
            <a:ext cx="12192004" cy="6874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808892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88923" y="0"/>
            <a:ext cx="4103077" cy="66787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Веселого и сообразительного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его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любят не только за пение и яркое оперение. Эта птичка поддается дрессировке, ее можно научить носить водичку в ведре, зачерпывая ее из поилки, или вытаскивать счастливый билетик из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ящичка. Им</a:t>
            </a:r>
            <a:r>
              <a:rPr lang="ru-RU" sz="2000" dirty="0" smtClean="0"/>
              <a:t> </a:t>
            </a:r>
            <a:r>
              <a:rPr lang="ru-RU" sz="2000" dirty="0"/>
              <a:t>нравятся сады, лиственные рощи, редколесье. Перелет на зимовку в теплые края для птиц не принципиален. Хотя некоторые из них отправляются на юг, большая их часть обычно остается на </a:t>
            </a:r>
            <a:r>
              <a:rPr lang="ru-RU" sz="2000" dirty="0" smtClean="0"/>
              <a:t>насиженных.</a:t>
            </a:r>
            <a:r>
              <a:rPr lang="ru-RU" dirty="0"/>
              <a:t> </a:t>
            </a:r>
            <a:r>
              <a:rPr lang="ru-RU" sz="2000" dirty="0"/>
              <a:t>Песня </a:t>
            </a:r>
            <a:r>
              <a:rPr lang="ru-RU" sz="2000" dirty="0" smtClean="0"/>
              <a:t>его </a:t>
            </a:r>
            <a:r>
              <a:rPr lang="ru-RU" sz="2000" dirty="0"/>
              <a:t>полна разнообразных звуков. Главной ее характеристикой является задор и веселье. Кажется, что именно для поднятия настроения и была придумана </a:t>
            </a:r>
            <a:r>
              <a:rPr lang="ru-RU" sz="2000" dirty="0" smtClean="0"/>
              <a:t>эта птица. </a:t>
            </a:r>
            <a:r>
              <a:rPr lang="ru-RU" sz="2000" dirty="0"/>
              <a:t>Фото и описание этого непоседы никого не оставляют равнодушными, и уж тем более </a:t>
            </a:r>
            <a:r>
              <a:rPr lang="ru-RU" sz="2000" dirty="0" smtClean="0"/>
              <a:t>его пение.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0"/>
            <a:ext cx="808892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08892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83146" y="204122"/>
            <a:ext cx="134164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Щегол</a:t>
            </a:r>
            <a:endParaRPr lang="ru-RU" sz="3200" dirty="0"/>
          </a:p>
        </p:txBody>
      </p:sp>
      <p:pic>
        <p:nvPicPr>
          <p:cNvPr id="2" name="щего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1244" y="362439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5334000"/>
            <a:ext cx="842229" cy="13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2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749104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91046" y="0"/>
            <a:ext cx="4700954" cy="68634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Кто не знает, что лучше всех на земле поет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эта птица. Ее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относят к семейству дроздовых птиц. Половой диморфизм у этих пернатых не выражен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. Птичка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стройная, в размере чуть больше воробья. В окраске превалируют рыжевато-оливково-серые тона, чуть ярче на груди, а брюшко охристо-пестрое. Глаза большие темные, как бусины.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Хвост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держит прямо, а когда садится на веточку, то поочередно поднимает и опускает его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  <a:r>
              <a:rPr lang="ru-RU" dirty="0"/>
              <a:t> </a:t>
            </a:r>
            <a:r>
              <a:rPr lang="ru-RU" sz="2000" dirty="0"/>
              <a:t>В природе есть 2 вида: обыкновенный или </a:t>
            </a:r>
            <a:r>
              <a:rPr lang="ru-RU" sz="2000" dirty="0" smtClean="0"/>
              <a:t>восточный </a:t>
            </a:r>
            <a:r>
              <a:rPr lang="ru-RU" sz="2000" dirty="0"/>
              <a:t>и </a:t>
            </a:r>
            <a:r>
              <a:rPr lang="ru-RU" sz="2000" dirty="0" smtClean="0"/>
              <a:t>южный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  <a:r>
              <a:rPr lang="ru-RU" sz="2000" dirty="0" smtClean="0"/>
              <a:t>Начинают </a:t>
            </a:r>
            <a:r>
              <a:rPr lang="ru-RU" sz="2000" dirty="0"/>
              <a:t>петь спустя несколько дней по прилету из дальних стран, где проходила их зимовка. Песнопевцы поют днем и ночью в первые несколько недель, а позже – на протяжении всей ночи от зари до зари. Знаменитые </a:t>
            </a:r>
            <a:r>
              <a:rPr lang="ru-RU" sz="2000" dirty="0" smtClean="0"/>
              <a:t>песни </a:t>
            </a:r>
            <a:r>
              <a:rPr lang="ru-RU" sz="2000" dirty="0"/>
              <a:t>очень самобытные, они богаты свистящими, щелкающими и рокочущими звуками.</a:t>
            </a:r>
            <a:endParaRPr lang="ru-RU" sz="2000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4098" name="Picture 2" descr="Половой деморфизм у соловьев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1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749104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4253" y="168586"/>
            <a:ext cx="1502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Соловей</a:t>
            </a:r>
            <a:endParaRPr lang="ru-RU" sz="2800" dirty="0"/>
          </a:p>
        </p:txBody>
      </p:sp>
      <p:pic>
        <p:nvPicPr>
          <p:cNvPr id="2" name="солов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1833" y="268288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98831"/>
            <a:ext cx="900847" cy="132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73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5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127"/>
            <a:ext cx="12158295" cy="6911322"/>
          </a:xfrm>
          <a:prstGeom prst="rect">
            <a:avLst/>
          </a:prstGeom>
        </p:spPr>
      </p:pic>
      <p:pic>
        <p:nvPicPr>
          <p:cNvPr id="5124" name="Picture 4" descr="Сой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67046" y="0"/>
            <a:ext cx="6224954" cy="68941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Это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небольшая по размерам птичка с весьма необычным поведением. Сделать ее фото в диких условиях практически невозможно, так как она очень осторожна и предпочитает скрываться в средних и верхних ярусах деревьев. Ее песня удивительна – сойка то мяукает подобно котенку, то переходит на козье блеянье, а почувствовав приближение опасности, начинает издавать резкие крики. 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РРахх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ррахх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ррахх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» - так она предупреждает всех лесных обитателей о надвигающейся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угрозе.</a:t>
            </a:r>
            <a:r>
              <a:rPr lang="ru-RU" dirty="0"/>
              <a:t> </a:t>
            </a:r>
            <a:r>
              <a:rPr lang="ru-RU" sz="2000" dirty="0"/>
              <a:t>Сойка по размерам в два раза больше скворца, имеет яркую окраску. При взгляде на нее, создается впечатление, что здесь поработал опытный художник – зеркальце крыльев украшено голубыми перышками, с четкими черными полосками, возле клюва небрежная черная клякса, а на макушке серо-белые размытые узоры. </a:t>
            </a:r>
            <a:r>
              <a:rPr lang="ru-RU" sz="2000" dirty="0" smtClean="0"/>
              <a:t>Ее </a:t>
            </a:r>
            <a:r>
              <a:rPr lang="ru-RU" sz="2000" dirty="0"/>
              <a:t>привлекает практически все – она обращает внимание на малейший шорох; ни одно движение или шевеление в лесу не останется незамеченным. При этом, она всегда старается сохранять предельную осторожность, особенно в период гнездования. На стайный образ жизни сойка переходит только после того, как птенцы покинут родной «дом</a:t>
            </a:r>
            <a:r>
              <a:rPr lang="ru-RU" sz="2000" dirty="0" smtClean="0"/>
              <a:t>».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6" name="Picture 6" descr="Сой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6704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Сой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04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4346" y="189690"/>
            <a:ext cx="1119474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Сойка</a:t>
            </a:r>
            <a:endParaRPr lang="ru-RU" sz="2800" dirty="0"/>
          </a:p>
        </p:txBody>
      </p:sp>
      <p:pic>
        <p:nvPicPr>
          <p:cNvPr id="2" name="сой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661" y="103310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" y="5498123"/>
            <a:ext cx="1147030" cy="122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5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9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809"/>
            <a:ext cx="12191999" cy="6872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32338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8323384" cy="6858000"/>
          </a:xfrm>
          <a:prstGeom prst="rect">
            <a:avLst/>
          </a:prstGeom>
        </p:spPr>
      </p:pic>
      <p:pic>
        <p:nvPicPr>
          <p:cNvPr id="6146" name="Picture 2" descr="(159 фото)»  вверху... оцените новость &amp;quot, Пожалуйст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233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ниги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7554" y="81085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604777" y="124275"/>
            <a:ext cx="146867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Снигирь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23385" y="-1"/>
            <a:ext cx="3868614" cy="68634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На латыни название птицы означает "огненный". Свое русское имя 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она 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получил от тюркского слова "</a:t>
            </a:r>
            <a:r>
              <a:rPr lang="ru-RU" dirty="0" err="1">
                <a:solidFill>
                  <a:srgbClr val="333333"/>
                </a:solidFill>
                <a:latin typeface="Tahoma" panose="020B0604030504040204" pitchFamily="34" charset="0"/>
              </a:rPr>
              <a:t>сниг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", что значит "красногрудый". А современное 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название 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обрели благодаря примете: яркие птицы с красно-розовым брюшком становятся особенно заметными со скорым наступлением холодов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.</a:t>
            </a:r>
            <a:r>
              <a:rPr lang="ru-RU" dirty="0"/>
              <a:t> </a:t>
            </a:r>
            <a:r>
              <a:rPr lang="ru-RU" sz="2000" dirty="0" smtClean="0"/>
              <a:t>Размерами </a:t>
            </a:r>
            <a:r>
              <a:rPr lang="ru-RU" sz="2000" dirty="0"/>
              <a:t>чуть больше воробья и отличается плотным телосложением. Длина тела взрослой птицы составляет 18 см, при массе не более 34 г. Размах крыльев снегиря — 23-30 см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>Летом </a:t>
            </a:r>
            <a:r>
              <a:rPr lang="ru-RU" sz="2000" dirty="0"/>
              <a:t>заметить сложно, птицы предпочитают жить в густых лесах и редколесьях. Зато зимой птички хорошо различимы на фоне снега и голых ветвей деревьев. Ареал </a:t>
            </a:r>
            <a:r>
              <a:rPr lang="ru-RU" sz="2000" dirty="0" smtClean="0"/>
              <a:t> </a:t>
            </a:r>
            <a:r>
              <a:rPr lang="ru-RU" sz="2000" dirty="0"/>
              <a:t>проходит по всем европейским странам</a:t>
            </a:r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" y="5205046"/>
            <a:ext cx="1299430" cy="150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0" y="-25400"/>
            <a:ext cx="12176910" cy="6883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5305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0530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53050" y="0"/>
            <a:ext cx="5138950" cy="67403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Очень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красивая, статная и умная птица. По размеру он соответствует сапсану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Птица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вольная, однако жить предпочитает в колониях, что его сильно отличает от многих других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родственных.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В северных регионах птица ведет перелетный образ жизни, поэтому издавна ее появление привыкли связывать с наступлением весеннего тепла. Именно это явление изображено на известной картине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Саврасова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Если вы внимательно рассмотрите фото птицы, то увидите незначительные отличия от вороны, причем не только в окраске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Основные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приметы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птицы: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большой клюв без оперения у основания, «штанишки» из перьев на ногах, черная с металлическим отблеском окраска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Очень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любит ходить по свежей пашне, склевывая различных насекомых. Кстати, благодаря именно этой повадке,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считают отменным помощником земледельцев: стая способна в считанные минуты расправиться с огромным количеством личинок майского хруща – одних из самых опасных вредителей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7053050" cy="6857999"/>
          </a:xfrm>
          <a:prstGeom prst="rect">
            <a:avLst/>
          </a:prstGeom>
        </p:spPr>
      </p:pic>
      <p:pic>
        <p:nvPicPr>
          <p:cNvPr id="2" name="gra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2110" y="291978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120592" y="139821"/>
            <a:ext cx="1353576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Грач</a:t>
            </a:r>
            <a:endParaRPr lang="ru-RU" sz="48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3" y="5263662"/>
            <a:ext cx="1299431" cy="138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16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9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431"/>
            <a:ext cx="12192000" cy="6870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0"/>
            <a:ext cx="6096000" cy="67403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Если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птица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залетела в окно, это </a:t>
            </a:r>
            <a:r>
              <a:rPr lang="ru-RU" b="1" dirty="0">
                <a:solidFill>
                  <a:srgbClr val="3D3D3D"/>
                </a:solidFill>
                <a:latin typeface="Times New Roman" panose="02020603050405020304" pitchFamily="18" charset="0"/>
              </a:rPr>
              <a:t>символизирует 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появление сплетен вокруг вас или членов вашей семьи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Птица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имеет маленькие размеры, от 30 до 35 см, весит около 250 г.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Укороченные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крылья в размахе могут достигать 60–70 см. П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тица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имеет короткий тонкий клюв и маленький, узкий, ровно обрезанный хвост.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Пернатое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имеет плотное оперение черного цвета. Шею птицы украшает ошейник серого цвета.  Хвостик, крылья и верх головы сине-пурпурного цвета с металлическим оттенком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 На сегодня насчитывается до восьми миллионов пар.  Они селятся в зависимости от наличия мест для гнездовки и подальше от врагов. Гнездятся 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недалеко от людей.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Так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легче обеспечивать пропитание. Основные места гнездования – всевозможные здания. 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Близость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человека связана с большим количеством блестящих предметов, к которым пернатые клептоманки небезразличны.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Птицы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также населяют лиственные леса, обрывы у рек, горные местности. Гнезда располагаются в дуплах деревьев, норах, трещинах в скалах и даже в пустотах между камней. Иногда заселяют брошенные гнезда других пернатых, лишь бы размеры подошли.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2" y="0"/>
            <a:ext cx="606510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3" y="1"/>
            <a:ext cx="6065106" cy="6858000"/>
          </a:xfrm>
          <a:prstGeom prst="rect">
            <a:avLst/>
          </a:prstGeom>
        </p:spPr>
      </p:pic>
      <p:pic>
        <p:nvPicPr>
          <p:cNvPr id="2" name="gal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4419" y="256687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425392" y="3191738"/>
            <a:ext cx="1521379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Галка</a:t>
            </a:r>
            <a:endParaRPr lang="ru-RU" sz="44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" y="5533292"/>
            <a:ext cx="971184" cy="120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2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848</Words>
  <Application>Microsoft Office PowerPoint</Application>
  <PresentationFormat>Широкоэкранный</PresentationFormat>
  <Paragraphs>111</Paragraphs>
  <Slides>16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inherit</vt:lpstr>
      <vt:lpstr>Tahoma</vt:lpstr>
      <vt:lpstr>Times New Roman</vt:lpstr>
      <vt:lpstr>Verdana</vt:lpstr>
      <vt:lpstr>Тема Office</vt:lpstr>
      <vt:lpstr>Игра «Знатоки  птиц».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57</cp:revision>
  <dcterms:created xsi:type="dcterms:W3CDTF">2017-02-23T12:29:03Z</dcterms:created>
  <dcterms:modified xsi:type="dcterms:W3CDTF">2017-02-25T09:18:32Z</dcterms:modified>
</cp:coreProperties>
</file>