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Административная ответственность несовершеннолетних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Луценко Дмитрий 8В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35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Административным правонарушением признается </a:t>
            </a:r>
            <a:r>
              <a:rPr lang="ru-RU" sz="2800" dirty="0" smtClean="0">
                <a:latin typeface="Arial Black" panose="020B0A04020102020204" pitchFamily="34" charset="0"/>
              </a:rPr>
              <a:t>противоправное, виновное </a:t>
            </a:r>
            <a:r>
              <a:rPr lang="ru-RU" sz="2800" dirty="0">
                <a:latin typeface="Arial Black" panose="020B0A04020102020204" pitchFamily="34" charset="0"/>
              </a:rPr>
              <a:t>действие (бездействие) физического или юридического лица, </a:t>
            </a:r>
            <a:r>
              <a:rPr lang="ru-RU" sz="2800" dirty="0" smtClean="0">
                <a:latin typeface="Arial Black" panose="020B0A04020102020204" pitchFamily="34" charset="0"/>
              </a:rPr>
              <a:t>за которое </a:t>
            </a:r>
            <a:r>
              <a:rPr lang="ru-RU" sz="2800" dirty="0">
                <a:latin typeface="Arial Black" panose="020B0A04020102020204" pitchFamily="34" charset="0"/>
              </a:rPr>
              <a:t>Кодексом Российской Федерации об </a:t>
            </a:r>
            <a:r>
              <a:rPr lang="ru-RU" sz="2800" dirty="0" smtClean="0">
                <a:latin typeface="Arial Black" panose="020B0A04020102020204" pitchFamily="34" charset="0"/>
              </a:rPr>
              <a:t>административных правонарушениях </a:t>
            </a:r>
            <a:r>
              <a:rPr lang="ru-RU" sz="2800" dirty="0">
                <a:latin typeface="Arial Black" panose="020B0A04020102020204" pitchFamily="34" charset="0"/>
              </a:rPr>
              <a:t>или законами субъектов Российской Федерации </a:t>
            </a:r>
            <a:r>
              <a:rPr lang="ru-RU" sz="2800" dirty="0" smtClean="0">
                <a:latin typeface="Arial Black" panose="020B0A04020102020204" pitchFamily="34" charset="0"/>
              </a:rPr>
              <a:t>об административных </a:t>
            </a:r>
            <a:r>
              <a:rPr lang="ru-RU" sz="2800" dirty="0">
                <a:latin typeface="Arial Black" panose="020B0A04020102020204" pitchFamily="34" charset="0"/>
              </a:rPr>
              <a:t>правонарушениях установлена </a:t>
            </a:r>
            <a:r>
              <a:rPr lang="ru-RU" sz="2800" dirty="0" smtClean="0">
                <a:latin typeface="Arial Black" panose="020B0A04020102020204" pitchFamily="34" charset="0"/>
              </a:rPr>
              <a:t>административная ответственность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4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71451"/>
            <a:ext cx="10820400" cy="402412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Административной ответственности подлежит лицо, достигшее </a:t>
            </a:r>
            <a:r>
              <a:rPr lang="ru-RU" sz="2800" dirty="0" smtClean="0">
                <a:latin typeface="Arial Black" panose="020B0A04020102020204" pitchFamily="34" charset="0"/>
              </a:rPr>
              <a:t>к моменту </a:t>
            </a:r>
            <a:r>
              <a:rPr lang="ru-RU" sz="2800" dirty="0">
                <a:latin typeface="Arial Black" panose="020B0A04020102020204" pitchFamily="34" charset="0"/>
              </a:rPr>
              <a:t>совершения административного </a:t>
            </a:r>
            <a:r>
              <a:rPr lang="ru-RU" sz="2800" dirty="0" smtClean="0">
                <a:latin typeface="Arial Black" panose="020B0A04020102020204" pitchFamily="34" charset="0"/>
              </a:rPr>
              <a:t>правонарушения возраста </a:t>
            </a:r>
            <a:r>
              <a:rPr lang="ru-RU" sz="2800" dirty="0">
                <a:latin typeface="Arial Black" panose="020B0A04020102020204" pitchFamily="34" charset="0"/>
              </a:rPr>
              <a:t>шестнадцати лет (ст. 2.3. КоАП РФ).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85" y="2626909"/>
            <a:ext cx="2831646" cy="4103999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21803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646" y="405500"/>
            <a:ext cx="8610600" cy="1293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857" y="914399"/>
            <a:ext cx="6557554" cy="499872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Примерами административных правонарушений являются: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Уничтожение или повреждение чужого имущества (ст. 7.17 КоАП РФ). Штраф в размере от 300 </a:t>
            </a:r>
            <a:r>
              <a:rPr lang="ru-RU" dirty="0" smtClean="0">
                <a:latin typeface="Arial Black" panose="020B0A04020102020204" pitchFamily="34" charset="0"/>
              </a:rPr>
              <a:t>до 500 </a:t>
            </a:r>
            <a:r>
              <a:rPr lang="ru-RU" dirty="0">
                <a:latin typeface="Arial Black" panose="020B0A04020102020204" pitchFamily="34" charset="0"/>
              </a:rPr>
              <a:t>рублей;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Мелкое </a:t>
            </a:r>
            <a:r>
              <a:rPr lang="ru-RU" dirty="0">
                <a:latin typeface="Arial Black" panose="020B0A04020102020204" pitchFamily="34" charset="0"/>
              </a:rPr>
              <a:t>хищение (ст. 7.27 КоАП РФ). Штраф в размере до пятикратной стоимости </a:t>
            </a:r>
            <a:r>
              <a:rPr lang="ru-RU" dirty="0" smtClean="0">
                <a:latin typeface="Arial Black" panose="020B0A04020102020204" pitchFamily="34" charset="0"/>
              </a:rPr>
              <a:t>похищенного имущества</a:t>
            </a:r>
            <a:r>
              <a:rPr lang="ru-RU" dirty="0">
                <a:latin typeface="Arial Black" panose="020B0A04020102020204" pitchFamily="34" charset="0"/>
              </a:rPr>
              <a:t>, но не менее одной тысячи рублей;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Заведомо </a:t>
            </a:r>
            <a:r>
              <a:rPr lang="ru-RU" dirty="0">
                <a:latin typeface="Arial Black" panose="020B0A04020102020204" pitchFamily="34" charset="0"/>
              </a:rPr>
              <a:t>ложный вызов специализированных служб (ст. 19.13 КоАП РФ). Штраф в размере </a:t>
            </a:r>
            <a:r>
              <a:rPr lang="ru-RU" dirty="0" smtClean="0">
                <a:latin typeface="Arial Black" panose="020B0A04020102020204" pitchFamily="34" charset="0"/>
              </a:rPr>
              <a:t>от 1000 </a:t>
            </a:r>
            <a:r>
              <a:rPr lang="ru-RU" dirty="0">
                <a:latin typeface="Arial Black" panose="020B0A04020102020204" pitchFamily="34" charset="0"/>
              </a:rPr>
              <a:t>до 1500 рублей;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Мелкое хулиганство (ст. 20.1 КоАП РФ) . Штраф в размере от 500 до 1000 рублей;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0" y="1532708"/>
            <a:ext cx="5368297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8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80160"/>
            <a:ext cx="10820400" cy="40241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Ответственность </a:t>
            </a:r>
            <a:r>
              <a:rPr lang="ru-RU" dirty="0" smtClean="0">
                <a:latin typeface="Arial Black" panose="020B0A04020102020204" pitchFamily="34" charset="0"/>
              </a:rPr>
              <a:t>за административное </a:t>
            </a:r>
            <a:r>
              <a:rPr lang="ru-RU" dirty="0">
                <a:latin typeface="Arial Black" panose="020B0A04020102020204" pitchFamily="34" charset="0"/>
              </a:rPr>
              <a:t>правонарушение, совершенное несовершеннолетними </a:t>
            </a:r>
            <a:r>
              <a:rPr lang="ru-RU" dirty="0" smtClean="0">
                <a:latin typeface="Arial Black" panose="020B0A04020102020204" pitchFamily="34" charset="0"/>
              </a:rPr>
              <a:t>в возрасте </a:t>
            </a:r>
            <a:r>
              <a:rPr lang="ru-RU" dirty="0">
                <a:latin typeface="Arial Black" panose="020B0A04020102020204" pitchFamily="34" charset="0"/>
              </a:rPr>
              <a:t>от 14 до 16 лет, несут родители или иные законные </a:t>
            </a:r>
            <a:r>
              <a:rPr lang="ru-RU" dirty="0" smtClean="0">
                <a:latin typeface="Arial Black" panose="020B0A04020102020204" pitchFamily="34" charset="0"/>
              </a:rPr>
              <a:t>представители (опекуны</a:t>
            </a:r>
            <a:r>
              <a:rPr lang="ru-RU" dirty="0">
                <a:latin typeface="Arial Black" panose="020B0A04020102020204" pitchFamily="34" charset="0"/>
              </a:rPr>
              <a:t>, попечители).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С </a:t>
            </a:r>
            <a:r>
              <a:rPr lang="ru-RU" dirty="0">
                <a:latin typeface="Arial Black" panose="020B0A04020102020204" pitchFamily="34" charset="0"/>
              </a:rPr>
              <a:t>учетом конкретных обстоятельств дела и данных </a:t>
            </a:r>
            <a:r>
              <a:rPr lang="ru-RU" dirty="0" smtClean="0">
                <a:latin typeface="Arial Black" panose="020B0A04020102020204" pitchFamily="34" charset="0"/>
              </a:rPr>
              <a:t>о лице</a:t>
            </a:r>
            <a:r>
              <a:rPr lang="ru-RU" dirty="0">
                <a:latin typeface="Arial Black" panose="020B0A04020102020204" pitchFamily="34" charset="0"/>
              </a:rPr>
              <a:t>, совершившем административное правонарушение в возрасте </a:t>
            </a:r>
            <a:r>
              <a:rPr lang="ru-RU" dirty="0" smtClean="0">
                <a:latin typeface="Arial Black" panose="020B0A04020102020204" pitchFamily="34" charset="0"/>
              </a:rPr>
              <a:t>от шестнадцати </a:t>
            </a:r>
            <a:r>
              <a:rPr lang="ru-RU" dirty="0">
                <a:latin typeface="Arial Black" panose="020B0A04020102020204" pitchFamily="34" charset="0"/>
              </a:rPr>
              <a:t>до восемнадцати лет, комиссией по делам несовершеннолетних </a:t>
            </a:r>
            <a:r>
              <a:rPr lang="ru-RU" dirty="0" smtClean="0">
                <a:latin typeface="Arial Black" panose="020B0A04020102020204" pitchFamily="34" charset="0"/>
              </a:rPr>
              <a:t>и защите </a:t>
            </a:r>
            <a:r>
              <a:rPr lang="ru-RU" dirty="0">
                <a:latin typeface="Arial Black" panose="020B0A04020102020204" pitchFamily="34" charset="0"/>
              </a:rPr>
              <a:t>их прав указанное лицо может быть освобождено от </a:t>
            </a:r>
            <a:r>
              <a:rPr lang="ru-RU" dirty="0" smtClean="0">
                <a:latin typeface="Arial Black" panose="020B0A04020102020204" pitchFamily="34" charset="0"/>
              </a:rPr>
              <a:t>административной ответственности </a:t>
            </a:r>
            <a:r>
              <a:rPr lang="ru-RU" dirty="0">
                <a:latin typeface="Arial Black" panose="020B0A04020102020204" pitchFamily="34" charset="0"/>
              </a:rPr>
              <a:t>с применением к нему меры воздействия, </a:t>
            </a:r>
            <a:r>
              <a:rPr lang="ru-RU" dirty="0" smtClean="0">
                <a:latin typeface="Arial Black" panose="020B0A04020102020204" pitchFamily="34" charset="0"/>
              </a:rPr>
              <a:t>предусмотренной федеральным </a:t>
            </a:r>
            <a:r>
              <a:rPr lang="ru-RU" dirty="0">
                <a:latin typeface="Arial Black" panose="020B0A04020102020204" pitchFamily="34" charset="0"/>
              </a:rPr>
              <a:t>законодательством о защите прав несовершеннолетних.</a:t>
            </a:r>
          </a:p>
        </p:txBody>
      </p:sp>
    </p:spTree>
    <p:extLst>
      <p:ext uri="{BB962C8B-B14F-4D97-AF65-F5344CB8AC3E}">
        <p14:creationId xmlns:p14="http://schemas.microsoft.com/office/powerpoint/2010/main" val="36199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9</TotalTime>
  <Words>235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Century Gothic</vt:lpstr>
      <vt:lpstr>След самолета</vt:lpstr>
      <vt:lpstr>Административная ответственность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Административная ответственность несовершеннолетних</dc:title>
  <dc:creator>Пользователь Windows</dc:creator>
  <cp:lastModifiedBy>Пользователь Windows</cp:lastModifiedBy>
  <cp:revision>2</cp:revision>
  <dcterms:created xsi:type="dcterms:W3CDTF">2020-04-02T02:13:00Z</dcterms:created>
  <dcterms:modified xsi:type="dcterms:W3CDTF">2020-04-03T01:20:06Z</dcterms:modified>
</cp:coreProperties>
</file>