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378" r:id="rId2"/>
    <p:sldId id="304" r:id="rId3"/>
    <p:sldId id="355" r:id="rId4"/>
    <p:sldId id="292" r:id="rId5"/>
    <p:sldId id="297" r:id="rId6"/>
    <p:sldId id="294" r:id="rId7"/>
    <p:sldId id="295" r:id="rId8"/>
    <p:sldId id="296" r:id="rId9"/>
    <p:sldId id="301" r:id="rId10"/>
    <p:sldId id="299" r:id="rId11"/>
    <p:sldId id="303" r:id="rId12"/>
    <p:sldId id="387" r:id="rId13"/>
    <p:sldId id="388" r:id="rId14"/>
    <p:sldId id="389" r:id="rId15"/>
    <p:sldId id="390" r:id="rId16"/>
    <p:sldId id="392" r:id="rId17"/>
    <p:sldId id="393" r:id="rId18"/>
    <p:sldId id="306" r:id="rId19"/>
    <p:sldId id="309" r:id="rId20"/>
    <p:sldId id="312" r:id="rId21"/>
    <p:sldId id="326" r:id="rId22"/>
    <p:sldId id="394"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7E77324F-5260-40F0-9852-BBDB14C0046A}">
          <p14:sldIdLst>
            <p14:sldId id="378"/>
            <p14:sldId id="304"/>
            <p14:sldId id="355"/>
            <p14:sldId id="292"/>
            <p14:sldId id="297"/>
            <p14:sldId id="294"/>
            <p14:sldId id="295"/>
            <p14:sldId id="296"/>
            <p14:sldId id="301"/>
            <p14:sldId id="299"/>
            <p14:sldId id="303"/>
            <p14:sldId id="387"/>
            <p14:sldId id="388"/>
            <p14:sldId id="389"/>
            <p14:sldId id="390"/>
            <p14:sldId id="392"/>
            <p14:sldId id="393"/>
            <p14:sldId id="306"/>
            <p14:sldId id="309"/>
            <p14:sldId id="312"/>
            <p14:sldId id="326"/>
            <p14:sldId id="394"/>
          </p14:sldIdLst>
        </p14:section>
        <p14:section name="Раздел без заголовка" id="{EF63CECB-4EDA-4FA9-8960-B4E7EC604FAE}">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78"/>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668" y="-23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909F3F7-1C6C-4ADD-8150-16C5BCA15F38}"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198766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09F3F7-1C6C-4ADD-8150-16C5BCA15F38}"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190722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09F3F7-1C6C-4ADD-8150-16C5BCA15F38}"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10675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09F3F7-1C6C-4ADD-8150-16C5BCA15F38}"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170448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909F3F7-1C6C-4ADD-8150-16C5BCA15F38}" type="datetimeFigureOut">
              <a:rPr lang="ru-RU" smtClean="0"/>
              <a:t>21.02.2017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425856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909F3F7-1C6C-4ADD-8150-16C5BCA15F38}" type="datetimeFigureOut">
              <a:rPr lang="ru-RU" smtClean="0"/>
              <a:t>21.02.2017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30019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909F3F7-1C6C-4ADD-8150-16C5BCA15F38}" type="datetimeFigureOut">
              <a:rPr lang="ru-RU" smtClean="0"/>
              <a:t>21.02.2017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153323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909F3F7-1C6C-4ADD-8150-16C5BCA15F38}" type="datetimeFigureOut">
              <a:rPr lang="ru-RU" smtClean="0"/>
              <a:t>21.02.2017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4156655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909F3F7-1C6C-4ADD-8150-16C5BCA15F38}" type="datetimeFigureOut">
              <a:rPr lang="ru-RU" smtClean="0"/>
              <a:t>21.02.2017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300649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909F3F7-1C6C-4ADD-8150-16C5BCA15F38}" type="datetimeFigureOut">
              <a:rPr lang="ru-RU" smtClean="0"/>
              <a:t>21.02.2017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268100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909F3F7-1C6C-4ADD-8150-16C5BCA15F38}" type="datetimeFigureOut">
              <a:rPr lang="ru-RU" smtClean="0"/>
              <a:t>21.02.2017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61F281-1635-4D7C-BACB-38B7911D17D9}" type="slidenum">
              <a:rPr lang="ru-RU" smtClean="0"/>
              <a:t>‹#›</a:t>
            </a:fld>
            <a:endParaRPr lang="ru-RU"/>
          </a:p>
        </p:txBody>
      </p:sp>
    </p:spTree>
    <p:extLst>
      <p:ext uri="{BB962C8B-B14F-4D97-AF65-F5344CB8AC3E}">
        <p14:creationId xmlns:p14="http://schemas.microsoft.com/office/powerpoint/2010/main" val="1278816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9F3F7-1C6C-4ADD-8150-16C5BCA15F38}" type="datetimeFigureOut">
              <a:rPr lang="ru-RU" smtClean="0"/>
              <a:t>21.02.2017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1F281-1635-4D7C-BACB-38B7911D17D9}" type="slidenum">
              <a:rPr lang="ru-RU" smtClean="0"/>
              <a:t>‹#›</a:t>
            </a:fld>
            <a:endParaRPr lang="ru-RU"/>
          </a:p>
        </p:txBody>
      </p:sp>
    </p:spTree>
    <p:extLst>
      <p:ext uri="{BB962C8B-B14F-4D97-AF65-F5344CB8AC3E}">
        <p14:creationId xmlns:p14="http://schemas.microsoft.com/office/powerpoint/2010/main" val="3902520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pozdravok.ru/pozdravleniya/prazdniki/vyvod-voysk-iz-afganistana/2.htm" TargetMode="External"/><Relationship Id="rId3" Type="http://schemas.openxmlformats.org/officeDocument/2006/relationships/hyperlink" Target="http://go.mail.ru/search_images?fr=main&amp;q=&#1086;&#1090;&#1082;&#1088;&#1099;&#1090;&#1082;&#1080;%20&#1089;%2023%20&#1092;&#1077;&#1074;&#1088;&#1072;&#1083;&#1103;%20&#8212;%20&#1076;&#1085;&#1105;&#1084;%20&#1079;&#1072;&#1097;&#1080;&#1090;&#1085;&#1080;&#1082;&#1072;%20&#1086;&#1090;&#1077;&#1095;&#1077;&#1089;&#1090;&#1074;&#1072;&amp;frm=web#urlhash=5142409793825512685" TargetMode="External"/><Relationship Id="rId7" Type="http://schemas.openxmlformats.org/officeDocument/2006/relationships/hyperlink" Target="http://www.liveinternet.ru/users/panzir56/post148861127/"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go.mail.ru/search_images?fr=main&amp;q=&#1093;&#1088;&#1086;&#1085;&#1080;&#1082;&#1072;%20&#1072;&#1092;&#1075;&#1072;&#1085;&#1089;&#1082;&#1086;&#1081;%20&#1074;&#1086;&#1081;&#1085;&#1099;-&#1092;&#1086;&#1090;&#1086;&amp;frm=web#urlhash=4812547445847211153" TargetMode="External"/><Relationship Id="rId5" Type="http://schemas.openxmlformats.org/officeDocument/2006/relationships/hyperlink" Target="http://pijnec.in.ua/stati/423-prikol.html" TargetMode="External"/><Relationship Id="rId10" Type="http://schemas.openxmlformats.org/officeDocument/2006/relationships/hyperlink" Target="http://bestlj.ru/14026-.html" TargetMode="External"/><Relationship Id="rId4" Type="http://schemas.openxmlformats.org/officeDocument/2006/relationships/hyperlink" Target="http://www.metod-kopilka.ru/prezentaciya_na_temu__afganistan_-_moya_bol-56342.htm" TargetMode="External"/><Relationship Id="rId9" Type="http://schemas.openxmlformats.org/officeDocument/2006/relationships/hyperlink" Target="http://parnasse.ru/news/festival-stihov-o-voine-v-afganistan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233385"/>
            <a:ext cx="9474894" cy="709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4"/>
            <a:ext cx="8877580" cy="629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2348880"/>
            <a:ext cx="8784976"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АФГАНИСТАН – НЕУТИХАЮЩАЯ БОЛЬ…</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Прямоугольник 3"/>
          <p:cNvSpPr/>
          <p:nvPr/>
        </p:nvSpPr>
        <p:spPr>
          <a:xfrm>
            <a:off x="0" y="5968292"/>
            <a:ext cx="8877580" cy="55705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smtClean="0">
                <a:latin typeface="Times New Roman" panose="02020603050405020304" pitchFamily="18" charset="0"/>
                <a:cs typeface="Times New Roman" panose="02020603050405020304" pitchFamily="18" charset="0"/>
              </a:rPr>
              <a:t>Презентацию подготовила </a:t>
            </a:r>
            <a:r>
              <a:rPr lang="ru-RU" b="1" i="1" dirty="0" err="1" smtClean="0">
                <a:latin typeface="Times New Roman" panose="02020603050405020304" pitchFamily="18" charset="0"/>
                <a:cs typeface="Times New Roman" panose="02020603050405020304" pitchFamily="18" charset="0"/>
              </a:rPr>
              <a:t>Г.Ф.Полещук</a:t>
            </a:r>
            <a:r>
              <a:rPr lang="ru-RU" b="1" i="1" dirty="0" smtClean="0">
                <a:latin typeface="Times New Roman" panose="02020603050405020304" pitchFamily="18" charset="0"/>
                <a:cs typeface="Times New Roman" panose="02020603050405020304" pitchFamily="18" charset="0"/>
              </a:rPr>
              <a:t>, учитель физики ГОКУ АО «ОШ при УИН»</a:t>
            </a:r>
          </a:p>
          <a:p>
            <a:pPr algn="ctr"/>
            <a:r>
              <a:rPr lang="ru-RU" b="1" i="1" dirty="0" err="1">
                <a:latin typeface="Times New Roman" panose="02020603050405020304" pitchFamily="18" charset="0"/>
                <a:cs typeface="Times New Roman" panose="02020603050405020304" pitchFamily="18" charset="0"/>
              </a:rPr>
              <a:t>г</a:t>
            </a:r>
            <a:r>
              <a:rPr lang="ru-RU" b="1" i="1" dirty="0" err="1" smtClean="0">
                <a:latin typeface="Times New Roman" panose="02020603050405020304" pitchFamily="18" charset="0"/>
                <a:cs typeface="Times New Roman" panose="02020603050405020304" pitchFamily="18" charset="0"/>
              </a:rPr>
              <a:t>.Благовещенск</a:t>
            </a:r>
            <a:r>
              <a:rPr lang="ru-RU" b="1" i="1" dirty="0" smtClean="0">
                <a:latin typeface="Times New Roman" panose="02020603050405020304" pitchFamily="18" charset="0"/>
                <a:cs typeface="Times New Roman" panose="02020603050405020304" pitchFamily="18" charset="0"/>
              </a:rPr>
              <a:t> </a:t>
            </a:r>
            <a:endParaRPr lang="ru-RU"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0420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88"/>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4185">
            <a:off x="562606" y="2747865"/>
            <a:ext cx="4392488" cy="2745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520" y="5604129"/>
            <a:ext cx="8776190" cy="923330"/>
          </a:xfrm>
          <a:prstGeom prst="rect">
            <a:avLst/>
          </a:prstGeom>
        </p:spPr>
        <p:txBody>
          <a:bodyPr wrap="square">
            <a:spAutoFit/>
          </a:bodyPr>
          <a:lstStyle/>
          <a:p>
            <a:pPr lvl="0"/>
            <a:r>
              <a:rPr lang="ru-RU" dirty="0">
                <a:solidFill>
                  <a:srgbClr val="333333"/>
                </a:solidFill>
                <a:latin typeface="Times New Roman"/>
                <a:ea typeface="Calibri"/>
              </a:rPr>
              <a:t>15 февраля 1989 года генерал-лейтенант Борис Громов, согласно официальным данным, стал последним советским военнослужащим, переступившим по Мосту Дружбы границу двух стран. Советские войска покинули </a:t>
            </a:r>
            <a:r>
              <a:rPr lang="ru-RU" dirty="0" smtClean="0">
                <a:solidFill>
                  <a:srgbClr val="333333"/>
                </a:solidFill>
                <a:latin typeface="Times New Roman"/>
                <a:ea typeface="Calibri"/>
              </a:rPr>
              <a:t>Афганистан.</a:t>
            </a:r>
            <a:endParaRPr lang="ru-RU" dirty="0">
              <a:solidFill>
                <a:prstClr val="black"/>
              </a:solidFill>
            </a:endParaRPr>
          </a:p>
        </p:txBody>
      </p:sp>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140967"/>
            <a:ext cx="3311583" cy="246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7009">
            <a:off x="4512514" y="792576"/>
            <a:ext cx="4489954" cy="2312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04663"/>
            <a:ext cx="4592571" cy="300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30332"/>
      </p:ext>
    </p:extLst>
  </p:cSld>
  <p:clrMapOvr>
    <a:masterClrMapping/>
  </p:clrMapOvr>
  <mc:AlternateContent xmlns:mc="http://schemas.openxmlformats.org/markup-compatibility/2006" xmlns:p14="http://schemas.microsoft.com/office/powerpoint/2010/main">
    <mc:Choice Requires="p14">
      <p:transition spd="slow" p14:dur="2000" advTm="16668"/>
    </mc:Choice>
    <mc:Fallback xmlns="">
      <p:transition spd="slow" advTm="1666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88"/>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descr="http://snariad.ru/wp-content/uploads/2010/12/%D0%9A%D0%B0%D0%BC%D1%83%D1%84%D0%BB%D1%8F%D0%B61.jpg"/>
          <p:cNvPicPr>
            <a:picLocks noChangeAspect="1" noChangeArrowheads="1"/>
          </p:cNvPicPr>
          <p:nvPr/>
        </p:nvPicPr>
        <p:blipFill rotWithShape="1">
          <a:blip r:embed="rId3">
            <a:extLst>
              <a:ext uri="{28A0092B-C50C-407E-A947-70E740481C1C}">
                <a14:useLocalDpi xmlns:a14="http://schemas.microsoft.com/office/drawing/2010/main" val="0"/>
              </a:ext>
            </a:extLst>
          </a:blip>
          <a:srcRect l="7619"/>
          <a:stretch/>
        </p:blipFill>
        <p:spPr bwMode="auto">
          <a:xfrm>
            <a:off x="323526" y="511882"/>
            <a:ext cx="8637397"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27784" y="3724004"/>
            <a:ext cx="5328592" cy="2620526"/>
          </a:xfrm>
          <a:prstGeom prst="rect">
            <a:avLst/>
          </a:prstGeom>
        </p:spPr>
        <p:txBody>
          <a:bodyPr wrap="square">
            <a:spAutoFit/>
          </a:bodyPr>
          <a:lstStyle/>
          <a:p>
            <a:pPr lvl="0" fontAlgn="base">
              <a:lnSpc>
                <a:spcPct val="115000"/>
              </a:lnSpc>
            </a:pPr>
            <a:r>
              <a:rPr lang="ru-RU" b="1" i="1" dirty="0">
                <a:solidFill>
                  <a:prstClr val="white"/>
                </a:solidFill>
                <a:latin typeface="Times New Roman"/>
                <a:ea typeface="Times New Roman"/>
                <a:cs typeface="Times New Roman"/>
              </a:rPr>
              <a:t>Солдаты мы! Прикажут – скажем: «Есть!»</a:t>
            </a:r>
            <a:endParaRPr lang="ru-RU" b="1" i="1" dirty="0">
              <a:solidFill>
                <a:prstClr val="white"/>
              </a:solidFill>
              <a:ea typeface="Calibri"/>
              <a:cs typeface="Times New Roman"/>
            </a:endParaRPr>
          </a:p>
          <a:p>
            <a:pPr lvl="0" fontAlgn="base">
              <a:lnSpc>
                <a:spcPct val="115000"/>
              </a:lnSpc>
            </a:pPr>
            <a:r>
              <a:rPr lang="ru-RU" b="1" i="1" dirty="0">
                <a:solidFill>
                  <a:prstClr val="white"/>
                </a:solidFill>
                <a:latin typeface="Times New Roman"/>
                <a:ea typeface="Times New Roman"/>
                <a:cs typeface="Times New Roman"/>
              </a:rPr>
              <a:t>Другой дороги нет у нас, как видно.</a:t>
            </a:r>
            <a:endParaRPr lang="ru-RU" b="1" i="1" dirty="0">
              <a:solidFill>
                <a:prstClr val="white"/>
              </a:solidFill>
              <a:ea typeface="Calibri"/>
              <a:cs typeface="Times New Roman"/>
            </a:endParaRPr>
          </a:p>
          <a:p>
            <a:pPr lvl="0" fontAlgn="base">
              <a:lnSpc>
                <a:spcPct val="115000"/>
              </a:lnSpc>
            </a:pPr>
            <a:r>
              <a:rPr lang="ru-RU" b="1" i="1" dirty="0">
                <a:solidFill>
                  <a:prstClr val="white"/>
                </a:solidFill>
                <a:latin typeface="Times New Roman"/>
                <a:ea typeface="Times New Roman"/>
                <a:cs typeface="Times New Roman"/>
              </a:rPr>
              <a:t>Но умирать за дело – это честь!</a:t>
            </a:r>
            <a:endParaRPr lang="ru-RU" b="1" i="1" dirty="0">
              <a:solidFill>
                <a:prstClr val="white"/>
              </a:solidFill>
              <a:ea typeface="Calibri"/>
              <a:cs typeface="Times New Roman"/>
            </a:endParaRPr>
          </a:p>
          <a:p>
            <a:pPr lvl="0" fontAlgn="base">
              <a:lnSpc>
                <a:spcPct val="115000"/>
              </a:lnSpc>
            </a:pPr>
            <a:r>
              <a:rPr lang="ru-RU" b="1" i="1" dirty="0">
                <a:solidFill>
                  <a:prstClr val="white"/>
                </a:solidFill>
                <a:latin typeface="Times New Roman"/>
                <a:ea typeface="Times New Roman"/>
                <a:cs typeface="Times New Roman"/>
              </a:rPr>
              <a:t>За глупость чью-то – горько и обидно,</a:t>
            </a:r>
            <a:endParaRPr lang="ru-RU" b="1" i="1" dirty="0">
              <a:solidFill>
                <a:prstClr val="white"/>
              </a:solidFill>
              <a:ea typeface="Calibri"/>
              <a:cs typeface="Times New Roman"/>
            </a:endParaRPr>
          </a:p>
          <a:p>
            <a:pPr lvl="0" fontAlgn="base">
              <a:lnSpc>
                <a:spcPct val="115000"/>
              </a:lnSpc>
            </a:pPr>
            <a:r>
              <a:rPr lang="ru-RU" b="1" i="1" dirty="0">
                <a:solidFill>
                  <a:prstClr val="white"/>
                </a:solidFill>
                <a:latin typeface="Times New Roman"/>
                <a:ea typeface="Times New Roman"/>
                <a:cs typeface="Times New Roman"/>
              </a:rPr>
              <a:t>И дело не во мне. Как видите -  я жив.</a:t>
            </a:r>
            <a:endParaRPr lang="ru-RU" b="1" i="1" dirty="0">
              <a:solidFill>
                <a:prstClr val="white"/>
              </a:solidFill>
              <a:ea typeface="Calibri"/>
              <a:cs typeface="Times New Roman"/>
            </a:endParaRPr>
          </a:p>
          <a:p>
            <a:pPr lvl="0" fontAlgn="base">
              <a:lnSpc>
                <a:spcPct val="115000"/>
              </a:lnSpc>
            </a:pPr>
            <a:r>
              <a:rPr lang="ru-RU" b="1" i="1" dirty="0">
                <a:solidFill>
                  <a:prstClr val="white"/>
                </a:solidFill>
                <a:latin typeface="Times New Roman"/>
                <a:ea typeface="Times New Roman"/>
                <a:cs typeface="Times New Roman"/>
              </a:rPr>
              <a:t>И не в медалях, что носить не буду.</a:t>
            </a:r>
            <a:endParaRPr lang="ru-RU" b="1" i="1" dirty="0">
              <a:solidFill>
                <a:prstClr val="white"/>
              </a:solidFill>
              <a:ea typeface="Calibri"/>
              <a:cs typeface="Times New Roman"/>
            </a:endParaRPr>
          </a:p>
          <a:p>
            <a:pPr lvl="0" fontAlgn="base">
              <a:lnSpc>
                <a:spcPct val="115000"/>
              </a:lnSpc>
            </a:pPr>
            <a:r>
              <a:rPr lang="ru-RU" b="1" i="1" dirty="0">
                <a:solidFill>
                  <a:prstClr val="white"/>
                </a:solidFill>
                <a:latin typeface="Times New Roman"/>
                <a:ea typeface="Times New Roman"/>
                <a:cs typeface="Times New Roman"/>
              </a:rPr>
              <a:t>Мне жаль ребят, кто голову сложил</a:t>
            </a:r>
            <a:endParaRPr lang="ru-RU" b="1" i="1" dirty="0">
              <a:solidFill>
                <a:prstClr val="white"/>
              </a:solidFill>
              <a:ea typeface="Calibri"/>
              <a:cs typeface="Times New Roman"/>
            </a:endParaRPr>
          </a:p>
          <a:p>
            <a:pPr lvl="0" fontAlgn="base">
              <a:lnSpc>
                <a:spcPct val="115000"/>
              </a:lnSpc>
            </a:pPr>
            <a:r>
              <a:rPr lang="ru-RU" b="1" i="1" dirty="0">
                <a:solidFill>
                  <a:prstClr val="white"/>
                </a:solidFill>
                <a:latin typeface="Times New Roman"/>
                <a:ea typeface="Times New Roman"/>
                <a:cs typeface="Times New Roman"/>
              </a:rPr>
              <a:t>Кого через полгода </a:t>
            </a:r>
            <a:r>
              <a:rPr lang="ru-RU" b="1" i="1" dirty="0" smtClean="0">
                <a:solidFill>
                  <a:prstClr val="white"/>
                </a:solidFill>
                <a:latin typeface="Times New Roman"/>
                <a:ea typeface="Times New Roman"/>
                <a:cs typeface="Times New Roman"/>
              </a:rPr>
              <a:t>позабудут.</a:t>
            </a:r>
            <a:endParaRPr lang="ru-RU" dirty="0"/>
          </a:p>
        </p:txBody>
      </p:sp>
    </p:spTree>
    <p:extLst>
      <p:ext uri="{BB962C8B-B14F-4D97-AF65-F5344CB8AC3E}">
        <p14:creationId xmlns:p14="http://schemas.microsoft.com/office/powerpoint/2010/main" val="2532976681"/>
      </p:ext>
    </p:extLst>
  </p:cSld>
  <p:clrMapOvr>
    <a:masterClrMapping/>
  </p:clrMapOvr>
  <mc:AlternateContent xmlns:mc="http://schemas.openxmlformats.org/markup-compatibility/2006" xmlns:p14="http://schemas.microsoft.com/office/powerpoint/2010/main">
    <mc:Choice Requires="p14">
      <p:transition spd="slow" p14:dur="2000" advTm="37007"/>
    </mc:Choice>
    <mc:Fallback xmlns="">
      <p:transition spd="slow" advTm="37007"/>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3"/>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557543" y="314205"/>
            <a:ext cx="4572000" cy="6278642"/>
          </a:xfrm>
          <a:prstGeom prst="rect">
            <a:avLst/>
          </a:prstGeom>
        </p:spPr>
        <p:txBody>
          <a:bodyPr>
            <a:spAutoFit/>
          </a:bodyPr>
          <a:lstStyle/>
          <a:p>
            <a:r>
              <a:rPr lang="ru-RU" sz="1600" dirty="0">
                <a:solidFill>
                  <a:srgbClr val="002060"/>
                </a:solidFill>
                <a:latin typeface="Times New Roman" panose="02020603050405020304" pitchFamily="18" charset="0"/>
                <a:ea typeface="+mj-ea"/>
                <a:cs typeface="Times New Roman" panose="02020603050405020304" pitchFamily="18" charset="0"/>
              </a:rPr>
              <a:t>В апреле 1988 года, был создан патриотический клуб «Интернационалист» при областном комитете ВЛКСМ. Цель была одна,  - сооружение в городе Благовещенске памятника погибшим амурским воинам-интернационалистам.</a:t>
            </a:r>
            <a:br>
              <a:rPr lang="ru-RU" sz="1600" dirty="0">
                <a:solidFill>
                  <a:srgbClr val="002060"/>
                </a:solidFill>
                <a:latin typeface="Times New Roman" panose="02020603050405020304" pitchFamily="18" charset="0"/>
                <a:ea typeface="+mj-ea"/>
                <a:cs typeface="Times New Roman" panose="02020603050405020304" pitchFamily="18" charset="0"/>
              </a:rPr>
            </a:br>
            <a:r>
              <a:rPr lang="ru-RU" sz="1600" dirty="0">
                <a:solidFill>
                  <a:srgbClr val="002060"/>
                </a:solidFill>
                <a:latin typeface="Times New Roman" panose="02020603050405020304" pitchFamily="18" charset="0"/>
                <a:ea typeface="+mj-ea"/>
                <a:cs typeface="Times New Roman" panose="02020603050405020304" pitchFamily="18" charset="0"/>
              </a:rPr>
              <a:t>   17 июля 1988 года произвели закладку камня на месте сооружения памятника.</a:t>
            </a:r>
            <a:br>
              <a:rPr lang="ru-RU" sz="1600" dirty="0">
                <a:solidFill>
                  <a:srgbClr val="002060"/>
                </a:solidFill>
                <a:latin typeface="Times New Roman" panose="02020603050405020304" pitchFamily="18" charset="0"/>
                <a:ea typeface="+mj-ea"/>
                <a:cs typeface="Times New Roman" panose="02020603050405020304" pitchFamily="18" charset="0"/>
              </a:rPr>
            </a:br>
            <a:r>
              <a:rPr lang="ru-RU" sz="1600" dirty="0">
                <a:solidFill>
                  <a:srgbClr val="002060"/>
                </a:solidFill>
                <a:latin typeface="Times New Roman" panose="02020603050405020304" pitchFamily="18" charset="0"/>
                <a:ea typeface="+mj-ea"/>
                <a:cs typeface="Times New Roman" panose="02020603050405020304" pitchFamily="18" charset="0"/>
              </a:rPr>
              <a:t>   12 ноября 1994 года памятник «Воинам-интернационалистам» был установлен на средства АО СВА, заработанные под руководством </a:t>
            </a:r>
            <a:r>
              <a:rPr lang="ru-RU" sz="1600" dirty="0" err="1">
                <a:solidFill>
                  <a:srgbClr val="002060"/>
                </a:solidFill>
                <a:latin typeface="Times New Roman" panose="02020603050405020304" pitchFamily="18" charset="0"/>
                <a:ea typeface="+mj-ea"/>
                <a:cs typeface="Times New Roman" panose="02020603050405020304" pitchFamily="18" charset="0"/>
              </a:rPr>
              <a:t>Вощевоза</a:t>
            </a:r>
            <a:r>
              <a:rPr lang="ru-RU" sz="1600" dirty="0">
                <a:solidFill>
                  <a:srgbClr val="002060"/>
                </a:solidFill>
                <a:latin typeface="Times New Roman" panose="02020603050405020304" pitchFamily="18" charset="0"/>
                <a:ea typeface="+mj-ea"/>
                <a:cs typeface="Times New Roman" panose="02020603050405020304" pitchFamily="18" charset="0"/>
              </a:rPr>
              <a:t> В.В.</a:t>
            </a:r>
            <a:br>
              <a:rPr lang="ru-RU" sz="1600" dirty="0">
                <a:solidFill>
                  <a:srgbClr val="002060"/>
                </a:solidFill>
                <a:latin typeface="Times New Roman" panose="02020603050405020304" pitchFamily="18" charset="0"/>
                <a:ea typeface="+mj-ea"/>
                <a:cs typeface="Times New Roman" panose="02020603050405020304" pitchFamily="18" charset="0"/>
              </a:rPr>
            </a:br>
            <a:r>
              <a:rPr lang="ru-RU" sz="1600" dirty="0">
                <a:solidFill>
                  <a:srgbClr val="002060"/>
                </a:solidFill>
                <a:latin typeface="Times New Roman" panose="02020603050405020304" pitchFamily="18" charset="0"/>
                <a:ea typeface="+mj-ea"/>
                <a:cs typeface="Times New Roman" panose="02020603050405020304" pitchFamily="18" charset="0"/>
              </a:rPr>
              <a:t>   Памятник установлен  в городе Благовещенске, в сквере Мира у Дома Молодежи.</a:t>
            </a:r>
            <a:br>
              <a:rPr lang="ru-RU" sz="1600" dirty="0">
                <a:solidFill>
                  <a:srgbClr val="002060"/>
                </a:solidFill>
                <a:latin typeface="Times New Roman" panose="02020603050405020304" pitchFamily="18" charset="0"/>
                <a:ea typeface="+mj-ea"/>
                <a:cs typeface="Times New Roman" panose="02020603050405020304" pitchFamily="18" charset="0"/>
              </a:rPr>
            </a:br>
            <a:r>
              <a:rPr lang="ru-RU" sz="1600" dirty="0">
                <a:solidFill>
                  <a:srgbClr val="002060"/>
                </a:solidFill>
                <a:latin typeface="Times New Roman" panose="02020603050405020304" pitchFamily="18" charset="0"/>
                <a:ea typeface="+mj-ea"/>
                <a:cs typeface="Times New Roman" panose="02020603050405020304" pitchFamily="18" charset="0"/>
              </a:rPr>
              <a:t>Автором памятника был амурский скульптор Дмитрий Новиков.</a:t>
            </a:r>
            <a:br>
              <a:rPr lang="ru-RU" sz="1600" dirty="0">
                <a:solidFill>
                  <a:srgbClr val="002060"/>
                </a:solidFill>
                <a:latin typeface="Times New Roman" panose="02020603050405020304" pitchFamily="18" charset="0"/>
                <a:ea typeface="+mj-ea"/>
                <a:cs typeface="Times New Roman" panose="02020603050405020304" pitchFamily="18" charset="0"/>
              </a:rPr>
            </a:br>
            <a:r>
              <a:rPr lang="ru-RU" sz="1600" dirty="0">
                <a:solidFill>
                  <a:srgbClr val="002060"/>
                </a:solidFill>
                <a:latin typeface="Times New Roman" panose="02020603050405020304" pitchFamily="18" charset="0"/>
                <a:ea typeface="+mj-ea"/>
                <a:cs typeface="Times New Roman" panose="02020603050405020304" pitchFamily="18" charset="0"/>
              </a:rPr>
              <a:t>   Потом этот памятник стал памятником и для </a:t>
            </a:r>
            <a:r>
              <a:rPr lang="ru-RU" sz="1600" dirty="0" err="1">
                <a:solidFill>
                  <a:srgbClr val="002060"/>
                </a:solidFill>
                <a:latin typeface="Times New Roman" panose="02020603050405020304" pitchFamily="18" charset="0"/>
                <a:ea typeface="+mj-ea"/>
                <a:cs typeface="Times New Roman" panose="02020603050405020304" pitchFamily="18" charset="0"/>
              </a:rPr>
              <a:t>амурчан</a:t>
            </a:r>
            <a:r>
              <a:rPr lang="ru-RU" sz="1600" dirty="0">
                <a:solidFill>
                  <a:srgbClr val="002060"/>
                </a:solidFill>
                <a:latin typeface="Times New Roman" panose="02020603050405020304" pitchFamily="18" charset="0"/>
                <a:ea typeface="+mj-ea"/>
                <a:cs typeface="Times New Roman" panose="02020603050405020304" pitchFamily="18" charset="0"/>
              </a:rPr>
              <a:t>,  погибших не только в Афганистане, но и в Грузии, Карабахе, в Чечне. Памятник в сквере «Воинов-интернационалистов» стал символом мужества и героизма наших земляков, олицетворение мужества Российского солдата. На нём в камне застыли навечно в последнем боевом броске наши воины </a:t>
            </a:r>
            <a:r>
              <a:rPr lang="ru-RU" sz="1600" dirty="0" err="1">
                <a:solidFill>
                  <a:srgbClr val="002060"/>
                </a:solidFill>
                <a:latin typeface="Times New Roman" panose="02020603050405020304" pitchFamily="18" charset="0"/>
                <a:ea typeface="+mj-ea"/>
                <a:cs typeface="Times New Roman" panose="02020603050405020304" pitchFamily="18" charset="0"/>
              </a:rPr>
              <a:t>амурчане</a:t>
            </a:r>
            <a:r>
              <a:rPr lang="ru-RU" sz="1600" dirty="0">
                <a:solidFill>
                  <a:srgbClr val="002060"/>
                </a:solidFill>
                <a:latin typeface="Times New Roman" panose="02020603050405020304" pitchFamily="18" charset="0"/>
                <a:ea typeface="+mj-ea"/>
                <a:cs typeface="Times New Roman" panose="02020603050405020304" pitchFamily="18" charset="0"/>
              </a:rPr>
              <a:t>, как бы закрывая нас своей грудью от всех жизненных невзгод</a:t>
            </a:r>
            <a:r>
              <a:rPr lang="ru-RU" sz="1400" dirty="0">
                <a:solidFill>
                  <a:srgbClr val="002060"/>
                </a:solidFill>
                <a:latin typeface="Times New Roman" panose="02020603050405020304" pitchFamily="18" charset="0"/>
                <a:ea typeface="+mj-ea"/>
                <a:cs typeface="Times New Roman" panose="02020603050405020304" pitchFamily="18" charset="0"/>
              </a:rPr>
              <a:t>.</a:t>
            </a:r>
            <a:br>
              <a:rPr lang="ru-RU" sz="1400" dirty="0">
                <a:solidFill>
                  <a:srgbClr val="002060"/>
                </a:solidFill>
                <a:latin typeface="Times New Roman" panose="02020603050405020304" pitchFamily="18" charset="0"/>
                <a:ea typeface="+mj-ea"/>
                <a:cs typeface="Times New Roman" panose="02020603050405020304" pitchFamily="18" charset="0"/>
              </a:rPr>
            </a:br>
            <a:endParaRPr lang="ru-R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0" y="329473"/>
            <a:ext cx="4463663" cy="599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188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6093296"/>
            <a:ext cx="9139944" cy="7647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0000"/>
                </a:solidFill>
                <a:latin typeface="Times New Roman" panose="02020603050405020304" pitchFamily="18" charset="0"/>
                <a:cs typeface="Times New Roman" panose="02020603050405020304" pitchFamily="18" charset="0"/>
              </a:rPr>
              <a:t>День памяти о россиянах, исполнявших служебный долг за пределами </a:t>
            </a:r>
            <a:r>
              <a:rPr lang="ru-RU" dirty="0" smtClean="0">
                <a:solidFill>
                  <a:srgbClr val="000000"/>
                </a:solidFill>
                <a:latin typeface="Times New Roman" panose="02020603050405020304" pitchFamily="18" charset="0"/>
                <a:cs typeface="Times New Roman" panose="02020603050405020304" pitchFamily="18" charset="0"/>
              </a:rPr>
              <a:t>Отечества. Митинг в г. Благовещенске 15.02.2017г</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773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6669360"/>
            <a:ext cx="9144000" cy="29983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15.02.17г., на митинге Туманян Сергей </a:t>
            </a:r>
            <a:r>
              <a:rPr lang="ru-RU" sz="1600" dirty="0" err="1" smtClean="0">
                <a:solidFill>
                  <a:schemeClr val="tx1"/>
                </a:solidFill>
                <a:latin typeface="Times New Roman" panose="02020603050405020304" pitchFamily="18" charset="0"/>
                <a:cs typeface="Times New Roman" panose="02020603050405020304" pitchFamily="18" charset="0"/>
              </a:rPr>
              <a:t>Арутюнович</a:t>
            </a:r>
            <a:r>
              <a:rPr lang="ru-RU" sz="1600" dirty="0" smtClean="0">
                <a:solidFill>
                  <a:schemeClr val="tx1"/>
                </a:solidFill>
                <a:latin typeface="Times New Roman" panose="02020603050405020304" pitchFamily="18" charset="0"/>
                <a:cs typeface="Times New Roman" panose="02020603050405020304" pitchFamily="18" charset="0"/>
              </a:rPr>
              <a:t> – участник войны в Афганистане</a:t>
            </a:r>
            <a:endParaRPr lang="ru-RU"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3181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amur.info/res/news/121240/1e7670ae18da3ecab645bca7391c8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5" y="0"/>
            <a:ext cx="939653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 y="5957407"/>
            <a:ext cx="9419531" cy="923330"/>
          </a:xfrm>
          <a:prstGeom prst="rect">
            <a:avLst/>
          </a:prstGeom>
          <a:solidFill>
            <a:schemeClr val="accent1">
              <a:lumMod val="60000"/>
              <a:lumOff val="40000"/>
            </a:schemeClr>
          </a:solidFill>
        </p:spPr>
        <p:txBody>
          <a:bodyPr wrap="square">
            <a:spAutoFit/>
          </a:bodyPr>
          <a:lstStyle/>
          <a:p>
            <a:pPr lvl="0"/>
            <a:r>
              <a:rPr lang="ru-RU" i="1" dirty="0" smtClean="0">
                <a:solidFill>
                  <a:srgbClr val="002060"/>
                </a:solidFill>
                <a:latin typeface="Times New Roman" panose="02020603050405020304" pitchFamily="18" charset="0"/>
                <a:cs typeface="Times New Roman" panose="02020603050405020304" pitchFamily="18" charset="0"/>
              </a:rPr>
              <a:t>Более </a:t>
            </a:r>
            <a:r>
              <a:rPr lang="ru-RU" i="1" dirty="0">
                <a:solidFill>
                  <a:srgbClr val="002060"/>
                </a:solidFill>
                <a:latin typeface="Times New Roman" panose="02020603050405020304" pitchFamily="18" charset="0"/>
                <a:cs typeface="Times New Roman" panose="02020603050405020304" pitchFamily="18" charset="0"/>
              </a:rPr>
              <a:t>3000 </a:t>
            </a:r>
            <a:r>
              <a:rPr lang="ru-RU" i="1" dirty="0" err="1">
                <a:solidFill>
                  <a:srgbClr val="002060"/>
                </a:solidFill>
                <a:latin typeface="Times New Roman" panose="02020603050405020304" pitchFamily="18" charset="0"/>
                <a:cs typeface="Times New Roman" panose="02020603050405020304" pitchFamily="18" charset="0"/>
              </a:rPr>
              <a:t>амурчан</a:t>
            </a:r>
            <a:r>
              <a:rPr lang="ru-RU" i="1" dirty="0">
                <a:solidFill>
                  <a:srgbClr val="002060"/>
                </a:solidFill>
                <a:latin typeface="Times New Roman" panose="02020603050405020304" pitchFamily="18" charset="0"/>
                <a:cs typeface="Times New Roman" panose="02020603050405020304" pitchFamily="18" charset="0"/>
              </a:rPr>
              <a:t> </a:t>
            </a:r>
            <a:r>
              <a:rPr lang="ru-RU" i="1" dirty="0" smtClean="0">
                <a:solidFill>
                  <a:srgbClr val="002060"/>
                </a:solidFill>
                <a:latin typeface="Times New Roman" panose="02020603050405020304" pitchFamily="18" charset="0"/>
                <a:cs typeface="Times New Roman" panose="02020603050405020304" pitchFamily="18" charset="0"/>
              </a:rPr>
              <a:t> прошли </a:t>
            </a:r>
            <a:r>
              <a:rPr lang="ru-RU" i="1" dirty="0">
                <a:solidFill>
                  <a:srgbClr val="002060"/>
                </a:solidFill>
                <a:latin typeface="Times New Roman" panose="02020603050405020304" pitchFamily="18" charset="0"/>
                <a:cs typeface="Times New Roman" panose="02020603050405020304" pitchFamily="18" charset="0"/>
              </a:rPr>
              <a:t>через Афганистан, за мужество и героизм многие награждены орденами и медалями. В скорбном списке 118 фамилий, которые вытеснены на плитке у основания памятника</a:t>
            </a:r>
            <a:r>
              <a:rPr lang="ru-RU" i="1" dirty="0" smtClean="0">
                <a:solidFill>
                  <a:srgbClr val="002060"/>
                </a:solidFill>
                <a:latin typeface="Times New Roman" panose="02020603050405020304" pitchFamily="18" charset="0"/>
                <a:cs typeface="Times New Roman" panose="02020603050405020304" pitchFamily="18" charset="0"/>
              </a:rPr>
              <a:t>.</a:t>
            </a:r>
            <a:endParaRPr lang="ru-RU" dirty="0">
              <a:solidFill>
                <a:prstClr val="black"/>
              </a:solidFill>
            </a:endParaRPr>
          </a:p>
        </p:txBody>
      </p:sp>
    </p:spTree>
    <p:extLst>
      <p:ext uri="{BB962C8B-B14F-4D97-AF65-F5344CB8AC3E}">
        <p14:creationId xmlns:p14="http://schemas.microsoft.com/office/powerpoint/2010/main" val="2810613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965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1454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2"/>
            <a:ext cx="9756576" cy="686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633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3"/>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573088"/>
            <a:ext cx="8577263"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847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3"/>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93" y="457497"/>
            <a:ext cx="7059613"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27474" y="5157192"/>
            <a:ext cx="8856984" cy="1569660"/>
          </a:xfrm>
          <a:prstGeom prst="rect">
            <a:avLst/>
          </a:prstGeom>
        </p:spPr>
        <p:txBody>
          <a:bodyPr wrap="square">
            <a:spAutoFit/>
          </a:bodyPr>
          <a:lstStyle/>
          <a:p>
            <a:r>
              <a:rPr lang="ru-RU" sz="1600" dirty="0" smtClean="0">
                <a:solidFill>
                  <a:srgbClr val="002060"/>
                </a:solidFill>
                <a:latin typeface="Times New Roman" panose="02020603050405020304" pitchFamily="18" charset="0"/>
                <a:ea typeface="+mj-ea"/>
                <a:cs typeface="Times New Roman" panose="02020603050405020304" pitchFamily="18" charset="0"/>
              </a:rPr>
              <a:t>Сегодня в </a:t>
            </a:r>
            <a:r>
              <a:rPr lang="ru-RU" sz="1600" dirty="0">
                <a:solidFill>
                  <a:srgbClr val="002060"/>
                </a:solidFill>
                <a:latin typeface="Times New Roman" panose="02020603050405020304" pitchFamily="18" charset="0"/>
                <a:ea typeface="+mj-ea"/>
                <a:cs typeface="Times New Roman" panose="02020603050405020304" pitchFamily="18" charset="0"/>
              </a:rPr>
              <a:t>Благовещенске, </a:t>
            </a:r>
            <a:r>
              <a:rPr lang="ru-RU" sz="1600" dirty="0" smtClean="0">
                <a:solidFill>
                  <a:srgbClr val="002060"/>
                </a:solidFill>
                <a:latin typeface="Times New Roman" panose="02020603050405020304" pitchFamily="18" charset="0"/>
                <a:ea typeface="+mj-ea"/>
                <a:cs typeface="Times New Roman" panose="02020603050405020304" pitchFamily="18" charset="0"/>
              </a:rPr>
              <a:t>(15 </a:t>
            </a:r>
            <a:r>
              <a:rPr lang="ru-RU" sz="1600" dirty="0">
                <a:solidFill>
                  <a:srgbClr val="002060"/>
                </a:solidFill>
                <a:latin typeface="Times New Roman" panose="02020603050405020304" pitchFamily="18" charset="0"/>
                <a:ea typeface="+mj-ea"/>
                <a:cs typeface="Times New Roman" panose="02020603050405020304" pitchFamily="18" charset="0"/>
              </a:rPr>
              <a:t>февраля </a:t>
            </a:r>
            <a:r>
              <a:rPr lang="ru-RU" sz="1600" dirty="0" smtClean="0">
                <a:solidFill>
                  <a:srgbClr val="002060"/>
                </a:solidFill>
                <a:latin typeface="Times New Roman" panose="02020603050405020304" pitchFamily="18" charset="0"/>
                <a:ea typeface="+mj-ea"/>
                <a:cs typeface="Times New Roman" panose="02020603050405020304" pitchFamily="18" charset="0"/>
              </a:rPr>
              <a:t>2017г), </a:t>
            </a:r>
            <a:r>
              <a:rPr lang="ru-RU" sz="1600" dirty="0">
                <a:solidFill>
                  <a:srgbClr val="002060"/>
                </a:solidFill>
                <a:latin typeface="Times New Roman" panose="02020603050405020304" pitchFamily="18" charset="0"/>
                <a:ea typeface="+mj-ea"/>
                <a:cs typeface="Times New Roman" panose="02020603050405020304" pitchFamily="18" charset="0"/>
              </a:rPr>
              <a:t>торжественно </a:t>
            </a:r>
            <a:r>
              <a:rPr lang="ru-RU" sz="1600" dirty="0" err="1" smtClean="0">
                <a:solidFill>
                  <a:srgbClr val="002060"/>
                </a:solidFill>
                <a:latin typeface="Times New Roman" panose="02020603050405020304" pitchFamily="18" charset="0"/>
                <a:ea typeface="+mj-ea"/>
                <a:cs typeface="Times New Roman" panose="02020603050405020304" pitchFamily="18" charset="0"/>
              </a:rPr>
              <a:t>почтят</a:t>
            </a:r>
            <a:r>
              <a:rPr lang="ru-RU" sz="1600" dirty="0" smtClean="0">
                <a:solidFill>
                  <a:srgbClr val="002060"/>
                </a:solidFill>
                <a:latin typeface="Times New Roman" panose="02020603050405020304" pitchFamily="18" charset="0"/>
                <a:ea typeface="+mj-ea"/>
                <a:cs typeface="Times New Roman" panose="02020603050405020304" pitchFamily="18" charset="0"/>
              </a:rPr>
              <a:t> </a:t>
            </a:r>
            <a:r>
              <a:rPr lang="ru-RU" sz="1600" dirty="0">
                <a:solidFill>
                  <a:srgbClr val="002060"/>
                </a:solidFill>
                <a:latin typeface="Times New Roman" panose="02020603050405020304" pitchFamily="18" charset="0"/>
                <a:ea typeface="+mj-ea"/>
                <a:cs typeface="Times New Roman" panose="02020603050405020304" pitchFamily="18" charset="0"/>
              </a:rPr>
              <a:t>память российских воинов-интернационалистов. В этот день  отмечается </a:t>
            </a:r>
            <a:r>
              <a:rPr lang="ru-RU" sz="1600" dirty="0" smtClean="0">
                <a:solidFill>
                  <a:srgbClr val="002060"/>
                </a:solidFill>
                <a:latin typeface="Times New Roman" panose="02020603050405020304" pitchFamily="18" charset="0"/>
                <a:ea typeface="+mj-ea"/>
                <a:cs typeface="Times New Roman" panose="02020603050405020304" pitchFamily="18" charset="0"/>
              </a:rPr>
              <a:t>28-я </a:t>
            </a:r>
            <a:r>
              <a:rPr lang="ru-RU" sz="1600" dirty="0">
                <a:solidFill>
                  <a:srgbClr val="002060"/>
                </a:solidFill>
                <a:latin typeface="Times New Roman" panose="02020603050405020304" pitchFamily="18" charset="0"/>
                <a:ea typeface="+mj-ea"/>
                <a:cs typeface="Times New Roman" panose="02020603050405020304" pitchFamily="18" charset="0"/>
              </a:rPr>
              <a:t>годовщина вывода советских войск из Афганистана, также это День памяти о россиянах, исполнявших служебный долг за пределами Отечества. Выступающие отметили, что сегодня в области проживает более четырех тысяч участников боевых действий за пределами России. 275 </a:t>
            </a:r>
            <a:r>
              <a:rPr lang="ru-RU" sz="1600" dirty="0" err="1">
                <a:solidFill>
                  <a:srgbClr val="002060"/>
                </a:solidFill>
                <a:latin typeface="Times New Roman" panose="02020603050405020304" pitchFamily="18" charset="0"/>
                <a:ea typeface="+mj-ea"/>
                <a:cs typeface="Times New Roman" panose="02020603050405020304" pitchFamily="18" charset="0"/>
              </a:rPr>
              <a:t>амурчан</a:t>
            </a:r>
            <a:r>
              <a:rPr lang="ru-RU" sz="1600" dirty="0">
                <a:solidFill>
                  <a:srgbClr val="002060"/>
                </a:solidFill>
                <a:latin typeface="Times New Roman" panose="02020603050405020304" pitchFamily="18" charset="0"/>
                <a:ea typeface="+mj-ea"/>
                <a:cs typeface="Times New Roman" panose="02020603050405020304" pitchFamily="18" charset="0"/>
              </a:rPr>
              <a:t> не вернулись домой с полей сражений.</a:t>
            </a:r>
            <a:endParaRPr lang="ru-RU" dirty="0"/>
          </a:p>
        </p:txBody>
      </p:sp>
    </p:spTree>
    <p:extLst>
      <p:ext uri="{BB962C8B-B14F-4D97-AF65-F5344CB8AC3E}">
        <p14:creationId xmlns:p14="http://schemas.microsoft.com/office/powerpoint/2010/main" val="3316574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3"/>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9" t="5714" r="2468" b="4761"/>
          <a:stretch/>
        </p:blipFill>
        <p:spPr bwMode="auto">
          <a:xfrm>
            <a:off x="0" y="197971"/>
            <a:ext cx="9033174"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3450" y="1026063"/>
            <a:ext cx="4911235" cy="409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771800" y="2888284"/>
            <a:ext cx="3024336" cy="369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chemeClr val="bg2">
                    <a:lumMod val="10000"/>
                  </a:schemeClr>
                </a:solidFill>
                <a:effectLst>
                  <a:outerShdw blurRad="38100" dist="38100" dir="2700000" algn="tl">
                    <a:srgbClr val="000000">
                      <a:alpha val="43137"/>
                    </a:srgbClr>
                  </a:outerShdw>
                </a:effectLst>
              </a:rPr>
              <a:t>Советский Афганистан</a:t>
            </a:r>
            <a:endParaRPr lang="ru-RU" sz="2200" b="1" dirty="0">
              <a:solidFill>
                <a:schemeClr val="bg2">
                  <a:lumMod val="1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70375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3"/>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692877"/>
            <a:ext cx="4433317" cy="294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43" r="5007" b="10740"/>
          <a:stretch/>
        </p:blipFill>
        <p:spPr bwMode="auto">
          <a:xfrm>
            <a:off x="4795489" y="260649"/>
            <a:ext cx="417073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548680"/>
            <a:ext cx="4834880" cy="6120680"/>
          </a:xfrm>
        </p:spPr>
        <p:txBody>
          <a:bodyPr>
            <a:normAutofit/>
          </a:bodyPr>
          <a:lstStyle/>
          <a:p>
            <a:r>
              <a:rPr lang="ru-RU" sz="1800" dirty="0" smtClean="0">
                <a:latin typeface="Times New Roman" panose="02020603050405020304" pitchFamily="18" charset="0"/>
                <a:cs typeface="Times New Roman" panose="02020603050405020304" pitchFamily="18" charset="0"/>
              </a:rPr>
              <a:t>Вы были там, где </a:t>
            </a:r>
            <a:r>
              <a:rPr lang="ru-RU" sz="1800" dirty="0" smtClean="0">
                <a:latin typeface="Times New Roman" panose="02020603050405020304" pitchFamily="18" charset="0"/>
                <a:cs typeface="Times New Roman" panose="02020603050405020304" pitchFamily="18" charset="0"/>
              </a:rPr>
              <a:t>на живую </a:t>
            </a:r>
            <a:r>
              <a:rPr lang="ru-RU" sz="1800" dirty="0" smtClean="0">
                <a:latin typeface="Times New Roman" panose="02020603050405020304" pitchFamily="18" charset="0"/>
                <a:cs typeface="Times New Roman" panose="02020603050405020304" pitchFamily="18" charset="0"/>
              </a:rPr>
              <a:t>рвали сердце.</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Домой вернулись с раненой душой.</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И до сих пор вам снятся сны </a:t>
            </a:r>
            <a:r>
              <a:rPr lang="ru-RU" sz="1800" dirty="0" err="1" smtClean="0">
                <a:latin typeface="Times New Roman" panose="02020603050405020304" pitchFamily="18" charset="0"/>
                <a:cs typeface="Times New Roman" panose="02020603050405020304" pitchFamily="18" charset="0"/>
              </a:rPr>
              <a:t>Афгана</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И голос ротного: «Вперёд! За мной!».</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Вы были там, где слово друг до боли близко,</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Вода в цене по каплям, по глоткам.</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А письма из дому так долгожданны и сердечны.</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Понять бы раньше, писали б чаще вам.</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Не выстудит февраль,</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Наоборот согреет память</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В глазах застынет скорбная слеза.</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Вы были там…</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Спасибо, что остались живы</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И слава тем, кого хранит земля.</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678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26962" cy="702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188640"/>
            <a:ext cx="4320480" cy="6186309"/>
          </a:xfrm>
          <a:prstGeom prst="rect">
            <a:avLst/>
          </a:prstGeom>
        </p:spPr>
        <p:txBody>
          <a:bodyPr wrap="square">
            <a:spAutoFit/>
          </a:bodyPr>
          <a:lstStyle/>
          <a:p>
            <a:endParaRPr lang="ru-RU" dirty="0" smtClean="0">
              <a:solidFill>
                <a:srgbClr val="000080"/>
              </a:solidFill>
              <a:latin typeface="Times New Roman" panose="02020603050405020304" pitchFamily="18" charset="0"/>
              <a:cs typeface="Times New Roman" panose="02020603050405020304" pitchFamily="18" charset="0"/>
            </a:endParaRPr>
          </a:p>
          <a:p>
            <a:endParaRPr lang="ru-RU" dirty="0">
              <a:solidFill>
                <a:srgbClr val="000080"/>
              </a:solidFill>
              <a:latin typeface="Times New Roman" panose="02020603050405020304" pitchFamily="18" charset="0"/>
              <a:cs typeface="Times New Roman" panose="02020603050405020304" pitchFamily="18" charset="0"/>
            </a:endParaRPr>
          </a:p>
          <a:p>
            <a:r>
              <a:rPr lang="ru-RU" dirty="0" smtClean="0">
                <a:solidFill>
                  <a:srgbClr val="000080"/>
                </a:solidFill>
                <a:latin typeface="Times New Roman" panose="02020603050405020304" pitchFamily="18" charset="0"/>
                <a:cs typeface="Times New Roman" panose="02020603050405020304" pitchFamily="18" charset="0"/>
              </a:rPr>
              <a:t>Завершена </a:t>
            </a:r>
            <a:r>
              <a:rPr lang="ru-RU" dirty="0">
                <a:solidFill>
                  <a:srgbClr val="000080"/>
                </a:solidFill>
                <a:latin typeface="Times New Roman" panose="02020603050405020304" pitchFamily="18" charset="0"/>
                <a:cs typeface="Times New Roman" panose="02020603050405020304" pitchFamily="18" charset="0"/>
              </a:rPr>
              <a:t>афганская война </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Что в ней нашли мы? Что в ней потеряли?</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И вообще, а что мы в ней искали?</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И чья страна, и кем побеждена?</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И слезы чьи на скорбных обелисках</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Погибших не по собственной вине?</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Кто составитель этих черных списков?</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Кто попросту нажился на войне?</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Я просто офицер или солдат.</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Погиб от ран </a:t>
            </a:r>
            <a:r>
              <a:rPr lang="ru-RU" dirty="0" smtClean="0">
                <a:solidFill>
                  <a:srgbClr val="000080"/>
                </a:solidFill>
                <a:latin typeface="Times New Roman" panose="02020603050405020304" pitchFamily="18" charset="0"/>
                <a:cs typeface="Times New Roman" panose="02020603050405020304" pitchFamily="18" charset="0"/>
              </a:rPr>
              <a:t>иль  </a:t>
            </a:r>
            <a:r>
              <a:rPr lang="ru-RU" dirty="0">
                <a:solidFill>
                  <a:srgbClr val="000080"/>
                </a:solidFill>
                <a:latin typeface="Times New Roman" panose="02020603050405020304" pitchFamily="18" charset="0"/>
                <a:cs typeface="Times New Roman" panose="02020603050405020304" pitchFamily="18" charset="0"/>
              </a:rPr>
              <a:t>умер от болезней.</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На той войне, которую не рад</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Считать неправедной и бесполезной.</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           ……………………</a:t>
            </a:r>
          </a:p>
          <a:p>
            <a:r>
              <a:rPr lang="ru-RU" dirty="0">
                <a:solidFill>
                  <a:srgbClr val="000080"/>
                </a:solidFill>
                <a:latin typeface="Times New Roman" panose="02020603050405020304" pitchFamily="18" charset="0"/>
                <a:cs typeface="Times New Roman" panose="02020603050405020304" pitchFamily="18" charset="0"/>
              </a:rPr>
              <a:t>Я не прощаю вас. Я </a:t>
            </a:r>
            <a:r>
              <a:rPr lang="ru-RU" dirty="0" smtClean="0">
                <a:solidFill>
                  <a:srgbClr val="000080"/>
                </a:solidFill>
                <a:latin typeface="Times New Roman" panose="02020603050405020304" pitchFamily="18" charset="0"/>
                <a:cs typeface="Times New Roman" panose="02020603050405020304" pitchFamily="18" charset="0"/>
              </a:rPr>
              <a:t>весь - </a:t>
            </a:r>
            <a:r>
              <a:rPr lang="ru-RU" dirty="0">
                <a:solidFill>
                  <a:srgbClr val="000080"/>
                </a:solidFill>
                <a:latin typeface="Times New Roman" panose="02020603050405020304" pitchFamily="18" charset="0"/>
                <a:cs typeface="Times New Roman" panose="02020603050405020304" pitchFamily="18" charset="0"/>
              </a:rPr>
              <a:t>ваша вина.</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Пусть я и глас, стенающий в пустыне.</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solidFill>
                  <a:srgbClr val="000080"/>
                </a:solidFill>
                <a:latin typeface="Times New Roman" panose="02020603050405020304" pitchFamily="18" charset="0"/>
                <a:cs typeface="Times New Roman" panose="02020603050405020304" pitchFamily="18" charset="0"/>
              </a:rPr>
              <a:t>Солгали вы, что кончилась война.</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smtClean="0">
                <a:solidFill>
                  <a:srgbClr val="000080"/>
                </a:solidFill>
                <a:latin typeface="Times New Roman" panose="02020603050405020304" pitchFamily="18" charset="0"/>
                <a:cs typeface="Times New Roman" panose="02020603050405020304" pitchFamily="18" charset="0"/>
              </a:rPr>
              <a:t>И </a:t>
            </a:r>
            <a:r>
              <a:rPr lang="ru-RU" dirty="0">
                <a:solidFill>
                  <a:srgbClr val="000080"/>
                </a:solidFill>
                <a:latin typeface="Times New Roman" panose="02020603050405020304" pitchFamily="18" charset="0"/>
                <a:cs typeface="Times New Roman" panose="02020603050405020304" pitchFamily="18" charset="0"/>
              </a:rPr>
              <a:t>я на ней убит. Но я в строю доныне.</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105" y="397040"/>
            <a:ext cx="4465432" cy="6200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56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3"/>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99592" y="1988840"/>
            <a:ext cx="7920880" cy="2693045"/>
          </a:xfrm>
          <a:prstGeom prst="rect">
            <a:avLst/>
          </a:prstGeom>
        </p:spPr>
        <p:txBody>
          <a:bodyPr wrap="square">
            <a:spAutoFit/>
          </a:bodyPr>
          <a:lstStyle/>
          <a:p>
            <a:pPr lvl="0"/>
            <a:r>
              <a:rPr lang="ru-RU" sz="2000" dirty="0">
                <a:solidFill>
                  <a:srgbClr val="002060"/>
                </a:solidFill>
                <a:latin typeface="Times New Roman" panose="02020603050405020304" pitchFamily="18" charset="0"/>
                <a:cs typeface="Times New Roman" panose="02020603050405020304" pitchFamily="18" charset="0"/>
                <a:hlinkClick r:id="rId3"/>
              </a:rPr>
              <a:t>При подготовке презентации использовала ресурсы интернета:</a:t>
            </a:r>
          </a:p>
          <a:p>
            <a:pPr lvl="0"/>
            <a:endParaRPr lang="ru-RU" sz="1600" dirty="0">
              <a:solidFill>
                <a:srgbClr val="002060"/>
              </a:solidFill>
              <a:latin typeface="Times New Roman" panose="02020603050405020304" pitchFamily="18" charset="0"/>
              <a:cs typeface="Times New Roman" panose="02020603050405020304" pitchFamily="18" charset="0"/>
              <a:hlinkClick r:id="rId3"/>
            </a:endParaRPr>
          </a:p>
          <a:p>
            <a:pPr lvl="0"/>
            <a:r>
              <a:rPr lang="en-US" sz="1600" dirty="0">
                <a:solidFill>
                  <a:srgbClr val="002060"/>
                </a:solidFill>
                <a:latin typeface="Times New Roman" panose="02020603050405020304" pitchFamily="18" charset="0"/>
                <a:cs typeface="Times New Roman" panose="02020603050405020304" pitchFamily="18" charset="0"/>
                <a:hlinkClick r:id="rId4"/>
              </a:rPr>
              <a:t>http://www.metod-kopilka.ru/prezentaciya_na_temu__afganistan_-_moya_bol-56342.htm</a:t>
            </a:r>
            <a:endParaRPr lang="ru-RU" sz="1600" dirty="0">
              <a:solidFill>
                <a:srgbClr val="002060"/>
              </a:solidFill>
              <a:latin typeface="Times New Roman" panose="02020603050405020304" pitchFamily="18" charset="0"/>
              <a:cs typeface="Times New Roman" panose="02020603050405020304" pitchFamily="18" charset="0"/>
            </a:endParaRPr>
          </a:p>
          <a:p>
            <a:pPr lvl="0"/>
            <a:r>
              <a:rPr lang="en-US" sz="1600" dirty="0">
                <a:solidFill>
                  <a:srgbClr val="002060"/>
                </a:solidFill>
                <a:latin typeface="Times New Roman" panose="02020603050405020304" pitchFamily="18" charset="0"/>
                <a:cs typeface="Times New Roman" panose="02020603050405020304" pitchFamily="18" charset="0"/>
                <a:hlinkClick r:id="rId5"/>
              </a:rPr>
              <a:t>http://pijnec.in.ua/stati/423-prikol.html</a:t>
            </a:r>
            <a:endParaRPr lang="ru-RU" sz="1600" dirty="0">
              <a:solidFill>
                <a:srgbClr val="002060"/>
              </a:solidFill>
              <a:latin typeface="Times New Roman" panose="02020603050405020304" pitchFamily="18" charset="0"/>
              <a:cs typeface="Times New Roman" panose="02020603050405020304" pitchFamily="18" charset="0"/>
            </a:endParaRPr>
          </a:p>
          <a:p>
            <a:pPr lvl="0"/>
            <a:r>
              <a:rPr lang="en-US" sz="1600" dirty="0">
                <a:solidFill>
                  <a:srgbClr val="002060"/>
                </a:solidFill>
                <a:latin typeface="Times New Roman" panose="02020603050405020304" pitchFamily="18" charset="0"/>
                <a:cs typeface="Times New Roman" panose="02020603050405020304" pitchFamily="18" charset="0"/>
                <a:hlinkClick r:id="rId6"/>
              </a:rPr>
              <a:t>http://go.mail.ru/search_images?fr=main&amp;q=</a:t>
            </a:r>
            <a:r>
              <a:rPr lang="ru-RU" sz="1600" dirty="0">
                <a:solidFill>
                  <a:srgbClr val="002060"/>
                </a:solidFill>
                <a:latin typeface="Times New Roman" panose="02020603050405020304" pitchFamily="18" charset="0"/>
                <a:cs typeface="Times New Roman" panose="02020603050405020304" pitchFamily="18" charset="0"/>
                <a:hlinkClick r:id="rId6"/>
              </a:rPr>
              <a:t>хроника%20афганской%20войны-фото&amp;</a:t>
            </a:r>
            <a:r>
              <a:rPr lang="en-US" sz="1600" dirty="0" err="1">
                <a:solidFill>
                  <a:srgbClr val="002060"/>
                </a:solidFill>
                <a:latin typeface="Times New Roman" panose="02020603050405020304" pitchFamily="18" charset="0"/>
                <a:cs typeface="Times New Roman" panose="02020603050405020304" pitchFamily="18" charset="0"/>
                <a:hlinkClick r:id="rId6"/>
              </a:rPr>
              <a:t>frm</a:t>
            </a:r>
            <a:r>
              <a:rPr lang="en-US" sz="1600" dirty="0">
                <a:solidFill>
                  <a:srgbClr val="002060"/>
                </a:solidFill>
                <a:latin typeface="Times New Roman" panose="02020603050405020304" pitchFamily="18" charset="0"/>
                <a:cs typeface="Times New Roman" panose="02020603050405020304" pitchFamily="18" charset="0"/>
                <a:hlinkClick r:id="rId6"/>
              </a:rPr>
              <a:t>=</a:t>
            </a:r>
            <a:r>
              <a:rPr lang="en-US" sz="1600" dirty="0" err="1">
                <a:solidFill>
                  <a:srgbClr val="002060"/>
                </a:solidFill>
                <a:latin typeface="Times New Roman" panose="02020603050405020304" pitchFamily="18" charset="0"/>
                <a:cs typeface="Times New Roman" panose="02020603050405020304" pitchFamily="18" charset="0"/>
                <a:hlinkClick r:id="rId6"/>
              </a:rPr>
              <a:t>web#urlhash</a:t>
            </a:r>
            <a:r>
              <a:rPr lang="en-US" sz="1600" dirty="0">
                <a:solidFill>
                  <a:srgbClr val="002060"/>
                </a:solidFill>
                <a:latin typeface="Times New Roman" panose="02020603050405020304" pitchFamily="18" charset="0"/>
                <a:cs typeface="Times New Roman" panose="02020603050405020304" pitchFamily="18" charset="0"/>
                <a:hlinkClick r:id="rId6"/>
              </a:rPr>
              <a:t>=4812547445847211153</a:t>
            </a:r>
            <a:endParaRPr lang="ru-RU" sz="1600" dirty="0">
              <a:solidFill>
                <a:srgbClr val="002060"/>
              </a:solidFill>
              <a:latin typeface="Times New Roman" panose="02020603050405020304" pitchFamily="18" charset="0"/>
              <a:cs typeface="Times New Roman" panose="02020603050405020304" pitchFamily="18" charset="0"/>
            </a:endParaRPr>
          </a:p>
          <a:p>
            <a:pPr lvl="0"/>
            <a:r>
              <a:rPr lang="en-US" sz="1400" dirty="0">
                <a:solidFill>
                  <a:prstClr val="black"/>
                </a:solidFill>
                <a:latin typeface="Times New Roman" panose="02020603050405020304" pitchFamily="18" charset="0"/>
                <a:cs typeface="Times New Roman" panose="02020603050405020304" pitchFamily="18" charset="0"/>
                <a:hlinkClick r:id="rId7"/>
              </a:rPr>
              <a:t>http://www.liveinternet.ru/users/panzir56/post148861127/</a:t>
            </a:r>
            <a:endParaRPr lang="ru-RU" sz="1400" dirty="0">
              <a:solidFill>
                <a:prstClr val="black"/>
              </a:solidFill>
              <a:latin typeface="Times New Roman" panose="02020603050405020304" pitchFamily="18" charset="0"/>
              <a:cs typeface="Times New Roman" panose="02020603050405020304" pitchFamily="18" charset="0"/>
            </a:endParaRPr>
          </a:p>
          <a:p>
            <a:pPr lvl="0"/>
            <a:r>
              <a:rPr lang="ru-RU" sz="1400" dirty="0">
                <a:solidFill>
                  <a:srgbClr val="000000"/>
                </a:solidFill>
                <a:latin typeface="Times New Roman" panose="02020603050405020304" pitchFamily="18" charset="0"/>
                <a:cs typeface="Times New Roman" panose="02020603050405020304" pitchFamily="18" charset="0"/>
              </a:rPr>
              <a:t>© </a:t>
            </a:r>
            <a:r>
              <a:rPr lang="ru-RU" sz="1400" dirty="0">
                <a:solidFill>
                  <a:srgbClr val="000000"/>
                </a:solidFill>
                <a:latin typeface="Times New Roman" panose="02020603050405020304" pitchFamily="18" charset="0"/>
                <a:cs typeface="Times New Roman" panose="02020603050405020304" pitchFamily="18" charset="0"/>
                <a:hlinkClick r:id="rId8"/>
              </a:rPr>
              <a:t>http://pozdravok.ru/pozdravleniya/prazdniki/vyvod-voysk-iz-afganistana/2.htm</a:t>
            </a:r>
            <a:endParaRPr lang="ru-RU" sz="1400" dirty="0">
              <a:solidFill>
                <a:srgbClr val="000000"/>
              </a:solidFill>
              <a:latin typeface="Times New Roman" panose="02020603050405020304" pitchFamily="18" charset="0"/>
              <a:cs typeface="Times New Roman" panose="02020603050405020304" pitchFamily="18" charset="0"/>
            </a:endParaRPr>
          </a:p>
          <a:p>
            <a:pPr lvl="0"/>
            <a:r>
              <a:rPr lang="ru-RU" sz="1300" dirty="0">
                <a:solidFill>
                  <a:srgbClr val="002060"/>
                </a:solidFill>
                <a:latin typeface="Times New Roman" panose="02020603050405020304" pitchFamily="18" charset="0"/>
                <a:cs typeface="Times New Roman" panose="02020603050405020304" pitchFamily="18" charset="0"/>
              </a:rPr>
              <a:t>Источник: </a:t>
            </a:r>
            <a:r>
              <a:rPr lang="ru-RU" sz="1300" dirty="0">
                <a:solidFill>
                  <a:prstClr val="black"/>
                </a:solidFill>
                <a:latin typeface="Times New Roman" panose="02020603050405020304" pitchFamily="18" charset="0"/>
                <a:cs typeface="Times New Roman" panose="02020603050405020304" pitchFamily="18" charset="0"/>
                <a:hlinkClick r:id="rId9"/>
              </a:rPr>
              <a:t>http://</a:t>
            </a:r>
            <a:r>
              <a:rPr lang="ru-RU" sz="1300" dirty="0" smtClean="0">
                <a:solidFill>
                  <a:prstClr val="black"/>
                </a:solidFill>
                <a:latin typeface="Times New Roman" panose="02020603050405020304" pitchFamily="18" charset="0"/>
                <a:cs typeface="Times New Roman" panose="02020603050405020304" pitchFamily="18" charset="0"/>
                <a:hlinkClick r:id="rId9"/>
              </a:rPr>
              <a:t>parnasse.ru/news/festival-stihov-o-voine-v-afganistane.html</a:t>
            </a:r>
            <a:r>
              <a:rPr lang="ru-RU" dirty="0">
                <a:solidFill>
                  <a:prstClr val="black"/>
                </a:solidFill>
              </a:rPr>
              <a:t/>
            </a:r>
            <a:br>
              <a:rPr lang="ru-RU" dirty="0">
                <a:solidFill>
                  <a:prstClr val="black"/>
                </a:solidFill>
              </a:rPr>
            </a:br>
            <a:r>
              <a:rPr lang="en-US" sz="1400" dirty="0">
                <a:solidFill>
                  <a:prstClr val="black"/>
                </a:solidFill>
                <a:hlinkClick r:id="rId10"/>
              </a:rPr>
              <a:t>http://bestlj.ru/14026-.</a:t>
            </a:r>
            <a:r>
              <a:rPr lang="en-US" sz="1400" dirty="0" smtClean="0">
                <a:solidFill>
                  <a:prstClr val="black"/>
                </a:solidFill>
                <a:hlinkClick r:id="rId10"/>
              </a:rPr>
              <a:t>html</a:t>
            </a:r>
            <a:endParaRPr lang="ru-RU" sz="1400" dirty="0" smtClean="0">
              <a:solidFill>
                <a:prstClr val="black"/>
              </a:solidFill>
            </a:endParaRPr>
          </a:p>
          <a:p>
            <a:pPr lvl="0"/>
            <a:endParaRPr lang="ru-RU" sz="1400" dirty="0">
              <a:solidFill>
                <a:prstClr val="black"/>
              </a:solidFill>
            </a:endParaRPr>
          </a:p>
        </p:txBody>
      </p:sp>
    </p:spTree>
    <p:extLst>
      <p:ext uri="{BB962C8B-B14F-4D97-AF65-F5344CB8AC3E}">
        <p14:creationId xmlns:p14="http://schemas.microsoft.com/office/powerpoint/2010/main" val="26016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3"/>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46135" y="548680"/>
            <a:ext cx="8280920" cy="2554545"/>
          </a:xfrm>
          <a:prstGeom prst="rect">
            <a:avLst/>
          </a:prstGeom>
        </p:spPr>
        <p:txBody>
          <a:bodyPr wrap="square">
            <a:spAutoFit/>
          </a:bodyPr>
          <a:lstStyle/>
          <a:p>
            <a:pPr lvl="0"/>
            <a:r>
              <a:rPr lang="ru-RU" sz="2000" dirty="0" smtClean="0">
                <a:solidFill>
                  <a:srgbClr val="002060"/>
                </a:solidFill>
                <a:latin typeface="Times New Roman" panose="02020603050405020304" pitchFamily="18" charset="0"/>
                <a:cs typeface="Times New Roman" panose="02020603050405020304" pitchFamily="18" charset="0"/>
              </a:rPr>
              <a:t>   Эхо </a:t>
            </a:r>
            <a:r>
              <a:rPr lang="ru-RU" sz="2000" dirty="0">
                <a:solidFill>
                  <a:srgbClr val="002060"/>
                </a:solidFill>
                <a:latin typeface="Times New Roman" panose="02020603050405020304" pitchFamily="18" charset="0"/>
                <a:cs typeface="Times New Roman" panose="02020603050405020304" pitchFamily="18" charset="0"/>
              </a:rPr>
              <a:t>афганской войны, продолжавшейся десять </a:t>
            </a:r>
            <a:r>
              <a:rPr lang="ru-RU" sz="2000" dirty="0" smtClean="0">
                <a:solidFill>
                  <a:srgbClr val="002060"/>
                </a:solidFill>
                <a:latin typeface="Times New Roman" panose="02020603050405020304" pitchFamily="18" charset="0"/>
                <a:cs typeface="Times New Roman" panose="02020603050405020304" pitchFamily="18" charset="0"/>
              </a:rPr>
              <a:t>лет</a:t>
            </a:r>
          </a:p>
          <a:p>
            <a:pPr lvl="0"/>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(1979—1989 </a:t>
            </a:r>
            <a:r>
              <a:rPr lang="ru-RU" sz="2000" dirty="0" err="1">
                <a:solidFill>
                  <a:srgbClr val="002060"/>
                </a:solidFill>
                <a:latin typeface="Times New Roman" panose="02020603050405020304" pitchFamily="18" charset="0"/>
                <a:cs typeface="Times New Roman" panose="02020603050405020304" pitchFamily="18" charset="0"/>
              </a:rPr>
              <a:t>г.г</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smtClean="0">
                <a:solidFill>
                  <a:srgbClr val="002060"/>
                </a:solidFill>
                <a:latin typeface="Times New Roman" panose="02020603050405020304" pitchFamily="18" charset="0"/>
                <a:cs typeface="Times New Roman" panose="02020603050405020304" pitchFamily="18" charset="0"/>
              </a:rPr>
              <a:t>и </a:t>
            </a:r>
            <a:r>
              <a:rPr lang="ru-RU" sz="2000" dirty="0">
                <a:solidFill>
                  <a:srgbClr val="002060"/>
                </a:solidFill>
                <a:latin typeface="Times New Roman" panose="02020603050405020304" pitchFamily="18" charset="0"/>
                <a:cs typeface="Times New Roman" panose="02020603050405020304" pitchFamily="18" charset="0"/>
              </a:rPr>
              <a:t>сейчас тревожит наши умы и сердца. В </a:t>
            </a:r>
            <a:endParaRPr lang="ru-RU" sz="2000" dirty="0" smtClean="0">
              <a:solidFill>
                <a:srgbClr val="002060"/>
              </a:solidFill>
              <a:latin typeface="Times New Roman" panose="02020603050405020304" pitchFamily="18" charset="0"/>
              <a:cs typeface="Times New Roman" panose="02020603050405020304" pitchFamily="18" charset="0"/>
            </a:endParaRPr>
          </a:p>
          <a:p>
            <a:pPr lvl="0"/>
            <a:r>
              <a:rPr lang="ru-RU" sz="2000" dirty="0" smtClean="0">
                <a:solidFill>
                  <a:srgbClr val="002060"/>
                </a:solidFill>
                <a:latin typeface="Times New Roman" panose="02020603050405020304" pitchFamily="18" charset="0"/>
                <a:cs typeface="Times New Roman" panose="02020603050405020304" pitchFamily="18" charset="0"/>
              </a:rPr>
              <a:t>современную </a:t>
            </a:r>
            <a:r>
              <a:rPr lang="ru-RU" sz="2000" dirty="0">
                <a:solidFill>
                  <a:srgbClr val="002060"/>
                </a:solidFill>
                <a:latin typeface="Times New Roman" panose="02020603050405020304" pitchFamily="18" charset="0"/>
                <a:cs typeface="Times New Roman" panose="02020603050405020304" pitchFamily="18" charset="0"/>
              </a:rPr>
              <a:t>историю </a:t>
            </a:r>
            <a:r>
              <a:rPr lang="ru-RU" sz="2000" dirty="0" smtClean="0">
                <a:solidFill>
                  <a:srgbClr val="002060"/>
                </a:solidFill>
                <a:latin typeface="Times New Roman" panose="02020603050405020304" pitchFamily="18" charset="0"/>
                <a:cs typeface="Times New Roman" panose="02020603050405020304" pitchFamily="18" charset="0"/>
              </a:rPr>
              <a:t>она вошла </a:t>
            </a:r>
            <a:r>
              <a:rPr lang="ru-RU" sz="2000" dirty="0">
                <a:solidFill>
                  <a:srgbClr val="002060"/>
                </a:solidFill>
                <a:latin typeface="Times New Roman" panose="02020603050405020304" pitchFamily="18" charset="0"/>
                <a:cs typeface="Times New Roman" panose="02020603050405020304" pitchFamily="18" charset="0"/>
              </a:rPr>
              <a:t>драматической страницей. </a:t>
            </a:r>
            <a:endParaRPr lang="ru-RU" sz="2000" dirty="0" smtClean="0">
              <a:solidFill>
                <a:srgbClr val="002060"/>
              </a:solidFill>
              <a:latin typeface="Times New Roman" panose="02020603050405020304" pitchFamily="18" charset="0"/>
              <a:cs typeface="Times New Roman" panose="02020603050405020304" pitchFamily="18" charset="0"/>
            </a:endParaRPr>
          </a:p>
          <a:p>
            <a:pPr lvl="0"/>
            <a:r>
              <a:rPr lang="ru-RU" sz="2000" dirty="0" smtClean="0">
                <a:solidFill>
                  <a:srgbClr val="002060"/>
                </a:solidFill>
                <a:latin typeface="Times New Roman" panose="02020603050405020304" pitchFamily="18" charset="0"/>
                <a:cs typeface="Times New Roman" panose="02020603050405020304" pitchFamily="18" charset="0"/>
              </a:rPr>
              <a:t>Не </a:t>
            </a:r>
            <a:r>
              <a:rPr lang="ru-RU" sz="2000" dirty="0">
                <a:solidFill>
                  <a:srgbClr val="002060"/>
                </a:solidFill>
                <a:latin typeface="Times New Roman" panose="02020603050405020304" pitchFamily="18" charset="0"/>
                <a:cs typeface="Times New Roman" panose="02020603050405020304" pitchFamily="18" charset="0"/>
              </a:rPr>
              <a:t>утихает боль тех, чьи </a:t>
            </a:r>
            <a:r>
              <a:rPr lang="ru-RU" sz="2000" dirty="0" smtClean="0">
                <a:solidFill>
                  <a:srgbClr val="002060"/>
                </a:solidFill>
                <a:latin typeface="Times New Roman" panose="02020603050405020304" pitchFamily="18" charset="0"/>
                <a:cs typeface="Times New Roman" panose="02020603050405020304" pitchFamily="18" charset="0"/>
              </a:rPr>
              <a:t>родные </a:t>
            </a:r>
            <a:r>
              <a:rPr lang="ru-RU" sz="2000" dirty="0">
                <a:solidFill>
                  <a:srgbClr val="002060"/>
                </a:solidFill>
                <a:latin typeface="Times New Roman" panose="02020603050405020304" pitchFamily="18" charset="0"/>
                <a:cs typeface="Times New Roman" panose="02020603050405020304" pitchFamily="18" charset="0"/>
              </a:rPr>
              <a:t>и </a:t>
            </a:r>
            <a:r>
              <a:rPr lang="ru-RU" sz="2000" dirty="0" smtClean="0">
                <a:solidFill>
                  <a:srgbClr val="002060"/>
                </a:solidFill>
                <a:latin typeface="Times New Roman" panose="02020603050405020304" pitchFamily="18" charset="0"/>
                <a:cs typeface="Times New Roman" panose="02020603050405020304" pitchFamily="18" charset="0"/>
              </a:rPr>
              <a:t>близкие </a:t>
            </a:r>
            <a:r>
              <a:rPr lang="ru-RU" sz="2000" dirty="0">
                <a:solidFill>
                  <a:srgbClr val="002060"/>
                </a:solidFill>
                <a:latin typeface="Times New Roman" panose="02020603050405020304" pitchFamily="18" charset="0"/>
                <a:cs typeface="Times New Roman" panose="02020603050405020304" pitchFamily="18" charset="0"/>
              </a:rPr>
              <a:t>уже никогда не вернутся домой. </a:t>
            </a:r>
            <a:endParaRPr lang="ru-RU" sz="2000" dirty="0" smtClean="0">
              <a:solidFill>
                <a:srgbClr val="002060"/>
              </a:solidFill>
              <a:latin typeface="Times New Roman" panose="02020603050405020304" pitchFamily="18" charset="0"/>
              <a:cs typeface="Times New Roman" panose="02020603050405020304" pitchFamily="18" charset="0"/>
            </a:endParaRPr>
          </a:p>
          <a:p>
            <a:pPr lvl="0"/>
            <a:r>
              <a:rPr lang="ru-RU" sz="2000" dirty="0">
                <a:solidFill>
                  <a:srgbClr val="002060"/>
                </a:solidFill>
                <a:latin typeface="Times New Roman" panose="02020603050405020304" pitchFamily="18" charset="0"/>
                <a:cs typeface="Times New Roman" panose="02020603050405020304" pitchFamily="18" charset="0"/>
              </a:rPr>
              <a:t> </a:t>
            </a:r>
            <a:r>
              <a:rPr lang="ru-RU" sz="2000" dirty="0" smtClean="0">
                <a:solidFill>
                  <a:srgbClr val="002060"/>
                </a:solidFill>
                <a:latin typeface="Times New Roman" panose="02020603050405020304" pitchFamily="18" charset="0"/>
                <a:cs typeface="Times New Roman" panose="02020603050405020304" pitchFamily="18" charset="0"/>
              </a:rPr>
              <a:t>  И </a:t>
            </a:r>
            <a:r>
              <a:rPr lang="ru-RU" sz="2000" dirty="0">
                <a:solidFill>
                  <a:srgbClr val="002060"/>
                </a:solidFill>
                <a:latin typeface="Times New Roman" panose="02020603050405020304" pitchFamily="18" charset="0"/>
                <a:cs typeface="Times New Roman" panose="02020603050405020304" pitchFamily="18" charset="0"/>
              </a:rPr>
              <a:t>долго ещё поколение, получившее название «афганцев», будет нести в своих сердцах, в своих мыслях и в своих деяниях скорбную память о тех трагических событиях.</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080723"/>
            <a:ext cx="2448272" cy="341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лако 2"/>
          <p:cNvSpPr/>
          <p:nvPr/>
        </p:nvSpPr>
        <p:spPr>
          <a:xfrm>
            <a:off x="6300192" y="3643285"/>
            <a:ext cx="2090737" cy="2808312"/>
          </a:xfrm>
          <a:prstGeom prst="clou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192942"/>
            <a:ext cx="4392488" cy="33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881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1588"/>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76536" y="3650605"/>
            <a:ext cx="8099920" cy="2640723"/>
          </a:xfrm>
          <a:prstGeom prst="rect">
            <a:avLst/>
          </a:prstGeom>
        </p:spPr>
        <p:txBody>
          <a:bodyPr wrap="square">
            <a:spAutoFit/>
          </a:bodyPr>
          <a:lstStyle/>
          <a:p>
            <a:pPr algn="just">
              <a:lnSpc>
                <a:spcPct val="115000"/>
              </a:lnSpc>
              <a:spcAft>
                <a:spcPts val="375"/>
              </a:spcAft>
            </a:pPr>
            <a:r>
              <a:rPr lang="ru-RU" dirty="0">
                <a:solidFill>
                  <a:srgbClr val="002060"/>
                </a:solidFill>
                <a:latin typeface="Times New Roman" panose="02020603050405020304" pitchFamily="18" charset="0"/>
                <a:ea typeface="Calibri"/>
                <a:cs typeface="Times New Roman" panose="02020603050405020304" pitchFamily="18" charset="0"/>
              </a:rPr>
              <a:t>15 февраля 2017 г. исполнилось 28 лет со дня вывода российских войск  из Афганистана.   Это война стала одной из трагических страниц нашей истории: она оказалась в 2 раза длиннее, чем Великая Отечественная (продлилась с 25 декабря 1979 года по 15 февраля 1989г.). Более </a:t>
            </a:r>
            <a:r>
              <a:rPr lang="ru-RU" dirty="0">
                <a:solidFill>
                  <a:srgbClr val="002060"/>
                </a:solidFill>
                <a:latin typeface="Times New Roman" panose="02020603050405020304" pitchFamily="18" charset="0"/>
                <a:ea typeface="Times New Roman"/>
                <a:cs typeface="Times New Roman" panose="02020603050405020304" pitchFamily="18" charset="0"/>
              </a:rPr>
              <a:t>620 тысяч советских солдат, офицеров, генералов, исполняли там интернациональный долг, оказывали  помощь братскому народу. За это время погибли, умерли от ран, несчастных случаев, исчезли бесследно, не возвратились из плена около 15 тысяч человек, 35 тысяч получили ранение.</a:t>
            </a:r>
            <a:endParaRPr lang="ru-RU" sz="1400" dirty="0">
              <a:solidFill>
                <a:srgbClr val="002060"/>
              </a:solidFill>
              <a:latin typeface="Times New Roman" panose="02020603050405020304" pitchFamily="18" charset="0"/>
              <a:ea typeface="Calibri"/>
              <a:cs typeface="Times New Roman" panose="02020603050405020304" pitchFamily="18" charset="0"/>
            </a:endParaRPr>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560860"/>
            <a:ext cx="4357663" cy="306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Lyube_-_Kombat_A_na_vojne_kak_na_vojne_Soldaty_vidyat_mamku_vo_sne_A_na_vojne_da_to_ono_A_vse_s_(iPlayer.f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8184" y="5669829"/>
            <a:ext cx="609600" cy="609600"/>
          </a:xfrm>
          <a:prstGeom prst="rect">
            <a:avLst/>
          </a:prstGeom>
        </p:spPr>
      </p:pic>
    </p:spTree>
    <p:extLst>
      <p:ext uri="{BB962C8B-B14F-4D97-AF65-F5344CB8AC3E}">
        <p14:creationId xmlns:p14="http://schemas.microsoft.com/office/powerpoint/2010/main" val="347026142"/>
      </p:ext>
    </p:extLst>
  </p:cSld>
  <p:clrMapOvr>
    <a:masterClrMapping/>
  </p:clrMapOvr>
  <mc:AlternateContent xmlns:mc="http://schemas.openxmlformats.org/markup-compatibility/2006" xmlns:p14="http://schemas.microsoft.com/office/powerpoint/2010/main">
    <mc:Choice Requires="p14">
      <p:transition spd="slow" p14:dur="2000" advTm="29113"/>
    </mc:Choice>
    <mc:Fallback xmlns="">
      <p:transition spd="slow" advTm="29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7" repeatCount="indefinite"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88"/>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2567" y="1484784"/>
            <a:ext cx="315246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476672"/>
            <a:ext cx="4248472" cy="50405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НАШИ ЗЕМЛЯКИ</a:t>
            </a:r>
            <a:endParaRPr lang="ru-RU" sz="2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Прямоугольник 2"/>
          <p:cNvSpPr/>
          <p:nvPr/>
        </p:nvSpPr>
        <p:spPr>
          <a:xfrm>
            <a:off x="3779911" y="1124744"/>
            <a:ext cx="5137591" cy="4801314"/>
          </a:xfrm>
          <a:prstGeom prst="rect">
            <a:avLst/>
          </a:prstGeom>
        </p:spPr>
        <p:txBody>
          <a:bodyPr wrap="square">
            <a:spAutoFit/>
          </a:bodyPr>
          <a:lstStyle/>
          <a:p>
            <a:r>
              <a:rPr lang="ru-RU" b="1" dirty="0">
                <a:solidFill>
                  <a:srgbClr val="000000"/>
                </a:solidFill>
                <a:latin typeface="Times New Roman"/>
                <a:ea typeface="Times New Roman"/>
              </a:rPr>
              <a:t>Игорь Владимирович </a:t>
            </a:r>
            <a:r>
              <a:rPr lang="ru-RU" b="1" dirty="0" err="1">
                <a:solidFill>
                  <a:srgbClr val="000000"/>
                </a:solidFill>
                <a:latin typeface="Times New Roman"/>
                <a:ea typeface="Times New Roman"/>
              </a:rPr>
              <a:t>Запорожан</a:t>
            </a:r>
            <a:r>
              <a:rPr lang="ru-RU" b="1" dirty="0">
                <a:solidFill>
                  <a:srgbClr val="000000"/>
                </a:solidFill>
                <a:latin typeface="Times New Roman"/>
                <a:ea typeface="Times New Roman"/>
              </a:rPr>
              <a:t>. </a:t>
            </a:r>
            <a:r>
              <a:rPr lang="ru-RU" dirty="0">
                <a:solidFill>
                  <a:srgbClr val="000000"/>
                </a:solidFill>
                <a:latin typeface="Times New Roman"/>
                <a:ea typeface="Times New Roman"/>
              </a:rPr>
              <a:t> Окончил ДВОКУ в 1980 году, после чего два года прослужил командиром взвода в Венгрии. В конце 1982 года направлен в Афганистан, где был командиром </a:t>
            </a:r>
            <a:r>
              <a:rPr lang="ru-RU" dirty="0" err="1">
                <a:solidFill>
                  <a:srgbClr val="000000"/>
                </a:solidFill>
                <a:latin typeface="Times New Roman"/>
                <a:ea typeface="Times New Roman"/>
              </a:rPr>
              <a:t>десантно</a:t>
            </a:r>
            <a:r>
              <a:rPr lang="ru-RU" dirty="0">
                <a:solidFill>
                  <a:srgbClr val="000000"/>
                </a:solidFill>
                <a:latin typeface="Times New Roman"/>
                <a:ea typeface="Times New Roman"/>
              </a:rPr>
              <a:t>-штурмовой роты мотострелковой бригады. Вместе со своими бойцами участвовал в </a:t>
            </a:r>
            <a:r>
              <a:rPr lang="ru-RU" dirty="0" err="1">
                <a:solidFill>
                  <a:srgbClr val="000000"/>
                </a:solidFill>
                <a:latin typeface="Times New Roman"/>
                <a:ea typeface="Times New Roman"/>
              </a:rPr>
              <a:t>Панджшерской</a:t>
            </a:r>
            <a:r>
              <a:rPr lang="ru-RU" dirty="0">
                <a:solidFill>
                  <a:srgbClr val="000000"/>
                </a:solidFill>
                <a:latin typeface="Times New Roman"/>
                <a:ea typeface="Times New Roman"/>
              </a:rPr>
              <a:t> </a:t>
            </a:r>
            <a:r>
              <a:rPr lang="ru-RU" dirty="0" smtClean="0">
                <a:solidFill>
                  <a:srgbClr val="000000"/>
                </a:solidFill>
                <a:latin typeface="Times New Roman"/>
                <a:ea typeface="Times New Roman"/>
              </a:rPr>
              <a:t>операции</a:t>
            </a:r>
          </a:p>
          <a:p>
            <a:r>
              <a:rPr lang="ru-RU" dirty="0" smtClean="0">
                <a:solidFill>
                  <a:srgbClr val="000000"/>
                </a:solidFill>
                <a:latin typeface="Times New Roman"/>
                <a:ea typeface="Times New Roman"/>
              </a:rPr>
              <a:t>За мужество и героизм в  бою </a:t>
            </a:r>
            <a:r>
              <a:rPr lang="ru-RU" dirty="0">
                <a:solidFill>
                  <a:srgbClr val="000000"/>
                </a:solidFill>
                <a:latin typeface="Times New Roman"/>
                <a:ea typeface="Times New Roman"/>
              </a:rPr>
              <a:t>7 мая 1985 года старшему </a:t>
            </a:r>
            <a:r>
              <a:rPr lang="ru-RU" i="1" dirty="0">
                <a:solidFill>
                  <a:srgbClr val="000000"/>
                </a:solidFill>
                <a:latin typeface="Times New Roman"/>
                <a:ea typeface="Times New Roman"/>
              </a:rPr>
              <a:t>лейтенанту </a:t>
            </a:r>
            <a:r>
              <a:rPr lang="ru-RU" i="1" dirty="0" err="1">
                <a:solidFill>
                  <a:srgbClr val="000000"/>
                </a:solidFill>
                <a:latin typeface="Times New Roman"/>
                <a:ea typeface="Times New Roman"/>
              </a:rPr>
              <a:t>Запорожану</a:t>
            </a:r>
            <a:r>
              <a:rPr lang="ru-RU" i="1" dirty="0">
                <a:solidFill>
                  <a:srgbClr val="000000"/>
                </a:solidFill>
                <a:latin typeface="Times New Roman"/>
                <a:ea typeface="Times New Roman"/>
              </a:rPr>
              <a:t> было присвоено звание Героя Советского Союза.</a:t>
            </a:r>
            <a:r>
              <a:rPr lang="ru-RU" dirty="0">
                <a:solidFill>
                  <a:srgbClr val="000000"/>
                </a:solidFill>
                <a:latin typeface="Times New Roman"/>
                <a:ea typeface="Times New Roman"/>
              </a:rPr>
              <a:t> В дальнейшем Игорь Владимирович дослужился до полковника, стал начальником штаба мотострелковой дивизии в Ленинградской области. После преподавал в военной академии им. Фрунзе. В 2002 году был уволен в запас, а с нынешнего года является директором кадетского училища </a:t>
            </a:r>
            <a:endParaRPr lang="ru-RU" dirty="0"/>
          </a:p>
        </p:txBody>
      </p:sp>
    </p:spTree>
    <p:extLst>
      <p:ext uri="{BB962C8B-B14F-4D97-AF65-F5344CB8AC3E}">
        <p14:creationId xmlns:p14="http://schemas.microsoft.com/office/powerpoint/2010/main" val="2780574798"/>
      </p:ext>
    </p:extLst>
  </p:cSld>
  <p:clrMapOvr>
    <a:masterClrMapping/>
  </p:clrMapOvr>
  <mc:AlternateContent xmlns:mc="http://schemas.openxmlformats.org/markup-compatibility/2006" xmlns:p14="http://schemas.microsoft.com/office/powerpoint/2010/main">
    <mc:Choice Requires="p14">
      <p:transition spd="slow" p14:dur="2000" advTm="33957"/>
    </mc:Choice>
    <mc:Fallback xmlns="">
      <p:transition spd="slow" advTm="3395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76671"/>
            <a:ext cx="2304256" cy="361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Прямоугольник 3"/>
          <p:cNvSpPr/>
          <p:nvPr/>
        </p:nvSpPr>
        <p:spPr>
          <a:xfrm>
            <a:off x="414806" y="1027549"/>
            <a:ext cx="8476522" cy="4801314"/>
          </a:xfrm>
          <a:prstGeom prst="rect">
            <a:avLst/>
          </a:prstGeom>
        </p:spPr>
        <p:txBody>
          <a:bodyPr wrap="square">
            <a:spAutoFit/>
          </a:bodyPr>
          <a:lstStyle/>
          <a:p>
            <a:r>
              <a:rPr lang="ru-RU" b="1" dirty="0" smtClean="0">
                <a:solidFill>
                  <a:srgbClr val="002060"/>
                </a:solidFill>
                <a:latin typeface="Times New Roman" panose="02020603050405020304" pitchFamily="18" charset="0"/>
                <a:cs typeface="Times New Roman" panose="02020603050405020304" pitchFamily="18" charset="0"/>
              </a:rPr>
              <a:t>                                             Владимир </a:t>
            </a:r>
            <a:r>
              <a:rPr lang="ru-RU" b="1" dirty="0">
                <a:solidFill>
                  <a:srgbClr val="002060"/>
                </a:solidFill>
                <a:latin typeface="Times New Roman" panose="02020603050405020304" pitchFamily="18" charset="0"/>
                <a:cs typeface="Times New Roman" panose="02020603050405020304" pitchFamily="18" charset="0"/>
              </a:rPr>
              <a:t>Александрович Ковалев</a:t>
            </a:r>
          </a:p>
          <a:p>
            <a:r>
              <a:rPr lang="ru-RU" dirty="0" smtClean="0">
                <a:solidFill>
                  <a:srgbClr val="002060"/>
                </a:solidFill>
                <a:latin typeface="Times New Roman" panose="02020603050405020304" pitchFamily="18" charset="0"/>
                <a:cs typeface="Times New Roman" panose="02020603050405020304" pitchFamily="18" charset="0"/>
              </a:rPr>
              <a:t>                                          В </a:t>
            </a:r>
            <a:r>
              <a:rPr lang="ru-RU" dirty="0">
                <a:solidFill>
                  <a:srgbClr val="002060"/>
                </a:solidFill>
                <a:latin typeface="Times New Roman" panose="02020603050405020304" pitchFamily="18" charset="0"/>
                <a:cs typeface="Times New Roman" panose="02020603050405020304" pitchFamily="18" charset="0"/>
              </a:rPr>
              <a:t>1972 году окончил </a:t>
            </a:r>
            <a:r>
              <a:rPr lang="ru-RU" dirty="0" err="1">
                <a:solidFill>
                  <a:srgbClr val="002060"/>
                </a:solidFill>
                <a:latin typeface="Times New Roman" panose="02020603050405020304" pitchFamily="18" charset="0"/>
                <a:cs typeface="Times New Roman" panose="02020603050405020304" pitchFamily="18" charset="0"/>
              </a:rPr>
              <a:t>Балашовское</a:t>
            </a:r>
            <a:r>
              <a:rPr lang="ru-RU" dirty="0">
                <a:solidFill>
                  <a:srgbClr val="002060"/>
                </a:solidFill>
                <a:latin typeface="Times New Roman" panose="02020603050405020304" pitchFamily="18" charset="0"/>
                <a:cs typeface="Times New Roman" panose="02020603050405020304" pitchFamily="18" charset="0"/>
              </a:rPr>
              <a:t> высшее военное </a:t>
            </a:r>
            <a:r>
              <a:rPr lang="ru-RU" dirty="0" smtClean="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авиационное </a:t>
            </a:r>
            <a:r>
              <a:rPr lang="ru-RU" dirty="0">
                <a:solidFill>
                  <a:srgbClr val="002060"/>
                </a:solidFill>
                <a:latin typeface="Times New Roman" panose="02020603050405020304" pitchFamily="18" charset="0"/>
                <a:cs typeface="Times New Roman" panose="02020603050405020304" pitchFamily="18" charset="0"/>
              </a:rPr>
              <a:t>училище, по распределению попал в </a:t>
            </a:r>
            <a:endParaRPr lang="ru-RU" dirty="0" smtClean="0">
              <a:solidFill>
                <a:srgbClr val="002060"/>
              </a:solidFill>
              <a:latin typeface="Times New Roman" panose="02020603050405020304" pitchFamily="18" charset="0"/>
              <a:cs typeface="Times New Roman" panose="02020603050405020304" pitchFamily="18" charset="0"/>
            </a:endParaRPr>
          </a:p>
          <a:p>
            <a:r>
              <a:rPr lang="ru-RU" dirty="0" smtClean="0">
                <a:solidFill>
                  <a:srgbClr val="002060"/>
                </a:solidFill>
                <a:latin typeface="Times New Roman" panose="02020603050405020304" pitchFamily="18" charset="0"/>
                <a:cs typeface="Times New Roman" panose="02020603050405020304" pitchFamily="18" charset="0"/>
              </a:rPr>
              <a:t>                                          Амурскую </a:t>
            </a:r>
            <a:r>
              <a:rPr lang="ru-RU" dirty="0">
                <a:solidFill>
                  <a:srgbClr val="002060"/>
                </a:solidFill>
                <a:latin typeface="Times New Roman" panose="02020603050405020304" pitchFamily="18" charset="0"/>
                <a:cs typeface="Times New Roman" panose="02020603050405020304" pitchFamily="18" charset="0"/>
              </a:rPr>
              <a:t>область.</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В </a:t>
            </a:r>
            <a:r>
              <a:rPr lang="ru-RU" dirty="0">
                <a:solidFill>
                  <a:srgbClr val="002060"/>
                </a:solidFill>
                <a:latin typeface="Times New Roman" panose="02020603050405020304" pitchFamily="18" charset="0"/>
                <a:cs typeface="Times New Roman" panose="02020603050405020304" pitchFamily="18" charset="0"/>
              </a:rPr>
              <a:t>80-х служил на авиабазе в Серышево. В сентябре 1987 </a:t>
            </a:r>
            <a:r>
              <a:rPr lang="ru-RU" dirty="0" smtClean="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года </a:t>
            </a:r>
            <a:r>
              <a:rPr lang="ru-RU" dirty="0">
                <a:solidFill>
                  <a:srgbClr val="002060"/>
                </a:solidFill>
                <a:latin typeface="Times New Roman" panose="02020603050405020304" pitchFamily="18" charset="0"/>
                <a:cs typeface="Times New Roman" panose="02020603050405020304" pitchFamily="18" charset="0"/>
              </a:rPr>
              <a:t>майор Ковалев направлен в Афганистан, где был </a:t>
            </a:r>
            <a:r>
              <a:rPr lang="ru-RU" dirty="0" smtClean="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командиром </a:t>
            </a:r>
            <a:r>
              <a:rPr lang="ru-RU" dirty="0">
                <a:solidFill>
                  <a:srgbClr val="002060"/>
                </a:solidFill>
                <a:latin typeface="Times New Roman" panose="02020603050405020304" pitchFamily="18" charset="0"/>
                <a:cs typeface="Times New Roman" panose="02020603050405020304" pitchFamily="18" charset="0"/>
              </a:rPr>
              <a:t>эскадрильи военно-транспортных самолетов. </a:t>
            </a:r>
            <a:r>
              <a:rPr lang="ru-RU" dirty="0" smtClean="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За </a:t>
            </a:r>
            <a:r>
              <a:rPr lang="ru-RU" dirty="0">
                <a:solidFill>
                  <a:srgbClr val="002060"/>
                </a:solidFill>
                <a:latin typeface="Times New Roman" panose="02020603050405020304" pitchFamily="18" charset="0"/>
                <a:cs typeface="Times New Roman" panose="02020603050405020304" pitchFamily="18" charset="0"/>
              </a:rPr>
              <a:t>те три с половиной месяца, что успел прослужить в </a:t>
            </a:r>
            <a:r>
              <a:rPr lang="ru-RU" dirty="0" smtClean="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Афгане</a:t>
            </a:r>
            <a:r>
              <a:rPr lang="ru-RU" dirty="0">
                <a:solidFill>
                  <a:srgbClr val="002060"/>
                </a:solidFill>
                <a:latin typeface="Times New Roman" panose="02020603050405020304" pitchFamily="18" charset="0"/>
                <a:cs typeface="Times New Roman" panose="02020603050405020304" pitchFamily="18" charset="0"/>
              </a:rPr>
              <a:t>, Владимир Александрович совершил 180 боевых </a:t>
            </a:r>
            <a:r>
              <a:rPr lang="ru-RU" dirty="0" smtClean="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вылетов</a:t>
            </a:r>
            <a:r>
              <a:rPr lang="ru-RU" dirty="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Падая на подбитом самолёте, Владимир </a:t>
            </a:r>
            <a:r>
              <a:rPr lang="ru-RU" dirty="0">
                <a:solidFill>
                  <a:srgbClr val="002060"/>
                </a:solidFill>
                <a:latin typeface="Times New Roman" panose="02020603050405020304" pitchFamily="18" charset="0"/>
                <a:cs typeface="Times New Roman" panose="02020603050405020304" pitchFamily="18" charset="0"/>
              </a:rPr>
              <a:t>Александрович успел приказать борттехнику и штурману выпрыгнуть. Оба спаслись. А сам командир до последнего уводил горящий самолет в сторону от густонаселенных городских кварталов. Он покинул борт, лишь тогда  когда убедился, что падающая машина не </a:t>
            </a:r>
            <a:r>
              <a:rPr lang="ru-RU" dirty="0" smtClean="0">
                <a:solidFill>
                  <a:srgbClr val="002060"/>
                </a:solidFill>
                <a:latin typeface="Times New Roman" panose="02020603050405020304" pitchFamily="18" charset="0"/>
                <a:cs typeface="Times New Roman" panose="02020603050405020304" pitchFamily="18" charset="0"/>
              </a:rPr>
              <a:t>унесёт </a:t>
            </a:r>
            <a:r>
              <a:rPr lang="ru-RU" dirty="0">
                <a:solidFill>
                  <a:srgbClr val="002060"/>
                </a:solidFill>
                <a:latin typeface="Times New Roman" panose="02020603050405020304" pitchFamily="18" charset="0"/>
                <a:cs typeface="Times New Roman" panose="02020603050405020304" pitchFamily="18" charset="0"/>
              </a:rPr>
              <a:t>ничьей жизни. Вот только высота была слишком мала, чтобы парашют успел нормально раскрыться… За этот подвиг 28 июля 1988 года майору Ковалеву присвоено звание Героя Советского Союза. Посмертно…</a:t>
            </a:r>
          </a:p>
        </p:txBody>
      </p:sp>
    </p:spTree>
    <p:extLst>
      <p:ext uri="{BB962C8B-B14F-4D97-AF65-F5344CB8AC3E}">
        <p14:creationId xmlns:p14="http://schemas.microsoft.com/office/powerpoint/2010/main" val="1841643673"/>
      </p:ext>
    </p:extLst>
  </p:cSld>
  <p:clrMapOvr>
    <a:masterClrMapping/>
  </p:clrMapOvr>
  <mc:AlternateContent xmlns:mc="http://schemas.openxmlformats.org/markup-compatibility/2006" xmlns:p14="http://schemas.microsoft.com/office/powerpoint/2010/main">
    <mc:Choice Requires="p14">
      <p:transition spd="slow" p14:dur="2000" advTm="40752"/>
    </mc:Choice>
    <mc:Fallback xmlns="">
      <p:transition spd="slow" advTm="4075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88"/>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97" y="764704"/>
            <a:ext cx="230105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3528" y="764704"/>
            <a:ext cx="8366450" cy="5078313"/>
          </a:xfrm>
          <a:prstGeom prst="rect">
            <a:avLst/>
          </a:prstGeom>
        </p:spPr>
        <p:txBody>
          <a:bodyPr wrap="square">
            <a:spAutoFit/>
          </a:bodyPr>
          <a:lstStyle/>
          <a:p>
            <a:r>
              <a:rPr lang="ru-RU" dirty="0" smtClean="0">
                <a:solidFill>
                  <a:srgbClr val="002060"/>
                </a:solidFill>
                <a:latin typeface="Times New Roman" panose="02020603050405020304" pitchFamily="18" charset="0"/>
                <a:cs typeface="Times New Roman" panose="02020603050405020304" pitchFamily="18" charset="0"/>
              </a:rPr>
              <a:t>                                            </a:t>
            </a:r>
          </a:p>
          <a:p>
            <a:r>
              <a:rPr lang="ru-RU" b="1" dirty="0">
                <a:solidFill>
                  <a:srgbClr val="002060"/>
                </a:solidFill>
                <a:latin typeface="Times New Roman" panose="02020603050405020304" pitchFamily="18" charset="0"/>
                <a:cs typeface="Times New Roman" panose="02020603050405020304" pitchFamily="18" charset="0"/>
              </a:rPr>
              <a:t> </a:t>
            </a:r>
            <a:r>
              <a:rPr lang="ru-RU" b="1" dirty="0" smtClean="0">
                <a:solidFill>
                  <a:srgbClr val="002060"/>
                </a:solidFill>
                <a:latin typeface="Times New Roman" panose="02020603050405020304" pitchFamily="18" charset="0"/>
                <a:cs typeface="Times New Roman" panose="02020603050405020304" pitchFamily="18" charset="0"/>
              </a:rPr>
              <a:t>                                            Юрий </a:t>
            </a:r>
            <a:r>
              <a:rPr lang="ru-RU" b="1" dirty="0">
                <a:solidFill>
                  <a:srgbClr val="002060"/>
                </a:solidFill>
                <a:latin typeface="Times New Roman" panose="02020603050405020304" pitchFamily="18" charset="0"/>
                <a:cs typeface="Times New Roman" panose="02020603050405020304" pitchFamily="18" charset="0"/>
              </a:rPr>
              <a:t>Викторович Кузнецов</a:t>
            </a:r>
          </a:p>
          <a:p>
            <a:r>
              <a:rPr lang="ru-RU" dirty="0" smtClean="0">
                <a:solidFill>
                  <a:srgbClr val="002060"/>
                </a:solidFill>
                <a:latin typeface="Times New Roman" panose="02020603050405020304" pitchFamily="18" charset="0"/>
                <a:cs typeface="Times New Roman" panose="02020603050405020304" pitchFamily="18" charset="0"/>
              </a:rPr>
              <a:t>                                            Имя </a:t>
            </a:r>
            <a:r>
              <a:rPr lang="ru-RU" dirty="0">
                <a:solidFill>
                  <a:srgbClr val="002060"/>
                </a:solidFill>
                <a:latin typeface="Times New Roman" panose="02020603050405020304" pitchFamily="18" charset="0"/>
                <a:cs typeface="Times New Roman" panose="02020603050405020304" pitchFamily="18" charset="0"/>
              </a:rPr>
              <a:t>этого человека в Благовещенске хорошо  известно. </a:t>
            </a:r>
            <a:r>
              <a:rPr lang="ru-RU" dirty="0" smtClean="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Генерал-майор </a:t>
            </a:r>
            <a:r>
              <a:rPr lang="ru-RU" dirty="0">
                <a:solidFill>
                  <a:srgbClr val="002060"/>
                </a:solidFill>
                <a:latin typeface="Times New Roman" panose="02020603050405020304" pitchFamily="18" charset="0"/>
                <a:cs typeface="Times New Roman" panose="02020603050405020304" pitchFamily="18" charset="0"/>
              </a:rPr>
              <a:t>Кузнецов с 1993 по 2002 год командовал </a:t>
            </a:r>
            <a:endParaRPr lang="ru-RU" dirty="0" smtClean="0">
              <a:solidFill>
                <a:srgbClr val="002060"/>
              </a:solidFill>
              <a:latin typeface="Times New Roman" panose="02020603050405020304" pitchFamily="18" charset="0"/>
              <a:cs typeface="Times New Roman" panose="02020603050405020304" pitchFamily="18" charset="0"/>
            </a:endParaRP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ДВОКУ</a:t>
            </a:r>
            <a:r>
              <a:rPr lang="ru-RU" dirty="0">
                <a:solidFill>
                  <a:srgbClr val="002060"/>
                </a:solidFill>
                <a:latin typeface="Times New Roman" panose="02020603050405020304" pitchFamily="18" charset="0"/>
                <a:cs typeface="Times New Roman" panose="02020603050405020304" pitchFamily="18" charset="0"/>
              </a:rPr>
              <a:t>, которое  сам окончил в 1964 году. Является </a:t>
            </a:r>
            <a:endParaRPr lang="ru-RU" dirty="0" smtClean="0">
              <a:solidFill>
                <a:srgbClr val="002060"/>
              </a:solidFill>
              <a:latin typeface="Times New Roman" panose="02020603050405020304" pitchFamily="18" charset="0"/>
              <a:cs typeface="Times New Roman" panose="02020603050405020304" pitchFamily="18" charset="0"/>
            </a:endParaRP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почетным </a:t>
            </a:r>
            <a:r>
              <a:rPr lang="ru-RU" dirty="0">
                <a:solidFill>
                  <a:srgbClr val="002060"/>
                </a:solidFill>
                <a:latin typeface="Times New Roman" panose="02020603050405020304" pitchFamily="18" charset="0"/>
                <a:cs typeface="Times New Roman" panose="02020603050405020304" pitchFamily="18" charset="0"/>
              </a:rPr>
              <a:t>жителем нашего города. </a:t>
            </a:r>
            <a:endParaRPr lang="ru-RU" dirty="0" smtClean="0">
              <a:solidFill>
                <a:srgbClr val="002060"/>
              </a:solidFill>
              <a:latin typeface="Times New Roman" panose="02020603050405020304" pitchFamily="18" charset="0"/>
              <a:cs typeface="Times New Roman" panose="02020603050405020304" pitchFamily="18" charset="0"/>
            </a:endParaRP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В </a:t>
            </a:r>
            <a:r>
              <a:rPr lang="ru-RU" dirty="0">
                <a:solidFill>
                  <a:srgbClr val="002060"/>
                </a:solidFill>
                <a:latin typeface="Times New Roman" panose="02020603050405020304" pitchFamily="18" charset="0"/>
                <a:cs typeface="Times New Roman" panose="02020603050405020304" pitchFamily="18" charset="0"/>
              </a:rPr>
              <a:t>Афганистане Юрий </a:t>
            </a:r>
            <a:r>
              <a:rPr lang="ru-RU" dirty="0" smtClean="0">
                <a:solidFill>
                  <a:srgbClr val="002060"/>
                </a:solidFill>
                <a:latin typeface="Times New Roman" panose="02020603050405020304" pitchFamily="18" charset="0"/>
                <a:cs typeface="Times New Roman" panose="02020603050405020304" pitchFamily="18" charset="0"/>
              </a:rPr>
              <a:t>Викторович </a:t>
            </a:r>
            <a:r>
              <a:rPr lang="ru-RU" dirty="0">
                <a:solidFill>
                  <a:srgbClr val="002060"/>
                </a:solidFill>
                <a:latin typeface="Times New Roman" panose="02020603050405020304" pitchFamily="18" charset="0"/>
                <a:cs typeface="Times New Roman" panose="02020603050405020304" pitchFamily="18" charset="0"/>
              </a:rPr>
              <a:t>оказался в числе </a:t>
            </a:r>
            <a:r>
              <a:rPr lang="ru-RU" dirty="0" smtClean="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первых</a:t>
            </a:r>
            <a:r>
              <a:rPr lang="ru-RU" dirty="0">
                <a:solidFill>
                  <a:srgbClr val="002060"/>
                </a:solidFill>
                <a:latin typeface="Times New Roman" panose="02020603050405020304" pitchFamily="18" charset="0"/>
                <a:cs typeface="Times New Roman" panose="02020603050405020304" pitchFamily="18" charset="0"/>
              </a:rPr>
              <a:t>, в 1980 году, и </a:t>
            </a:r>
            <a:r>
              <a:rPr lang="ru-RU" dirty="0" smtClean="0">
                <a:solidFill>
                  <a:srgbClr val="002060"/>
                </a:solidFill>
                <a:latin typeface="Times New Roman" panose="02020603050405020304" pitchFamily="18" charset="0"/>
                <a:cs typeface="Times New Roman" panose="02020603050405020304" pitchFamily="18" charset="0"/>
              </a:rPr>
              <a:t>прослужил </a:t>
            </a:r>
            <a:r>
              <a:rPr lang="ru-RU" dirty="0">
                <a:solidFill>
                  <a:srgbClr val="002060"/>
                </a:solidFill>
                <a:latin typeface="Times New Roman" panose="02020603050405020304" pitchFamily="18" charset="0"/>
                <a:cs typeface="Times New Roman" panose="02020603050405020304" pitchFamily="18" charset="0"/>
              </a:rPr>
              <a:t>там до июня 1982-го. </a:t>
            </a:r>
            <a:r>
              <a:rPr lang="ru-RU" dirty="0" smtClean="0">
                <a:solidFill>
                  <a:srgbClr val="002060"/>
                </a:solidFill>
                <a:latin typeface="Times New Roman" panose="02020603050405020304" pitchFamily="18" charset="0"/>
                <a:cs typeface="Times New Roman" panose="02020603050405020304" pitchFamily="18" charset="0"/>
              </a:rPr>
              <a:t>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Командовал  легендарным </a:t>
            </a:r>
            <a:r>
              <a:rPr lang="ru-RU" dirty="0">
                <a:solidFill>
                  <a:srgbClr val="002060"/>
                </a:solidFill>
                <a:latin typeface="Times New Roman" panose="02020603050405020304" pitchFamily="18" charset="0"/>
                <a:cs typeface="Times New Roman" panose="02020603050405020304" pitchFamily="18" charset="0"/>
              </a:rPr>
              <a:t>отдельным 345-м </a:t>
            </a:r>
            <a:r>
              <a:rPr lang="ru-RU" dirty="0" smtClean="0">
                <a:solidFill>
                  <a:srgbClr val="002060"/>
                </a:solidFill>
                <a:latin typeface="Times New Roman" panose="02020603050405020304" pitchFamily="18" charset="0"/>
                <a:cs typeface="Times New Roman" panose="02020603050405020304" pitchFamily="18" charset="0"/>
              </a:rPr>
              <a:t>парашютно-                 </a:t>
            </a: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десантным полком </a:t>
            </a:r>
            <a:r>
              <a:rPr lang="ru-RU" dirty="0">
                <a:solidFill>
                  <a:srgbClr val="002060"/>
                </a:solidFill>
                <a:latin typeface="Times New Roman" panose="02020603050405020304" pitchFamily="18" charset="0"/>
                <a:cs typeface="Times New Roman" panose="02020603050405020304" pitchFamily="18" charset="0"/>
              </a:rPr>
              <a:t>- тем самым полком, бойцы которого </a:t>
            </a:r>
            <a:endParaRPr lang="ru-RU" dirty="0" smtClean="0">
              <a:solidFill>
                <a:srgbClr val="002060"/>
              </a:solidFill>
              <a:latin typeface="Times New Roman" panose="02020603050405020304" pitchFamily="18" charset="0"/>
              <a:cs typeface="Times New Roman" panose="02020603050405020304" pitchFamily="18" charset="0"/>
            </a:endParaRPr>
          </a:p>
          <a:p>
            <a:r>
              <a:rPr lang="ru-RU" dirty="0">
                <a:solidFill>
                  <a:srgbClr val="002060"/>
                </a:solidFill>
                <a:latin typeface="Times New Roman" panose="02020603050405020304" pitchFamily="18" charset="0"/>
                <a:cs typeface="Times New Roman" panose="02020603050405020304" pitchFamily="18" charset="0"/>
              </a:rPr>
              <a:t> </a:t>
            </a:r>
            <a:r>
              <a:rPr lang="ru-RU" dirty="0" smtClean="0">
                <a:solidFill>
                  <a:srgbClr val="002060"/>
                </a:solidFill>
                <a:latin typeface="Times New Roman" panose="02020603050405020304" pitchFamily="18" charset="0"/>
                <a:cs typeface="Times New Roman" panose="02020603050405020304" pitchFamily="18" charset="0"/>
              </a:rPr>
              <a:t>                                            обеспечивали </a:t>
            </a:r>
            <a:r>
              <a:rPr lang="ru-RU" dirty="0">
                <a:solidFill>
                  <a:srgbClr val="002060"/>
                </a:solidFill>
                <a:latin typeface="Times New Roman" panose="02020603050405020304" pitchFamily="18" charset="0"/>
                <a:cs typeface="Times New Roman" panose="02020603050405020304" pitchFamily="18" charset="0"/>
              </a:rPr>
              <a:t>ввод войск в Афганистан, захватывали стратегические объекты на начальном этапе войны. </a:t>
            </a:r>
          </a:p>
          <a:p>
            <a:r>
              <a:rPr lang="ru-RU" dirty="0" smtClean="0">
                <a:solidFill>
                  <a:srgbClr val="002060"/>
                </a:solidFill>
                <a:latin typeface="Times New Roman" panose="02020603050405020304" pitchFamily="18" charset="0"/>
                <a:cs typeface="Times New Roman" panose="02020603050405020304" pitchFamily="18" charset="0"/>
              </a:rPr>
              <a:t> 5 </a:t>
            </a:r>
            <a:r>
              <a:rPr lang="ru-RU" dirty="0">
                <a:solidFill>
                  <a:srgbClr val="002060"/>
                </a:solidFill>
                <a:latin typeface="Times New Roman" panose="02020603050405020304" pitchFamily="18" charset="0"/>
                <a:cs typeface="Times New Roman" panose="02020603050405020304" pitchFamily="18" charset="0"/>
              </a:rPr>
              <a:t>июля 1982 года Юрию Викторовичу присвоено звание Героя Советского Союза. </a:t>
            </a:r>
          </a:p>
          <a:p>
            <a:r>
              <a:rPr lang="ru-RU" dirty="0">
                <a:solidFill>
                  <a:srgbClr val="002060"/>
                </a:solidFill>
                <a:latin typeface="Times New Roman" panose="02020603050405020304" pitchFamily="18" charset="0"/>
                <a:cs typeface="Times New Roman" panose="02020603050405020304" pitchFamily="18" charset="0"/>
              </a:rPr>
              <a:t>  Под его командой тогда, в Афганистане, служили офицеры, многие из которых впоследствии стали видными военачальниками, например первый министр обороны РФ Павел Грачев.  После войны Юрий Викторович был заместителем командира Тульской воздушно-десантной дивизии, а потом вернулся в родное Приамурье и возглавил ДВОКУ.</a:t>
            </a:r>
          </a:p>
        </p:txBody>
      </p:sp>
    </p:spTree>
    <p:extLst>
      <p:ext uri="{BB962C8B-B14F-4D97-AF65-F5344CB8AC3E}">
        <p14:creationId xmlns:p14="http://schemas.microsoft.com/office/powerpoint/2010/main" val="2788091564"/>
      </p:ext>
    </p:extLst>
  </p:cSld>
  <p:clrMapOvr>
    <a:masterClrMapping/>
  </p:clrMapOvr>
  <mc:AlternateContent xmlns:mc="http://schemas.openxmlformats.org/markup-compatibility/2006" xmlns:p14="http://schemas.microsoft.com/office/powerpoint/2010/main">
    <mc:Choice Requires="p14">
      <p:transition spd="slow" p14:dur="2000" advTm="52206"/>
    </mc:Choice>
    <mc:Fallback xmlns="">
      <p:transition spd="slow" advTm="5220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88"/>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7544" y="476672"/>
            <a:ext cx="2031083" cy="266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332656"/>
            <a:ext cx="8568952" cy="5826210"/>
          </a:xfrm>
          <a:prstGeom prst="rect">
            <a:avLst/>
          </a:prstGeom>
        </p:spPr>
        <p:txBody>
          <a:bodyPr wrap="square">
            <a:spAutoFit/>
          </a:bodyPr>
          <a:lstStyle/>
          <a:p>
            <a:pPr>
              <a:lnSpc>
                <a:spcPct val="115000"/>
              </a:lnSpc>
              <a:spcAft>
                <a:spcPts val="0"/>
              </a:spcAft>
            </a:pPr>
            <a:r>
              <a:rPr lang="ru-RU" b="1" dirty="0" smtClean="0">
                <a:solidFill>
                  <a:srgbClr val="002060"/>
                </a:solidFill>
                <a:latin typeface="Times New Roman" panose="02020603050405020304" pitchFamily="18" charset="0"/>
                <a:ea typeface="Times New Roman"/>
                <a:cs typeface="Times New Roman" panose="02020603050405020304" pitchFamily="18" charset="0"/>
              </a:rPr>
              <a:t>                                                   Николай </a:t>
            </a:r>
            <a:r>
              <a:rPr lang="ru-RU" b="1" dirty="0">
                <a:solidFill>
                  <a:srgbClr val="002060"/>
                </a:solidFill>
                <a:latin typeface="Times New Roman" panose="02020603050405020304" pitchFamily="18" charset="0"/>
                <a:ea typeface="Times New Roman"/>
                <a:cs typeface="Times New Roman" panose="02020603050405020304" pitchFamily="18" charset="0"/>
              </a:rPr>
              <a:t>Иванович Малышев</a:t>
            </a:r>
            <a:endParaRPr lang="ru-RU" sz="1400" dirty="0">
              <a:solidFill>
                <a:srgbClr val="002060"/>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ru-RU" dirty="0" smtClean="0">
                <a:solidFill>
                  <a:srgbClr val="002060"/>
                </a:solidFill>
                <a:latin typeface="Times New Roman" panose="02020603050405020304" pitchFamily="18" charset="0"/>
                <a:ea typeface="Times New Roman"/>
                <a:cs typeface="Times New Roman" panose="02020603050405020304" pitchFamily="18" charset="0"/>
              </a:rPr>
              <a:t>                                          Родился </a:t>
            </a:r>
            <a:r>
              <a:rPr lang="ru-RU" dirty="0">
                <a:solidFill>
                  <a:srgbClr val="002060"/>
                </a:solidFill>
                <a:latin typeface="Times New Roman" panose="02020603050405020304" pitchFamily="18" charset="0"/>
                <a:ea typeface="Times New Roman"/>
                <a:cs typeface="Times New Roman" panose="02020603050405020304" pitchFamily="18" charset="0"/>
              </a:rPr>
              <a:t>22 ноября 1949 года на руднике в </a:t>
            </a:r>
            <a:r>
              <a:rPr lang="ru-RU" dirty="0" err="1">
                <a:solidFill>
                  <a:srgbClr val="002060"/>
                </a:solidFill>
                <a:latin typeface="Times New Roman" panose="02020603050405020304" pitchFamily="18" charset="0"/>
                <a:ea typeface="Times New Roman"/>
                <a:cs typeface="Times New Roman" panose="02020603050405020304" pitchFamily="18" charset="0"/>
              </a:rPr>
              <a:t>Селемджинском</a:t>
            </a:r>
            <a:r>
              <a:rPr lang="ru-RU" dirty="0">
                <a:solidFill>
                  <a:srgbClr val="002060"/>
                </a:solidFill>
                <a:latin typeface="Times New Roman" panose="02020603050405020304" pitchFamily="18" charset="0"/>
                <a:ea typeface="Times New Roman"/>
                <a:cs typeface="Times New Roman" panose="02020603050405020304" pitchFamily="18" charset="0"/>
              </a:rPr>
              <a:t> </a:t>
            </a:r>
            <a:r>
              <a:rPr lang="ru-RU" dirty="0" smtClean="0">
                <a:solidFill>
                  <a:srgbClr val="002060"/>
                </a:solidFill>
                <a:latin typeface="Times New Roman" panose="02020603050405020304" pitchFamily="18" charset="0"/>
                <a:ea typeface="Times New Roman"/>
                <a:cs typeface="Times New Roman" panose="02020603050405020304" pitchFamily="18" charset="0"/>
              </a:rPr>
              <a:t>                           </a:t>
            </a:r>
          </a:p>
          <a:p>
            <a:pPr>
              <a:lnSpc>
                <a:spcPct val="115000"/>
              </a:lnSpc>
              <a:spcAft>
                <a:spcPts val="0"/>
              </a:spcAft>
            </a:pPr>
            <a:r>
              <a:rPr lang="ru-RU" dirty="0">
                <a:solidFill>
                  <a:srgbClr val="002060"/>
                </a:solidFill>
                <a:latin typeface="Times New Roman" panose="02020603050405020304" pitchFamily="18" charset="0"/>
                <a:ea typeface="Times New Roman"/>
                <a:cs typeface="Times New Roman" panose="02020603050405020304" pitchFamily="18" charset="0"/>
              </a:rPr>
              <a:t> </a:t>
            </a:r>
            <a:r>
              <a:rPr lang="ru-RU" dirty="0" smtClean="0">
                <a:solidFill>
                  <a:srgbClr val="002060"/>
                </a:solidFill>
                <a:latin typeface="Times New Roman" panose="02020603050405020304" pitchFamily="18" charset="0"/>
                <a:ea typeface="Times New Roman"/>
                <a:cs typeface="Times New Roman" panose="02020603050405020304" pitchFamily="18" charset="0"/>
              </a:rPr>
              <a:t>                                         районе</a:t>
            </a:r>
            <a:r>
              <a:rPr lang="ru-RU" dirty="0">
                <a:solidFill>
                  <a:srgbClr val="002060"/>
                </a:solidFill>
                <a:latin typeface="Times New Roman" panose="02020603050405020304" pitchFamily="18" charset="0"/>
                <a:ea typeface="Times New Roman"/>
                <a:cs typeface="Times New Roman" panose="02020603050405020304" pitchFamily="18" charset="0"/>
              </a:rPr>
              <a:t>. После школы работал слесарем, затем был призван в </a:t>
            </a:r>
            <a:endParaRPr lang="ru-RU" dirty="0" smtClean="0">
              <a:solidFill>
                <a:srgbClr val="002060"/>
              </a:solidFill>
              <a:latin typeface="Times New Roman" panose="02020603050405020304" pitchFamily="18" charset="0"/>
              <a:ea typeface="Times New Roman"/>
              <a:cs typeface="Times New Roman" panose="02020603050405020304" pitchFamily="18" charset="0"/>
            </a:endParaRPr>
          </a:p>
          <a:p>
            <a:pPr>
              <a:lnSpc>
                <a:spcPct val="115000"/>
              </a:lnSpc>
              <a:spcAft>
                <a:spcPts val="0"/>
              </a:spcAft>
            </a:pPr>
            <a:r>
              <a:rPr lang="ru-RU" dirty="0">
                <a:solidFill>
                  <a:srgbClr val="002060"/>
                </a:solidFill>
                <a:latin typeface="Times New Roman" panose="02020603050405020304" pitchFamily="18" charset="0"/>
                <a:ea typeface="Times New Roman"/>
                <a:cs typeface="Times New Roman" panose="02020603050405020304" pitchFamily="18" charset="0"/>
              </a:rPr>
              <a:t> </a:t>
            </a:r>
            <a:r>
              <a:rPr lang="ru-RU" dirty="0" smtClean="0">
                <a:solidFill>
                  <a:srgbClr val="002060"/>
                </a:solidFill>
                <a:latin typeface="Times New Roman" panose="02020603050405020304" pitchFamily="18" charset="0"/>
                <a:ea typeface="Times New Roman"/>
                <a:cs typeface="Times New Roman" panose="02020603050405020304" pitchFamily="18" charset="0"/>
              </a:rPr>
              <a:t>                                         армию </a:t>
            </a:r>
            <a:r>
              <a:rPr lang="ru-RU" dirty="0">
                <a:solidFill>
                  <a:srgbClr val="002060"/>
                </a:solidFill>
                <a:latin typeface="Times New Roman" panose="02020603050405020304" pitchFamily="18" charset="0"/>
                <a:ea typeface="Times New Roman"/>
                <a:cs typeface="Times New Roman" panose="02020603050405020304" pitchFamily="18" charset="0"/>
              </a:rPr>
              <a:t>и уже там навсегда решил связать свою жизнь с </a:t>
            </a:r>
            <a:endParaRPr lang="ru-RU" dirty="0" smtClean="0">
              <a:solidFill>
                <a:srgbClr val="002060"/>
              </a:solidFill>
              <a:latin typeface="Times New Roman" panose="02020603050405020304" pitchFamily="18" charset="0"/>
              <a:ea typeface="Times New Roman"/>
              <a:cs typeface="Times New Roman" panose="02020603050405020304" pitchFamily="18" charset="0"/>
            </a:endParaRPr>
          </a:p>
          <a:p>
            <a:pPr>
              <a:lnSpc>
                <a:spcPct val="115000"/>
              </a:lnSpc>
              <a:spcAft>
                <a:spcPts val="0"/>
              </a:spcAft>
            </a:pPr>
            <a:r>
              <a:rPr lang="ru-RU" dirty="0">
                <a:solidFill>
                  <a:srgbClr val="002060"/>
                </a:solidFill>
                <a:latin typeface="Times New Roman" panose="02020603050405020304" pitchFamily="18" charset="0"/>
                <a:ea typeface="Times New Roman"/>
                <a:cs typeface="Times New Roman" panose="02020603050405020304" pitchFamily="18" charset="0"/>
              </a:rPr>
              <a:t> </a:t>
            </a:r>
            <a:r>
              <a:rPr lang="ru-RU" dirty="0" smtClean="0">
                <a:solidFill>
                  <a:srgbClr val="002060"/>
                </a:solidFill>
                <a:latin typeface="Times New Roman" panose="02020603050405020304" pitchFamily="18" charset="0"/>
                <a:ea typeface="Times New Roman"/>
                <a:cs typeface="Times New Roman" panose="02020603050405020304" pitchFamily="18" charset="0"/>
              </a:rPr>
              <a:t>                                         Вооруженными </a:t>
            </a:r>
            <a:r>
              <a:rPr lang="ru-RU" dirty="0">
                <a:solidFill>
                  <a:srgbClr val="002060"/>
                </a:solidFill>
                <a:latin typeface="Times New Roman" panose="02020603050405020304" pitchFamily="18" charset="0"/>
                <a:ea typeface="Times New Roman"/>
                <a:cs typeface="Times New Roman" panose="02020603050405020304" pitchFamily="18" charset="0"/>
              </a:rPr>
              <a:t>силами. С отличием окончил  </a:t>
            </a:r>
            <a:r>
              <a:rPr lang="ru-RU" dirty="0" err="1">
                <a:solidFill>
                  <a:srgbClr val="002060"/>
                </a:solidFill>
                <a:latin typeface="Times New Roman" panose="02020603050405020304" pitchFamily="18" charset="0"/>
                <a:ea typeface="Times New Roman"/>
                <a:cs typeface="Times New Roman" panose="02020603050405020304" pitchFamily="18" charset="0"/>
              </a:rPr>
              <a:t>Сызранское</a:t>
            </a:r>
            <a:r>
              <a:rPr lang="ru-RU" dirty="0">
                <a:solidFill>
                  <a:srgbClr val="002060"/>
                </a:solidFill>
                <a:latin typeface="Times New Roman" panose="02020603050405020304" pitchFamily="18" charset="0"/>
                <a:ea typeface="Times New Roman"/>
                <a:cs typeface="Times New Roman" panose="02020603050405020304" pitchFamily="18" charset="0"/>
              </a:rPr>
              <a:t>  </a:t>
            </a:r>
            <a:endParaRPr lang="ru-RU" dirty="0" smtClean="0">
              <a:solidFill>
                <a:srgbClr val="002060"/>
              </a:solidFill>
              <a:latin typeface="Times New Roman" panose="02020603050405020304" pitchFamily="18" charset="0"/>
              <a:ea typeface="Times New Roman"/>
              <a:cs typeface="Times New Roman" panose="02020603050405020304" pitchFamily="18" charset="0"/>
            </a:endParaRPr>
          </a:p>
          <a:p>
            <a:pPr>
              <a:lnSpc>
                <a:spcPct val="115000"/>
              </a:lnSpc>
              <a:spcAft>
                <a:spcPts val="0"/>
              </a:spcAft>
            </a:pPr>
            <a:r>
              <a:rPr lang="ru-RU" dirty="0">
                <a:solidFill>
                  <a:srgbClr val="002060"/>
                </a:solidFill>
                <a:latin typeface="Times New Roman" panose="02020603050405020304" pitchFamily="18" charset="0"/>
                <a:ea typeface="Times New Roman"/>
                <a:cs typeface="Times New Roman" panose="02020603050405020304" pitchFamily="18" charset="0"/>
              </a:rPr>
              <a:t> </a:t>
            </a:r>
            <a:r>
              <a:rPr lang="ru-RU" dirty="0" smtClean="0">
                <a:solidFill>
                  <a:srgbClr val="002060"/>
                </a:solidFill>
                <a:latin typeface="Times New Roman" panose="02020603050405020304" pitchFamily="18" charset="0"/>
                <a:ea typeface="Times New Roman"/>
                <a:cs typeface="Times New Roman" panose="02020603050405020304" pitchFamily="18" charset="0"/>
              </a:rPr>
              <a:t>                                         высшее </a:t>
            </a:r>
            <a:r>
              <a:rPr lang="ru-RU" dirty="0">
                <a:solidFill>
                  <a:srgbClr val="002060"/>
                </a:solidFill>
                <a:latin typeface="Times New Roman" panose="02020603050405020304" pitchFamily="18" charset="0"/>
                <a:ea typeface="Times New Roman"/>
                <a:cs typeface="Times New Roman" panose="02020603050405020304" pitchFamily="18" charset="0"/>
              </a:rPr>
              <a:t>военное авиационное училище. </a:t>
            </a:r>
            <a:endParaRPr lang="ru-RU" dirty="0" smtClean="0">
              <a:solidFill>
                <a:srgbClr val="002060"/>
              </a:solidFill>
              <a:latin typeface="Times New Roman" panose="02020603050405020304" pitchFamily="18" charset="0"/>
              <a:ea typeface="Times New Roman"/>
              <a:cs typeface="Times New Roman" panose="02020603050405020304" pitchFamily="18" charset="0"/>
            </a:endParaRPr>
          </a:p>
          <a:p>
            <a:pPr>
              <a:lnSpc>
                <a:spcPct val="115000"/>
              </a:lnSpc>
              <a:spcAft>
                <a:spcPts val="0"/>
              </a:spcAft>
            </a:pPr>
            <a:r>
              <a:rPr lang="ru-RU" dirty="0" smtClean="0">
                <a:solidFill>
                  <a:srgbClr val="002060"/>
                </a:solidFill>
                <a:latin typeface="Times New Roman" panose="02020603050405020304" pitchFamily="18" charset="0"/>
                <a:ea typeface="Times New Roman"/>
                <a:cs typeface="Times New Roman" panose="02020603050405020304" pitchFamily="18" charset="0"/>
              </a:rPr>
              <a:t>                                          В Афганистане служил дважды.  </a:t>
            </a:r>
            <a:r>
              <a:rPr lang="ru-RU" dirty="0">
                <a:solidFill>
                  <a:srgbClr val="002060"/>
                </a:solidFill>
                <a:latin typeface="Times New Roman" panose="02020603050405020304" pitchFamily="18" charset="0"/>
                <a:ea typeface="Times New Roman"/>
                <a:cs typeface="Times New Roman" panose="02020603050405020304" pitchFamily="18" charset="0"/>
              </a:rPr>
              <a:t>За это время совершил 780 </a:t>
            </a:r>
            <a:r>
              <a:rPr lang="ru-RU" dirty="0" smtClean="0">
                <a:solidFill>
                  <a:srgbClr val="002060"/>
                </a:solidFill>
                <a:latin typeface="Times New Roman" panose="02020603050405020304" pitchFamily="18" charset="0"/>
                <a:ea typeface="Times New Roman"/>
                <a:cs typeface="Times New Roman" panose="02020603050405020304" pitchFamily="18" charset="0"/>
              </a:rPr>
              <a:t>     </a:t>
            </a:r>
          </a:p>
          <a:p>
            <a:pPr>
              <a:lnSpc>
                <a:spcPct val="115000"/>
              </a:lnSpc>
              <a:spcAft>
                <a:spcPts val="0"/>
              </a:spcAft>
            </a:pPr>
            <a:r>
              <a:rPr lang="ru-RU" dirty="0">
                <a:solidFill>
                  <a:srgbClr val="002060"/>
                </a:solidFill>
                <a:latin typeface="Times New Roman" panose="02020603050405020304" pitchFamily="18" charset="0"/>
                <a:ea typeface="Times New Roman"/>
                <a:cs typeface="Times New Roman" panose="02020603050405020304" pitchFamily="18" charset="0"/>
              </a:rPr>
              <a:t> </a:t>
            </a:r>
            <a:r>
              <a:rPr lang="ru-RU" dirty="0" smtClean="0">
                <a:solidFill>
                  <a:srgbClr val="002060"/>
                </a:solidFill>
                <a:latin typeface="Times New Roman" panose="02020603050405020304" pitchFamily="18" charset="0"/>
                <a:ea typeface="Times New Roman"/>
                <a:cs typeface="Times New Roman" panose="02020603050405020304" pitchFamily="18" charset="0"/>
              </a:rPr>
              <a:t>                                         боевых </a:t>
            </a:r>
            <a:r>
              <a:rPr lang="ru-RU" dirty="0">
                <a:solidFill>
                  <a:srgbClr val="002060"/>
                </a:solidFill>
                <a:latin typeface="Times New Roman" panose="02020603050405020304" pitchFamily="18" charset="0"/>
                <a:ea typeface="Times New Roman"/>
                <a:cs typeface="Times New Roman" panose="02020603050405020304" pitchFamily="18" charset="0"/>
              </a:rPr>
              <a:t>вылетов, налетав </a:t>
            </a:r>
            <a:r>
              <a:rPr lang="ru-RU" dirty="0" smtClean="0">
                <a:solidFill>
                  <a:srgbClr val="002060"/>
                </a:solidFill>
                <a:latin typeface="Times New Roman" panose="02020603050405020304" pitchFamily="18" charset="0"/>
                <a:ea typeface="Times New Roman"/>
                <a:cs typeface="Times New Roman" panose="02020603050405020304" pitchFamily="18" charset="0"/>
              </a:rPr>
              <a:t> в </a:t>
            </a:r>
            <a:r>
              <a:rPr lang="ru-RU" dirty="0">
                <a:solidFill>
                  <a:srgbClr val="002060"/>
                </a:solidFill>
                <a:latin typeface="Times New Roman" panose="02020603050405020304" pitchFamily="18" charset="0"/>
                <a:ea typeface="Times New Roman"/>
                <a:cs typeface="Times New Roman" panose="02020603050405020304" pitchFamily="18" charset="0"/>
              </a:rPr>
              <a:t>небе Афганистана 820 часов</a:t>
            </a:r>
            <a:endParaRPr lang="ru-RU" sz="1400" dirty="0">
              <a:solidFill>
                <a:srgbClr val="002060"/>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ru-RU" dirty="0">
                <a:solidFill>
                  <a:srgbClr val="002060"/>
                </a:solidFill>
                <a:latin typeface="Times New Roman" panose="02020603050405020304" pitchFamily="18" charset="0"/>
                <a:ea typeface="Times New Roman"/>
                <a:cs typeface="Times New Roman" panose="02020603050405020304" pitchFamily="18" charset="0"/>
              </a:rPr>
              <a:t>     </a:t>
            </a:r>
            <a:r>
              <a:rPr lang="ru-RU" dirty="0" smtClean="0">
                <a:solidFill>
                  <a:srgbClr val="002060"/>
                </a:solidFill>
                <a:latin typeface="Times New Roman" panose="02020603050405020304" pitchFamily="18" charset="0"/>
                <a:ea typeface="Times New Roman"/>
                <a:cs typeface="Times New Roman" panose="02020603050405020304" pitchFamily="18" charset="0"/>
              </a:rPr>
              <a:t>                                     Подвиг</a:t>
            </a:r>
            <a:r>
              <a:rPr lang="ru-RU" dirty="0">
                <a:solidFill>
                  <a:srgbClr val="002060"/>
                </a:solidFill>
                <a:latin typeface="Times New Roman" panose="02020603050405020304" pitchFamily="18" charset="0"/>
                <a:ea typeface="Times New Roman"/>
                <a:cs typeface="Times New Roman" panose="02020603050405020304" pitchFamily="18" charset="0"/>
              </a:rPr>
              <a:t>, за который получил Золотую Звезду Героя, Николай Иванович совершил уже к концу своей второй афганской командировки. На вертолете он сопровождал колонну </a:t>
            </a:r>
            <a:r>
              <a:rPr lang="ru-RU" dirty="0" err="1" smtClean="0">
                <a:solidFill>
                  <a:srgbClr val="002060"/>
                </a:solidFill>
                <a:latin typeface="Times New Roman" panose="02020603050405020304" pitchFamily="18" charset="0"/>
                <a:ea typeface="Times New Roman"/>
                <a:cs typeface="Times New Roman" panose="02020603050405020304" pitchFamily="18" charset="0"/>
              </a:rPr>
              <a:t>мотострелков</a:t>
            </a:r>
            <a:r>
              <a:rPr lang="ru-RU" dirty="0" smtClean="0">
                <a:solidFill>
                  <a:srgbClr val="002060"/>
                </a:solidFill>
                <a:latin typeface="Times New Roman" panose="02020603050405020304" pitchFamily="18" charset="0"/>
                <a:ea typeface="Times New Roman"/>
                <a:cs typeface="Times New Roman" panose="02020603050405020304" pitchFamily="18" charset="0"/>
              </a:rPr>
              <a:t>. Спасая колонну Малышев</a:t>
            </a:r>
            <a:r>
              <a:rPr lang="ru-RU" dirty="0">
                <a:solidFill>
                  <a:srgbClr val="002060"/>
                </a:solidFill>
                <a:latin typeface="Times New Roman" panose="02020603050405020304" pitchFamily="18" charset="0"/>
                <a:ea typeface="Times New Roman"/>
                <a:cs typeface="Times New Roman" panose="02020603050405020304" pitchFamily="18" charset="0"/>
              </a:rPr>
              <a:t> решился на отчаянный шаг: </a:t>
            </a:r>
            <a:r>
              <a:rPr lang="ru-RU" dirty="0" smtClean="0">
                <a:solidFill>
                  <a:srgbClr val="002060"/>
                </a:solidFill>
                <a:latin typeface="Times New Roman" panose="02020603050405020304" pitchFamily="18" charset="0"/>
                <a:ea typeface="Times New Roman"/>
                <a:cs typeface="Times New Roman" panose="02020603050405020304" pitchFamily="18" charset="0"/>
              </a:rPr>
              <a:t>он низко прошёл </a:t>
            </a:r>
            <a:r>
              <a:rPr lang="ru-RU" dirty="0">
                <a:solidFill>
                  <a:srgbClr val="002060"/>
                </a:solidFill>
                <a:latin typeface="Times New Roman" panose="02020603050405020304" pitchFamily="18" charset="0"/>
                <a:ea typeface="Times New Roman"/>
                <a:cs typeface="Times New Roman" panose="02020603050405020304" pitchFamily="18" charset="0"/>
              </a:rPr>
              <a:t>над позициями духов, вызывая плотный огонь пулеметов на себя.  </a:t>
            </a:r>
            <a:r>
              <a:rPr lang="ru-RU" dirty="0" smtClean="0">
                <a:solidFill>
                  <a:srgbClr val="002060"/>
                </a:solidFill>
                <a:latin typeface="Times New Roman" panose="02020603050405020304" pitchFamily="18" charset="0"/>
                <a:ea typeface="Times New Roman"/>
                <a:cs typeface="Times New Roman" panose="02020603050405020304" pitchFamily="18" charset="0"/>
              </a:rPr>
              <a:t>Увлекшись </a:t>
            </a:r>
            <a:r>
              <a:rPr lang="ru-RU" dirty="0">
                <a:solidFill>
                  <a:srgbClr val="002060"/>
                </a:solidFill>
                <a:latin typeface="Times New Roman" panose="02020603050405020304" pitchFamily="18" charset="0"/>
                <a:ea typeface="Times New Roman"/>
                <a:cs typeface="Times New Roman" panose="02020603050405020304" pitchFamily="18" charset="0"/>
              </a:rPr>
              <a:t>стрельбой по советской вертушке, моджахеды полностью себя обнаружили, и ведомый Малышева уничтожил большую часть сил противника. Вертолет Николая Ивановича получил сильнейшие повреждения, но храбрый летчик сумел дотянуть до ближайшего аэродрома и посадить изрешеченную пулями машину… </a:t>
            </a:r>
            <a:endParaRPr lang="ru-RU" sz="1400" dirty="0">
              <a:solidFill>
                <a:srgbClr val="002060"/>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r>
              <a:rPr lang="ru-RU" dirty="0" smtClean="0">
                <a:solidFill>
                  <a:srgbClr val="002060"/>
                </a:solidFill>
                <a:latin typeface="Times New Roman" panose="02020603050405020304" pitchFamily="18" charset="0"/>
                <a:ea typeface="Times New Roman"/>
                <a:cs typeface="Times New Roman" panose="02020603050405020304" pitchFamily="18" charset="0"/>
              </a:rPr>
              <a:t>После </a:t>
            </a:r>
            <a:r>
              <a:rPr lang="ru-RU" dirty="0">
                <a:solidFill>
                  <a:srgbClr val="002060"/>
                </a:solidFill>
                <a:latin typeface="Times New Roman" panose="02020603050405020304" pitchFamily="18" charset="0"/>
                <a:ea typeface="Times New Roman"/>
                <a:cs typeface="Times New Roman" panose="02020603050405020304" pitchFamily="18" charset="0"/>
              </a:rPr>
              <a:t>войны Николай Иванович преподавал в военных вузах. Живет в Воронеже.</a:t>
            </a:r>
            <a:endParaRPr lang="ru-RU" sz="1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709434121"/>
      </p:ext>
    </p:extLst>
  </p:cSld>
  <p:clrMapOvr>
    <a:masterClrMapping/>
  </p:clrMapOvr>
  <mc:AlternateContent xmlns:mc="http://schemas.openxmlformats.org/markup-compatibility/2006" xmlns:p14="http://schemas.microsoft.com/office/powerpoint/2010/main">
    <mc:Choice Requires="p14">
      <p:transition spd="slow" p14:dur="2000" advTm="62718"/>
    </mc:Choice>
    <mc:Fallback xmlns="">
      <p:transition spd="slow" advTm="6271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88"/>
            <a:ext cx="91567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5535" y="404664"/>
            <a:ext cx="191647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77483" y="371164"/>
            <a:ext cx="8712968" cy="6144759"/>
          </a:xfrm>
          <a:prstGeom prst="rect">
            <a:avLst/>
          </a:prstGeom>
        </p:spPr>
        <p:txBody>
          <a:bodyPr wrap="square">
            <a:spAutoFit/>
          </a:bodyPr>
          <a:lstStyle/>
          <a:p>
            <a:pPr>
              <a:lnSpc>
                <a:spcPct val="115000"/>
              </a:lnSpc>
              <a:spcAft>
                <a:spcPts val="0"/>
              </a:spcAft>
            </a:pPr>
            <a:r>
              <a:rPr lang="ru-RU" b="1" dirty="0" smtClean="0">
                <a:solidFill>
                  <a:srgbClr val="000000"/>
                </a:solidFill>
                <a:latin typeface="Times New Roman"/>
                <a:ea typeface="Times New Roman"/>
                <a:cs typeface="Times New Roman"/>
              </a:rPr>
              <a:t>                                        </a:t>
            </a:r>
            <a:r>
              <a:rPr lang="ru-RU" b="1" dirty="0" smtClean="0">
                <a:solidFill>
                  <a:srgbClr val="002060"/>
                </a:solidFill>
                <a:latin typeface="Times New Roman"/>
                <a:ea typeface="Times New Roman"/>
                <a:cs typeface="Times New Roman"/>
              </a:rPr>
              <a:t>Альберт </a:t>
            </a:r>
            <a:r>
              <a:rPr lang="ru-RU" b="1" dirty="0" err="1">
                <a:solidFill>
                  <a:srgbClr val="002060"/>
                </a:solidFill>
                <a:latin typeface="Times New Roman"/>
                <a:ea typeface="Times New Roman"/>
                <a:cs typeface="Times New Roman"/>
              </a:rPr>
              <a:t>Евдокимович</a:t>
            </a:r>
            <a:r>
              <a:rPr lang="ru-RU" b="1" dirty="0">
                <a:solidFill>
                  <a:srgbClr val="002060"/>
                </a:solidFill>
                <a:latin typeface="Times New Roman"/>
                <a:ea typeface="Times New Roman"/>
                <a:cs typeface="Times New Roman"/>
              </a:rPr>
              <a:t> </a:t>
            </a:r>
            <a:r>
              <a:rPr lang="ru-RU" b="1" dirty="0" smtClean="0">
                <a:solidFill>
                  <a:srgbClr val="002060"/>
                </a:solidFill>
                <a:latin typeface="Times New Roman"/>
                <a:ea typeface="Times New Roman"/>
                <a:cs typeface="Times New Roman"/>
              </a:rPr>
              <a:t>Слюсарь</a:t>
            </a:r>
            <a:r>
              <a:rPr lang="ru-RU" dirty="0" smtClean="0">
                <a:solidFill>
                  <a:srgbClr val="002060"/>
                </a:solidFill>
                <a:latin typeface="Times New Roman"/>
                <a:ea typeface="Times New Roman"/>
                <a:cs typeface="Times New Roman"/>
              </a:rPr>
              <a:t> это </a:t>
            </a:r>
            <a:r>
              <a:rPr lang="ru-RU" dirty="0">
                <a:solidFill>
                  <a:srgbClr val="002060"/>
                </a:solidFill>
                <a:latin typeface="Times New Roman"/>
                <a:ea typeface="Times New Roman"/>
                <a:cs typeface="Times New Roman"/>
              </a:rPr>
              <a:t>один из легендарных </a:t>
            </a:r>
            <a:r>
              <a:rPr lang="ru-RU" dirty="0" smtClean="0">
                <a:solidFill>
                  <a:srgbClr val="002060"/>
                </a:solidFill>
                <a:latin typeface="Times New Roman"/>
                <a:ea typeface="Times New Roman"/>
                <a:cs typeface="Times New Roman"/>
              </a:rPr>
              <a:t>   </a:t>
            </a:r>
          </a:p>
          <a:p>
            <a:pPr>
              <a:lnSpc>
                <a:spcPct val="115000"/>
              </a:lnSpc>
              <a:spcAft>
                <a:spcPts val="0"/>
              </a:spcAft>
            </a:pPr>
            <a:r>
              <a:rPr lang="ru-RU" dirty="0">
                <a:solidFill>
                  <a:srgbClr val="002060"/>
                </a:solidFill>
                <a:latin typeface="Times New Roman"/>
                <a:ea typeface="Times New Roman"/>
                <a:cs typeface="Times New Roman"/>
              </a:rPr>
              <a:t> </a:t>
            </a:r>
            <a:r>
              <a:rPr lang="ru-RU" dirty="0" smtClean="0">
                <a:solidFill>
                  <a:srgbClr val="002060"/>
                </a:solidFill>
                <a:latin typeface="Times New Roman"/>
                <a:ea typeface="Times New Roman"/>
                <a:cs typeface="Times New Roman"/>
              </a:rPr>
              <a:t>                                       военачальников </a:t>
            </a:r>
            <a:r>
              <a:rPr lang="ru-RU" dirty="0">
                <a:solidFill>
                  <a:srgbClr val="002060"/>
                </a:solidFill>
                <a:latin typeface="Times New Roman"/>
                <a:ea typeface="Times New Roman"/>
                <a:cs typeface="Times New Roman"/>
              </a:rPr>
              <a:t>в Воздушно-десантных войсках России.   </a:t>
            </a:r>
            <a:endParaRPr lang="ru-RU" dirty="0" smtClean="0">
              <a:solidFill>
                <a:srgbClr val="002060"/>
              </a:solidFill>
              <a:latin typeface="Times New Roman"/>
              <a:ea typeface="Times New Roman"/>
              <a:cs typeface="Times New Roman"/>
            </a:endParaRPr>
          </a:p>
          <a:p>
            <a:pPr>
              <a:lnSpc>
                <a:spcPct val="115000"/>
              </a:lnSpc>
              <a:spcAft>
                <a:spcPts val="0"/>
              </a:spcAft>
            </a:pPr>
            <a:r>
              <a:rPr lang="ru-RU" dirty="0">
                <a:solidFill>
                  <a:srgbClr val="002060"/>
                </a:solidFill>
                <a:latin typeface="Times New Roman"/>
                <a:ea typeface="Times New Roman"/>
                <a:cs typeface="Times New Roman"/>
              </a:rPr>
              <a:t> </a:t>
            </a:r>
            <a:r>
              <a:rPr lang="ru-RU" dirty="0" smtClean="0">
                <a:solidFill>
                  <a:srgbClr val="002060"/>
                </a:solidFill>
                <a:latin typeface="Times New Roman"/>
                <a:ea typeface="Times New Roman"/>
                <a:cs typeface="Times New Roman"/>
              </a:rPr>
              <a:t>                                       Альберт </a:t>
            </a:r>
            <a:r>
              <a:rPr lang="ru-RU" dirty="0" err="1">
                <a:solidFill>
                  <a:srgbClr val="002060"/>
                </a:solidFill>
                <a:latin typeface="Times New Roman"/>
                <a:ea typeface="Times New Roman"/>
                <a:cs typeface="Times New Roman"/>
              </a:rPr>
              <a:t>Евдокимович</a:t>
            </a:r>
            <a:r>
              <a:rPr lang="ru-RU" dirty="0">
                <a:solidFill>
                  <a:srgbClr val="002060"/>
                </a:solidFill>
                <a:latin typeface="Times New Roman"/>
                <a:ea typeface="Times New Roman"/>
                <a:cs typeface="Times New Roman"/>
              </a:rPr>
              <a:t> родился 10 ноября 1939 года на станции </a:t>
            </a:r>
            <a:endParaRPr lang="ru-RU" dirty="0" smtClean="0">
              <a:solidFill>
                <a:srgbClr val="002060"/>
              </a:solidFill>
              <a:latin typeface="Times New Roman"/>
              <a:ea typeface="Times New Roman"/>
              <a:cs typeface="Times New Roman"/>
            </a:endParaRPr>
          </a:p>
          <a:p>
            <a:pPr>
              <a:lnSpc>
                <a:spcPct val="115000"/>
              </a:lnSpc>
              <a:spcAft>
                <a:spcPts val="0"/>
              </a:spcAft>
            </a:pPr>
            <a:r>
              <a:rPr lang="ru-RU" dirty="0">
                <a:solidFill>
                  <a:srgbClr val="002060"/>
                </a:solidFill>
                <a:latin typeface="Times New Roman"/>
                <a:ea typeface="Times New Roman"/>
                <a:cs typeface="Times New Roman"/>
              </a:rPr>
              <a:t> </a:t>
            </a:r>
            <a:r>
              <a:rPr lang="ru-RU" dirty="0" smtClean="0">
                <a:solidFill>
                  <a:srgbClr val="002060"/>
                </a:solidFill>
                <a:latin typeface="Times New Roman"/>
                <a:ea typeface="Times New Roman"/>
                <a:cs typeface="Times New Roman"/>
              </a:rPr>
              <a:t>                                       </a:t>
            </a:r>
            <a:r>
              <a:rPr lang="ru-RU" dirty="0" err="1" smtClean="0">
                <a:solidFill>
                  <a:srgbClr val="002060"/>
                </a:solidFill>
                <a:latin typeface="Times New Roman"/>
                <a:ea typeface="Times New Roman"/>
                <a:cs typeface="Times New Roman"/>
              </a:rPr>
              <a:t>Среднебелая</a:t>
            </a:r>
            <a:r>
              <a:rPr lang="ru-RU" dirty="0" smtClean="0">
                <a:solidFill>
                  <a:srgbClr val="002060"/>
                </a:solidFill>
                <a:latin typeface="Times New Roman"/>
                <a:ea typeface="Times New Roman"/>
                <a:cs typeface="Times New Roman"/>
              </a:rPr>
              <a:t> </a:t>
            </a:r>
            <a:r>
              <a:rPr lang="ru-RU" dirty="0">
                <a:solidFill>
                  <a:srgbClr val="002060"/>
                </a:solidFill>
                <a:latin typeface="Times New Roman"/>
                <a:ea typeface="Times New Roman"/>
                <a:cs typeface="Times New Roman"/>
              </a:rPr>
              <a:t>Ивановского района. В 1962 году окончил ДВОКУ </a:t>
            </a:r>
            <a:endParaRPr lang="ru-RU" dirty="0" smtClean="0">
              <a:solidFill>
                <a:srgbClr val="002060"/>
              </a:solidFill>
              <a:latin typeface="Times New Roman"/>
              <a:ea typeface="Times New Roman"/>
              <a:cs typeface="Times New Roman"/>
            </a:endParaRPr>
          </a:p>
          <a:p>
            <a:pPr>
              <a:lnSpc>
                <a:spcPct val="115000"/>
              </a:lnSpc>
              <a:spcAft>
                <a:spcPts val="0"/>
              </a:spcAft>
            </a:pPr>
            <a:r>
              <a:rPr lang="ru-RU" dirty="0">
                <a:solidFill>
                  <a:srgbClr val="002060"/>
                </a:solidFill>
                <a:latin typeface="Times New Roman"/>
                <a:ea typeface="Times New Roman"/>
                <a:cs typeface="Times New Roman"/>
              </a:rPr>
              <a:t> </a:t>
            </a:r>
            <a:r>
              <a:rPr lang="ru-RU" dirty="0" smtClean="0">
                <a:solidFill>
                  <a:srgbClr val="002060"/>
                </a:solidFill>
                <a:latin typeface="Times New Roman"/>
                <a:ea typeface="Times New Roman"/>
                <a:cs typeface="Times New Roman"/>
              </a:rPr>
              <a:t>                                       и </a:t>
            </a:r>
            <a:r>
              <a:rPr lang="ru-RU" dirty="0">
                <a:solidFill>
                  <a:srgbClr val="002060"/>
                </a:solidFill>
                <a:latin typeface="Times New Roman"/>
                <a:ea typeface="Times New Roman"/>
                <a:cs typeface="Times New Roman"/>
              </a:rPr>
              <a:t>по собственному желанию был направлен на службу в ВДВ. </a:t>
            </a:r>
            <a:endParaRPr lang="ru-RU" dirty="0" smtClean="0">
              <a:solidFill>
                <a:srgbClr val="002060"/>
              </a:solidFill>
              <a:latin typeface="Times New Roman"/>
              <a:ea typeface="Times New Roman"/>
              <a:cs typeface="Times New Roman"/>
            </a:endParaRPr>
          </a:p>
          <a:p>
            <a:pPr>
              <a:lnSpc>
                <a:spcPct val="115000"/>
              </a:lnSpc>
              <a:spcAft>
                <a:spcPts val="0"/>
              </a:spcAft>
            </a:pPr>
            <a:r>
              <a:rPr lang="ru-RU" dirty="0">
                <a:solidFill>
                  <a:srgbClr val="002060"/>
                </a:solidFill>
                <a:latin typeface="Times New Roman"/>
                <a:ea typeface="Times New Roman"/>
                <a:cs typeface="Times New Roman"/>
              </a:rPr>
              <a:t> </a:t>
            </a:r>
            <a:r>
              <a:rPr lang="ru-RU" dirty="0" smtClean="0">
                <a:solidFill>
                  <a:srgbClr val="002060"/>
                </a:solidFill>
                <a:latin typeface="Times New Roman"/>
                <a:ea typeface="Times New Roman"/>
                <a:cs typeface="Times New Roman"/>
              </a:rPr>
              <a:t>                                       Грамотный </a:t>
            </a:r>
            <a:r>
              <a:rPr lang="ru-RU" dirty="0">
                <a:solidFill>
                  <a:srgbClr val="002060"/>
                </a:solidFill>
                <a:latin typeface="Times New Roman"/>
                <a:ea typeface="Times New Roman"/>
                <a:cs typeface="Times New Roman"/>
              </a:rPr>
              <a:t>офицер, он за каких-то пятнадцать лет прошёл путь </a:t>
            </a:r>
            <a:endParaRPr lang="ru-RU" dirty="0" smtClean="0">
              <a:solidFill>
                <a:srgbClr val="002060"/>
              </a:solidFill>
              <a:latin typeface="Times New Roman"/>
              <a:ea typeface="Times New Roman"/>
              <a:cs typeface="Times New Roman"/>
            </a:endParaRPr>
          </a:p>
          <a:p>
            <a:pPr>
              <a:lnSpc>
                <a:spcPct val="115000"/>
              </a:lnSpc>
              <a:spcAft>
                <a:spcPts val="0"/>
              </a:spcAft>
            </a:pPr>
            <a:r>
              <a:rPr lang="ru-RU" dirty="0">
                <a:solidFill>
                  <a:srgbClr val="002060"/>
                </a:solidFill>
                <a:latin typeface="Times New Roman"/>
                <a:ea typeface="Times New Roman"/>
                <a:cs typeface="Times New Roman"/>
              </a:rPr>
              <a:t> </a:t>
            </a:r>
            <a:r>
              <a:rPr lang="ru-RU" dirty="0" smtClean="0">
                <a:solidFill>
                  <a:srgbClr val="002060"/>
                </a:solidFill>
                <a:latin typeface="Times New Roman"/>
                <a:ea typeface="Times New Roman"/>
                <a:cs typeface="Times New Roman"/>
              </a:rPr>
              <a:t>                                       от </a:t>
            </a:r>
            <a:r>
              <a:rPr lang="ru-RU" dirty="0">
                <a:solidFill>
                  <a:srgbClr val="002060"/>
                </a:solidFill>
                <a:latin typeface="Times New Roman"/>
                <a:ea typeface="Times New Roman"/>
                <a:cs typeface="Times New Roman"/>
              </a:rPr>
              <a:t>взводного до командира дивизии. В этой должности и попал </a:t>
            </a:r>
            <a:endParaRPr lang="ru-RU" dirty="0" smtClean="0">
              <a:solidFill>
                <a:srgbClr val="002060"/>
              </a:solidFill>
              <a:latin typeface="Times New Roman"/>
              <a:ea typeface="Times New Roman"/>
              <a:cs typeface="Times New Roman"/>
            </a:endParaRPr>
          </a:p>
          <a:p>
            <a:pPr>
              <a:lnSpc>
                <a:spcPct val="115000"/>
              </a:lnSpc>
              <a:spcAft>
                <a:spcPts val="0"/>
              </a:spcAft>
            </a:pPr>
            <a:r>
              <a:rPr lang="ru-RU" dirty="0">
                <a:solidFill>
                  <a:srgbClr val="002060"/>
                </a:solidFill>
                <a:latin typeface="Times New Roman"/>
                <a:ea typeface="Times New Roman"/>
                <a:cs typeface="Times New Roman"/>
              </a:rPr>
              <a:t> </a:t>
            </a:r>
            <a:r>
              <a:rPr lang="ru-RU" dirty="0" smtClean="0">
                <a:solidFill>
                  <a:srgbClr val="002060"/>
                </a:solidFill>
                <a:latin typeface="Times New Roman"/>
                <a:ea typeface="Times New Roman"/>
                <a:cs typeface="Times New Roman"/>
              </a:rPr>
              <a:t>                                       в </a:t>
            </a:r>
            <a:r>
              <a:rPr lang="ru-RU" dirty="0">
                <a:solidFill>
                  <a:srgbClr val="002060"/>
                </a:solidFill>
                <a:latin typeface="Times New Roman"/>
                <a:ea typeface="Times New Roman"/>
                <a:cs typeface="Times New Roman"/>
              </a:rPr>
              <a:t>Афганистан в 1981 году - командовал 103-й гвардейской воздушно-десантной дивизией, дислоцировавшейся в </a:t>
            </a:r>
            <a:r>
              <a:rPr lang="ru-RU" dirty="0" err="1">
                <a:solidFill>
                  <a:srgbClr val="002060"/>
                </a:solidFill>
                <a:latin typeface="Times New Roman"/>
                <a:ea typeface="Times New Roman"/>
                <a:cs typeface="Times New Roman"/>
              </a:rPr>
              <a:t>Баграме</a:t>
            </a:r>
            <a:r>
              <a:rPr lang="ru-RU" dirty="0">
                <a:solidFill>
                  <a:srgbClr val="002060"/>
                </a:solidFill>
                <a:latin typeface="Times New Roman"/>
                <a:ea typeface="Times New Roman"/>
                <a:cs typeface="Times New Roman"/>
              </a:rPr>
              <a:t>. Участвовал в </a:t>
            </a:r>
            <a:r>
              <a:rPr lang="ru-RU" dirty="0" err="1">
                <a:solidFill>
                  <a:srgbClr val="002060"/>
                </a:solidFill>
                <a:latin typeface="Times New Roman"/>
                <a:ea typeface="Times New Roman"/>
                <a:cs typeface="Times New Roman"/>
              </a:rPr>
              <a:t>Панджшерской</a:t>
            </a:r>
            <a:r>
              <a:rPr lang="ru-RU" dirty="0">
                <a:solidFill>
                  <a:srgbClr val="002060"/>
                </a:solidFill>
                <a:latin typeface="Times New Roman"/>
                <a:ea typeface="Times New Roman"/>
                <a:cs typeface="Times New Roman"/>
              </a:rPr>
              <a:t> операции 1982 года. Также уничтожил крупную группировку </a:t>
            </a:r>
            <a:r>
              <a:rPr lang="ru-RU" dirty="0" err="1">
                <a:solidFill>
                  <a:srgbClr val="002060"/>
                </a:solidFill>
                <a:latin typeface="Times New Roman"/>
                <a:ea typeface="Times New Roman"/>
                <a:cs typeface="Times New Roman"/>
              </a:rPr>
              <a:t>душманов</a:t>
            </a:r>
            <a:r>
              <a:rPr lang="ru-RU" dirty="0">
                <a:solidFill>
                  <a:srgbClr val="002060"/>
                </a:solidFill>
                <a:latin typeface="Times New Roman"/>
                <a:ea typeface="Times New Roman"/>
                <a:cs typeface="Times New Roman"/>
              </a:rPr>
              <a:t>  в 30 километрах от Кабула силами одного полка. Проведя масштабную артподготовку на фронте общей протяженностью 12 километров, Слюсарь обеспечил сохранность солдатских жизней. </a:t>
            </a:r>
            <a:r>
              <a:rPr lang="ru-RU" dirty="0" smtClean="0">
                <a:solidFill>
                  <a:srgbClr val="002060"/>
                </a:solidFill>
                <a:latin typeface="Times New Roman"/>
                <a:ea typeface="Times New Roman"/>
                <a:cs typeface="Times New Roman"/>
              </a:rPr>
              <a:t>15 </a:t>
            </a:r>
            <a:r>
              <a:rPr lang="ru-RU" dirty="0">
                <a:solidFill>
                  <a:srgbClr val="002060"/>
                </a:solidFill>
                <a:latin typeface="Times New Roman"/>
                <a:ea typeface="Times New Roman"/>
                <a:cs typeface="Times New Roman"/>
              </a:rPr>
              <a:t>ноября 1983 года Альберт  </a:t>
            </a:r>
            <a:r>
              <a:rPr lang="ru-RU" dirty="0" err="1">
                <a:solidFill>
                  <a:srgbClr val="002060"/>
                </a:solidFill>
                <a:latin typeface="Times New Roman"/>
                <a:ea typeface="Times New Roman"/>
                <a:cs typeface="Times New Roman"/>
              </a:rPr>
              <a:t>Евдокимович</a:t>
            </a:r>
            <a:r>
              <a:rPr lang="ru-RU" dirty="0">
                <a:solidFill>
                  <a:srgbClr val="002060"/>
                </a:solidFill>
                <a:latin typeface="Times New Roman"/>
                <a:ea typeface="Times New Roman"/>
                <a:cs typeface="Times New Roman"/>
              </a:rPr>
              <a:t>  был награждён  Золотой  Звездой Героя.</a:t>
            </a:r>
            <a:endParaRPr lang="ru-RU" sz="1400" dirty="0">
              <a:solidFill>
                <a:srgbClr val="002060"/>
              </a:solidFill>
              <a:ea typeface="Calibri"/>
              <a:cs typeface="Times New Roman"/>
            </a:endParaRPr>
          </a:p>
          <a:p>
            <a:pPr>
              <a:lnSpc>
                <a:spcPct val="115000"/>
              </a:lnSpc>
              <a:spcAft>
                <a:spcPts val="0"/>
              </a:spcAft>
            </a:pPr>
            <a:r>
              <a:rPr lang="ru-RU" dirty="0">
                <a:solidFill>
                  <a:srgbClr val="002060"/>
                </a:solidFill>
                <a:latin typeface="Times New Roman"/>
                <a:ea typeface="Times New Roman"/>
                <a:cs typeface="Times New Roman"/>
              </a:rPr>
              <a:t>   По возвращении в Союз Слюсарь командовал разными частями ВДВ.</a:t>
            </a:r>
            <a:endParaRPr lang="ru-RU" sz="1400" dirty="0">
              <a:solidFill>
                <a:srgbClr val="002060"/>
              </a:solidFill>
              <a:ea typeface="Calibri"/>
              <a:cs typeface="Times New Roman"/>
            </a:endParaRPr>
          </a:p>
          <a:p>
            <a:pPr>
              <a:lnSpc>
                <a:spcPct val="115000"/>
              </a:lnSpc>
              <a:spcAft>
                <a:spcPts val="0"/>
              </a:spcAft>
            </a:pPr>
            <a:r>
              <a:rPr lang="ru-RU" dirty="0">
                <a:solidFill>
                  <a:srgbClr val="002060"/>
                </a:solidFill>
                <a:latin typeface="Times New Roman"/>
                <a:ea typeface="Times New Roman"/>
                <a:cs typeface="Times New Roman"/>
              </a:rPr>
              <a:t>С  1987 по 1995 год, был начальником одного из самых престижных в стране военных вузов - Рязанского военного воздушно-десантного училища. </a:t>
            </a:r>
            <a:endParaRPr lang="ru-RU" sz="1400" dirty="0">
              <a:solidFill>
                <a:srgbClr val="002060"/>
              </a:solidFill>
              <a:ea typeface="Calibri"/>
              <a:cs typeface="Times New Roman"/>
            </a:endParaRPr>
          </a:p>
          <a:p>
            <a:pPr>
              <a:lnSpc>
                <a:spcPct val="115000"/>
              </a:lnSpc>
              <a:spcAft>
                <a:spcPts val="0"/>
              </a:spcAft>
            </a:pPr>
            <a:r>
              <a:rPr lang="ru-RU" dirty="0">
                <a:solidFill>
                  <a:srgbClr val="002060"/>
                </a:solidFill>
                <a:latin typeface="Times New Roman"/>
                <a:ea typeface="Times New Roman"/>
                <a:cs typeface="Times New Roman"/>
              </a:rPr>
              <a:t>   Сейчас Альберт </a:t>
            </a:r>
            <a:r>
              <a:rPr lang="ru-RU" dirty="0" err="1">
                <a:solidFill>
                  <a:srgbClr val="002060"/>
                </a:solidFill>
                <a:latin typeface="Times New Roman"/>
                <a:ea typeface="Times New Roman"/>
                <a:cs typeface="Times New Roman"/>
              </a:rPr>
              <a:t>Евдокимович</a:t>
            </a:r>
            <a:r>
              <a:rPr lang="ru-RU" dirty="0">
                <a:solidFill>
                  <a:srgbClr val="002060"/>
                </a:solidFill>
                <a:latin typeface="Times New Roman"/>
                <a:ea typeface="Times New Roman"/>
                <a:cs typeface="Times New Roman"/>
              </a:rPr>
              <a:t>  живет в Рязани и является активным участником ветеранского движения.</a:t>
            </a:r>
            <a:endParaRPr lang="ru-RU" sz="1400" dirty="0">
              <a:solidFill>
                <a:srgbClr val="002060"/>
              </a:solidFill>
              <a:ea typeface="Calibri"/>
              <a:cs typeface="Times New Roman"/>
            </a:endParaRPr>
          </a:p>
        </p:txBody>
      </p:sp>
    </p:spTree>
    <p:extLst>
      <p:ext uri="{BB962C8B-B14F-4D97-AF65-F5344CB8AC3E}">
        <p14:creationId xmlns:p14="http://schemas.microsoft.com/office/powerpoint/2010/main" val="2119760698"/>
      </p:ext>
    </p:extLst>
  </p:cSld>
  <p:clrMapOvr>
    <a:masterClrMapping/>
  </p:clrMapOvr>
  <mc:AlternateContent xmlns:mc="http://schemas.openxmlformats.org/markup-compatibility/2006" xmlns:p14="http://schemas.microsoft.com/office/powerpoint/2010/main">
    <mc:Choice Requires="p14">
      <p:transition spd="slow" p14:dur="2000" advTm="71378"/>
    </mc:Choice>
    <mc:Fallback xmlns="">
      <p:transition spd="slow" advTm="71378"/>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2137</TotalTime>
  <Words>900</Words>
  <Application>Microsoft Office PowerPoint</Application>
  <PresentationFormat>Экран (4:3)</PresentationFormat>
  <Paragraphs>85</Paragraphs>
  <Slides>22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Вы были там, где на живую рвали сердце. Домой вернулись с раненой душой. И до сих пор вам снятся сны Афгана И голос ротного: «Вперёд! За мной!».  Вы были там, где слово друг до боли близко, Вода в цене по каплям, по глоткам. А письма из дому так долгожданны и сердечны. Понять бы раньше, писали б чаще вам.  Не выстудит февраль, Наоборот согреет память В глазах застынет скорбная слеза. Вы были там… Спасибо, что остались живы И слава тем, кого хранит земля.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 февраля</dc:title>
  <dc:creator>User</dc:creator>
  <cp:lastModifiedBy>User</cp:lastModifiedBy>
  <cp:revision>133</cp:revision>
  <dcterms:created xsi:type="dcterms:W3CDTF">2017-02-07T09:22:31Z</dcterms:created>
  <dcterms:modified xsi:type="dcterms:W3CDTF">2017-02-21T07:22:29Z</dcterms:modified>
</cp:coreProperties>
</file>