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58" r:id="rId10"/>
    <p:sldId id="259" r:id="rId11"/>
    <p:sldId id="266" r:id="rId12"/>
    <p:sldId id="268" r:id="rId13"/>
    <p:sldId id="269" r:id="rId14"/>
    <p:sldId id="273" r:id="rId15"/>
    <p:sldId id="270" r:id="rId16"/>
    <p:sldId id="271" r:id="rId17"/>
    <p:sldId id="272" r:id="rId18"/>
    <p:sldId id="276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8537" autoAdjust="0"/>
  </p:normalViewPr>
  <p:slideViewPr>
    <p:cSldViewPr>
      <p:cViewPr varScale="1">
        <p:scale>
          <a:sx n="72" d="100"/>
          <a:sy n="72" d="100"/>
        </p:scale>
        <p:origin x="-10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 advTm="10000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0000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0000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0000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0000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0000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0000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C41EBF0-69E4-4E90-A0EE-D1081B057983}" type="datetimeFigureOut">
              <a:rPr lang="ru-RU" smtClean="0"/>
              <a:t>12.01.2020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C6F6738-6F23-4CB3-A18B-C414C8A223BB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 advTm="10000">
    <p:circl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700" y="1988840"/>
            <a:ext cx="8547100" cy="4392488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ru-RU" b="1" dirty="0" smtClean="0">
              <a:solidFill>
                <a:srgbClr val="92D050"/>
              </a:solidFill>
            </a:endParaRPr>
          </a:p>
          <a:p>
            <a:pPr marL="109728" indent="0">
              <a:buNone/>
            </a:pPr>
            <a:r>
              <a:rPr lang="ru-RU" dirty="0" smtClean="0">
                <a:solidFill>
                  <a:srgbClr val="00B0F0"/>
                </a:solidFill>
              </a:rPr>
              <a:t>Рисунки </a:t>
            </a:r>
            <a:r>
              <a:rPr lang="ru-RU" dirty="0" smtClean="0">
                <a:solidFill>
                  <a:srgbClr val="00B0F0"/>
                </a:solidFill>
              </a:rPr>
              <a:t>учеников 2 класса, посещающих</a:t>
            </a:r>
            <a:r>
              <a:rPr lang="ru-RU" dirty="0"/>
              <a:t> </a:t>
            </a:r>
            <a:r>
              <a:rPr lang="ru-RU" dirty="0" smtClean="0">
                <a:solidFill>
                  <a:srgbClr val="00B0F0"/>
                </a:solidFill>
              </a:rPr>
              <a:t>кружок «Весёлые краски» МОУ «СОШ с. Заветное»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3"/>
                </a:solidFill>
              </a:rPr>
              <a:t>Руководитель: учитель начальных классов     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3"/>
                </a:solidFill>
              </a:rPr>
              <a:t>Морозова С.Н.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B0F0"/>
                </a:solidFill>
              </a:rPr>
              <a:t>                        2019 Г    НОЯБРЬ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13576" cy="15121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тудия Детского Творчества _Сюрприз_ граппа-6-_Березы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6165304"/>
            <a:ext cx="609600" cy="6096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536" y="872533"/>
            <a:ext cx="7892296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Garamond" pitchFamily="18" charset="0"/>
                <a:cs typeface="Arial" pitchFamily="34" charset="0"/>
              </a:rPr>
              <a:t>   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Garamond" pitchFamily="18" charset="0"/>
                <a:cs typeface="Arial" pitchFamily="34" charset="0"/>
              </a:rPr>
              <a:t>Презентация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Garamond" pitchFamily="18" charset="0"/>
              <a:cs typeface="Arial" pitchFamily="34" charset="0"/>
            </a:endParaRPr>
          </a:p>
        </p:txBody>
      </p:sp>
      <p:sp>
        <p:nvSpPr>
          <p:cNvPr id="6" name="AutoShape 2" descr="http://engschool1.ru/Imagen/bel_berioza.jpg"/>
          <p:cNvSpPr>
            <a:spLocks noChangeAspect="1" noChangeArrowheads="1"/>
          </p:cNvSpPr>
          <p:nvPr/>
        </p:nvSpPr>
        <p:spPr bwMode="auto">
          <a:xfrm>
            <a:off x="139700" y="152400"/>
            <a:ext cx="1809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9700" y="476672"/>
            <a:ext cx="900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539686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РИС ПРО БЕРЗ\CCI17102019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3861048"/>
            <a:ext cx="3714265" cy="216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5780856" cy="280831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Сверкают, как </a:t>
            </a:r>
            <a:r>
              <a:rPr lang="ru-RU" sz="2400" dirty="0" smtClean="0">
                <a:solidFill>
                  <a:srgbClr val="00B050"/>
                </a:solidFill>
              </a:rPr>
              <a:t>монетками 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Лощёными листочками, 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И </a:t>
            </a:r>
            <a:r>
              <a:rPr lang="ru-RU" sz="2400" dirty="0">
                <a:solidFill>
                  <a:srgbClr val="00B050"/>
                </a:solidFill>
              </a:rPr>
              <a:t>машут они ветками, </a:t>
            </a:r>
            <a:r>
              <a:rPr lang="ru-RU" sz="2400" dirty="0" smtClean="0">
                <a:solidFill>
                  <a:srgbClr val="00B050"/>
                </a:solidFill>
              </a:rPr>
              <a:t/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Как </a:t>
            </a:r>
            <a:r>
              <a:rPr lang="ru-RU" sz="2400" dirty="0">
                <a:solidFill>
                  <a:srgbClr val="00B050"/>
                </a:solidFill>
              </a:rPr>
              <a:t>девушки платочками. </a:t>
            </a:r>
            <a:br>
              <a:rPr lang="ru-RU" sz="2400" dirty="0">
                <a:solidFill>
                  <a:srgbClr val="00B050"/>
                </a:solidFill>
              </a:rPr>
            </a:br>
            <a:r>
              <a:rPr lang="ru-RU" sz="2400" dirty="0">
                <a:solidFill>
                  <a:srgbClr val="00B050"/>
                </a:solidFill>
              </a:rPr>
              <a:t/>
            </a:r>
            <a:br>
              <a:rPr lang="ru-RU" sz="2400" dirty="0">
                <a:solidFill>
                  <a:srgbClr val="00B050"/>
                </a:solidFill>
              </a:rPr>
            </a:b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3" name="Picture 2" descr="C:\Users\User\Pictures\ControlCenter4\Scan\CCI24102019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3635896" cy="254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374378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88640"/>
            <a:ext cx="7024744" cy="2016224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rgbClr val="00B050"/>
                </a:solidFill>
              </a:rPr>
              <a:t>Есть у берёзы и свой праздник. Он так и называется – Праздник русской берёзы.</a:t>
            </a:r>
            <a:r>
              <a:rPr lang="ru-RU" dirty="0"/>
              <a:t> </a:t>
            </a:r>
          </a:p>
        </p:txBody>
      </p:sp>
      <p:pic>
        <p:nvPicPr>
          <p:cNvPr id="2050" name="Picture 2" descr="C:\Users\User\Desktop\CCI24102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6455460" cy="35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186063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ochemu4ka.ru/_ph/111/375609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3191"/>
            <a:ext cx="5328592" cy="3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836712"/>
            <a:ext cx="65902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Под весенним солнышком во дворе у </a:t>
            </a:r>
            <a:r>
              <a:rPr lang="ru-RU" sz="2400" dirty="0" smtClean="0"/>
              <a:t>нас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Расцвела березка, радуя всем глаз.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97639699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988" y="332656"/>
            <a:ext cx="59738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Каждый листик, как сердечко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Полюбуйся</a:t>
            </a:r>
            <a:r>
              <a:rPr lang="ru-RU" sz="2400" dirty="0"/>
              <a:t>, </a:t>
            </a:r>
            <a:r>
              <a:rPr lang="ru-RU" sz="2400" dirty="0" smtClean="0"/>
              <a:t>погляди</a:t>
            </a:r>
          </a:p>
          <a:p>
            <a:r>
              <a:rPr lang="ru-RU" sz="2400" dirty="0" smtClean="0"/>
              <a:t>У </a:t>
            </a:r>
            <a:r>
              <a:rPr lang="ru-RU" sz="2400" dirty="0"/>
              <a:t>родимого крылечка </a:t>
            </a:r>
            <a:endParaRPr lang="ru-RU" sz="2400" dirty="0" smtClean="0"/>
          </a:p>
          <a:p>
            <a:r>
              <a:rPr lang="ru-RU" sz="2400" dirty="0" smtClean="0"/>
              <a:t>Ты </a:t>
            </a:r>
            <a:r>
              <a:rPr lang="ru-RU" sz="2400" dirty="0"/>
              <a:t>берёзку посади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71913" y="3717032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</a:t>
            </a:r>
            <a:endParaRPr lang="ru-RU" dirty="0"/>
          </a:p>
        </p:txBody>
      </p:sp>
      <p:pic>
        <p:nvPicPr>
          <p:cNvPr id="4098" name="Picture 2" descr="C:\Users\User\Pictures\ControlCenter4\Scan\CCI21102019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2060848"/>
            <a:ext cx="489654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946710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48103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400" dirty="0" smtClean="0"/>
              <a:t>Вот </a:t>
            </a:r>
            <a:r>
              <a:rPr lang="ru-RU" sz="2400" dirty="0"/>
              <a:t>берёзы у откоса </a:t>
            </a:r>
          </a:p>
          <a:p>
            <a:r>
              <a:rPr lang="ru-RU" sz="2400" dirty="0"/>
              <a:t>Стайкой встали у реки,</a:t>
            </a:r>
          </a:p>
          <a:p>
            <a:r>
              <a:rPr lang="ru-RU" sz="2400" dirty="0" smtClean="0"/>
              <a:t>Засверкали </a:t>
            </a:r>
            <a:r>
              <a:rPr lang="ru-RU" sz="2400" dirty="0"/>
              <a:t>в длинных косах</a:t>
            </a:r>
          </a:p>
          <a:p>
            <a:r>
              <a:rPr lang="ru-RU" sz="2400" dirty="0" smtClean="0"/>
              <a:t>Жёлтых </a:t>
            </a:r>
            <a:r>
              <a:rPr lang="ru-RU" sz="2400" dirty="0"/>
              <a:t>листьев огоньки. </a:t>
            </a:r>
          </a:p>
        </p:txBody>
      </p:sp>
      <p:pic>
        <p:nvPicPr>
          <p:cNvPr id="5122" name="Picture 2" descr="C:\Users\User\Desktop\CCI21102019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5296798" cy="38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832209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62068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задумчивой березки </a:t>
            </a:r>
            <a:endParaRPr lang="ru-RU" sz="2400" dirty="0" smtClean="0"/>
          </a:p>
          <a:p>
            <a:r>
              <a:rPr lang="ru-RU" sz="2400" dirty="0" smtClean="0"/>
              <a:t>На </a:t>
            </a:r>
            <a:r>
              <a:rPr lang="ru-RU" sz="2400" dirty="0"/>
              <a:t>ветвях висят </a:t>
            </a:r>
            <a:r>
              <a:rPr lang="ru-RU" sz="2400" dirty="0" smtClean="0"/>
              <a:t>сережки</a:t>
            </a:r>
          </a:p>
          <a:p>
            <a:r>
              <a:rPr lang="ru-RU" sz="2400" dirty="0" smtClean="0"/>
              <a:t>Ты</a:t>
            </a:r>
            <a:r>
              <a:rPr lang="ru-RU" sz="2400" dirty="0"/>
              <a:t>, березка, не грусти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Почки в листья распусти.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146" name="Picture 2" descr="C:\Users\User\Pictures\ControlCenter4\Scan\CCI21102019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757" y="1988840"/>
            <a:ext cx="323782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687012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1196752"/>
            <a:ext cx="586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                                                          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1196752"/>
            <a:ext cx="45095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>Белая </a:t>
            </a:r>
            <a:r>
              <a:rPr lang="ru-RU" sz="2000" dirty="0"/>
              <a:t>берёза косы распустила, </a:t>
            </a:r>
            <a:endParaRPr lang="ru-RU" sz="2000" dirty="0" smtClean="0"/>
          </a:p>
          <a:p>
            <a:r>
              <a:rPr lang="ru-RU" sz="2000" dirty="0" smtClean="0"/>
              <a:t>Белая </a:t>
            </a:r>
            <a:r>
              <a:rPr lang="ru-RU" sz="2000" dirty="0"/>
              <a:t>берёза ветки опустила. </a:t>
            </a:r>
            <a:endParaRPr lang="ru-RU" sz="2000" dirty="0" smtClean="0"/>
          </a:p>
          <a:p>
            <a:r>
              <a:rPr lang="ru-RU" sz="2000" dirty="0" smtClean="0"/>
              <a:t>Желтые </a:t>
            </a:r>
            <a:r>
              <a:rPr lang="ru-RU" sz="2000" dirty="0"/>
              <a:t>листочки косы украшают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И на землю тихо, тихо опадают.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6" name="Picture 2" descr="C:\Users\User\Pictures\ControlCenter4\Scan\CCI24102019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82" y="3212976"/>
            <a:ext cx="4571999" cy="32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901638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maam.ru/images/users/photos/medium/d9375a81bb03a3827723ce3c1b60e3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74" y="2847480"/>
            <a:ext cx="4464496" cy="35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60648"/>
            <a:ext cx="48017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/>
              <a:t>Всем </a:t>
            </a:r>
            <a:r>
              <a:rPr lang="ru-RU" sz="2400" dirty="0"/>
              <a:t>береза </a:t>
            </a:r>
            <a:r>
              <a:rPr lang="ru-RU" sz="2400" dirty="0" smtClean="0"/>
              <a:t>нравится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Ведь она – красавица! </a:t>
            </a:r>
            <a:endParaRPr lang="ru-RU" sz="2400" dirty="0" smtClean="0"/>
          </a:p>
          <a:p>
            <a:r>
              <a:rPr lang="ru-RU" sz="2400" dirty="0" smtClean="0"/>
              <a:t> Белый </a:t>
            </a:r>
            <a:r>
              <a:rPr lang="ru-RU" sz="2400" dirty="0" err="1" smtClean="0"/>
              <a:t>ствол,густая</a:t>
            </a:r>
            <a:r>
              <a:rPr lang="ru-RU" sz="2400" dirty="0" smtClean="0"/>
              <a:t> крона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Рассылает всем </a:t>
            </a:r>
            <a:r>
              <a:rPr lang="ru-RU" sz="2400" dirty="0" smtClean="0"/>
              <a:t>поклоны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Листья тихо шелестят </a:t>
            </a:r>
            <a:endParaRPr lang="ru-RU" sz="2400" dirty="0" smtClean="0"/>
          </a:p>
          <a:p>
            <a:r>
              <a:rPr lang="ru-RU" sz="2400" dirty="0" smtClean="0"/>
              <a:t> Меж </a:t>
            </a:r>
            <a:r>
              <a:rPr lang="ru-RU" sz="2400" dirty="0"/>
              <a:t>собою говорят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7321053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76672"/>
            <a:ext cx="53206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</a:rPr>
              <a:t>Белая берёза под моим окном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Принакрылась снегом, точно серебром.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На пушистых ветках снежною каймой 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Распустились кисти белой бахромой</a:t>
            </a:r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339752" y="2276872"/>
            <a:ext cx="607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                                  </a:t>
            </a:r>
            <a:endParaRPr lang="ru-RU" dirty="0"/>
          </a:p>
        </p:txBody>
      </p:sp>
      <p:pic>
        <p:nvPicPr>
          <p:cNvPr id="1026" name="Picture 2" descr="C:\Users\User\Pictures\ControlCenter4\Scan\CCI25102019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461538"/>
            <a:ext cx="3808518" cy="415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617303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85571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Рисунки учеников кружка </a:t>
            </a:r>
            <a:r>
              <a:rPr lang="ru-RU" sz="2000" dirty="0" smtClean="0">
                <a:solidFill>
                  <a:srgbClr val="00B0F0"/>
                </a:solidFill>
              </a:rPr>
              <a:t>«Весёлые краски»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Иванченко Игоря, </a:t>
            </a:r>
            <a:r>
              <a:rPr lang="ru-RU" sz="2000" dirty="0" err="1" smtClean="0">
                <a:solidFill>
                  <a:srgbClr val="FF0000"/>
                </a:solidFill>
              </a:rPr>
              <a:t>Петюкиной</a:t>
            </a:r>
            <a:r>
              <a:rPr lang="ru-RU" sz="2000" dirty="0" smtClean="0">
                <a:solidFill>
                  <a:srgbClr val="FF0000"/>
                </a:solidFill>
              </a:rPr>
              <a:t> Виктории, Азимовой </a:t>
            </a:r>
            <a:r>
              <a:rPr lang="ru-RU" sz="2000" dirty="0" err="1" smtClean="0">
                <a:solidFill>
                  <a:srgbClr val="FF0000"/>
                </a:solidFill>
              </a:rPr>
              <a:t>Миланы</a:t>
            </a:r>
            <a:r>
              <a:rPr lang="ru-RU" sz="20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sz="2000" dirty="0" err="1" smtClean="0">
                <a:solidFill>
                  <a:srgbClr val="FF0000"/>
                </a:solidFill>
              </a:rPr>
              <a:t>Кадралиева</a:t>
            </a:r>
            <a:r>
              <a:rPr lang="ru-RU" sz="2000" dirty="0" smtClean="0">
                <a:solidFill>
                  <a:srgbClr val="FF0000"/>
                </a:solidFill>
              </a:rPr>
              <a:t> Артура,  </a:t>
            </a:r>
            <a:r>
              <a:rPr lang="ru-RU" sz="2000" dirty="0" err="1" smtClean="0">
                <a:solidFill>
                  <a:srgbClr val="FF0000"/>
                </a:solidFill>
              </a:rPr>
              <a:t>Каурнакаева</a:t>
            </a:r>
            <a:r>
              <a:rPr lang="ru-RU" sz="2000" dirty="0" smtClean="0">
                <a:solidFill>
                  <a:srgbClr val="FF0000"/>
                </a:solidFill>
              </a:rPr>
              <a:t> Артура,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Соколовой </a:t>
            </a:r>
            <a:r>
              <a:rPr lang="ru-RU" sz="2000" dirty="0" err="1" smtClean="0">
                <a:solidFill>
                  <a:srgbClr val="FF0000"/>
                </a:solidFill>
              </a:rPr>
              <a:t>Маргариты,Разуваева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Максима,Джангалиевой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Адины</a:t>
            </a:r>
            <a:r>
              <a:rPr lang="ru-RU" sz="20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Медведева Егора, </a:t>
            </a:r>
            <a:r>
              <a:rPr lang="ru-RU" sz="2000" dirty="0" err="1" smtClean="0">
                <a:solidFill>
                  <a:srgbClr val="FF0000"/>
                </a:solidFill>
              </a:rPr>
              <a:t>Елькина</a:t>
            </a:r>
            <a:r>
              <a:rPr lang="ru-RU" sz="2000" dirty="0" smtClean="0">
                <a:solidFill>
                  <a:srgbClr val="FF0000"/>
                </a:solidFill>
              </a:rPr>
              <a:t> Давида, </a:t>
            </a:r>
            <a:r>
              <a:rPr lang="ru-RU" sz="2000" dirty="0" err="1" smtClean="0">
                <a:solidFill>
                  <a:srgbClr val="FF0000"/>
                </a:solidFill>
              </a:rPr>
              <a:t>Мостакова</a:t>
            </a:r>
            <a:r>
              <a:rPr lang="ru-RU" sz="2000" dirty="0" smtClean="0">
                <a:solidFill>
                  <a:srgbClr val="FF0000"/>
                </a:solidFill>
              </a:rPr>
              <a:t> Михаила,</a:t>
            </a:r>
          </a:p>
          <a:p>
            <a:r>
              <a:rPr lang="ru-RU" sz="2000" dirty="0" err="1" smtClean="0">
                <a:solidFill>
                  <a:srgbClr val="FF0000"/>
                </a:solidFill>
              </a:rPr>
              <a:t>Алтынбаевой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Анель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User\Downloads\4u4vdj5vraqs40g0so8gc04ksskoo8_5d551a97b7d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08921"/>
            <a:ext cx="3960440" cy="33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257583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49685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РИС ПРО БЕРЗ\CCI17102019_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9036496" cy="573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59281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92696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/>
              <a:t>Источники:https</a:t>
            </a:r>
            <a:r>
              <a:rPr lang="ru-RU" sz="3200" dirty="0"/>
              <a:t>://</a:t>
            </a:r>
            <a:r>
              <a:rPr lang="ru-RU" sz="3200" dirty="0" smtClean="0"/>
              <a:t>mamamozhetvse.ru/stixi-pro-berezu-dlya-detej-23-luchshix.html</a:t>
            </a:r>
          </a:p>
          <a:p>
            <a:endParaRPr lang="ru-RU" sz="3200" dirty="0"/>
          </a:p>
          <a:p>
            <a:r>
              <a:rPr lang="en-US" sz="3200" dirty="0"/>
              <a:t>http://www.youtube.com/watch?v=DieuxEu-1bs</a:t>
            </a:r>
            <a:endParaRPr lang="ru-RU" sz="3200" dirty="0" smtClean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20908047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270021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B050"/>
                </a:solidFill>
              </a:rPr>
              <a:t>Люблю берёзку русскую</a:t>
            </a:r>
            <a:r>
              <a:rPr lang="ru-RU" sz="2000" dirty="0" smtClean="0">
                <a:solidFill>
                  <a:srgbClr val="00B050"/>
                </a:solidFill>
              </a:rPr>
              <a:t>,</a:t>
            </a:r>
            <a:br>
              <a:rPr lang="ru-RU" sz="2000" dirty="0" smtClean="0">
                <a:solidFill>
                  <a:srgbClr val="00B050"/>
                </a:solidFill>
              </a:rPr>
            </a:br>
            <a:r>
              <a:rPr lang="ru-RU" sz="2000" dirty="0" smtClean="0">
                <a:solidFill>
                  <a:srgbClr val="00B050"/>
                </a:solidFill>
              </a:rPr>
              <a:t>То </a:t>
            </a:r>
            <a:r>
              <a:rPr lang="ru-RU" sz="2000" dirty="0">
                <a:solidFill>
                  <a:srgbClr val="00B050"/>
                </a:solidFill>
              </a:rPr>
              <a:t>светлую, то грустную, </a:t>
            </a:r>
            <a:r>
              <a:rPr lang="ru-RU" sz="2000" dirty="0" smtClean="0">
                <a:solidFill>
                  <a:srgbClr val="00B050"/>
                </a:solidFill>
              </a:rPr>
              <a:t/>
            </a:r>
            <a:br>
              <a:rPr lang="ru-RU" sz="2000" dirty="0" smtClean="0">
                <a:solidFill>
                  <a:srgbClr val="00B050"/>
                </a:solidFill>
              </a:rPr>
            </a:br>
            <a:r>
              <a:rPr lang="ru-RU" sz="2000" dirty="0" smtClean="0">
                <a:solidFill>
                  <a:srgbClr val="00B050"/>
                </a:solidFill>
              </a:rPr>
              <a:t>В </a:t>
            </a:r>
            <a:r>
              <a:rPr lang="ru-RU" sz="2000" dirty="0">
                <a:solidFill>
                  <a:srgbClr val="00B050"/>
                </a:solidFill>
              </a:rPr>
              <a:t>белёном сарафанчике, </a:t>
            </a:r>
            <a:r>
              <a:rPr lang="ru-RU" sz="2000" dirty="0" smtClean="0">
                <a:solidFill>
                  <a:srgbClr val="00B050"/>
                </a:solidFill>
              </a:rPr>
              <a:t/>
            </a:r>
            <a:br>
              <a:rPr lang="ru-RU" sz="2000" dirty="0" smtClean="0">
                <a:solidFill>
                  <a:srgbClr val="00B050"/>
                </a:solidFill>
              </a:rPr>
            </a:br>
            <a:r>
              <a:rPr lang="ru-RU" sz="2000" dirty="0" smtClean="0">
                <a:solidFill>
                  <a:srgbClr val="00B050"/>
                </a:solidFill>
              </a:rPr>
              <a:t>С </a:t>
            </a:r>
            <a:r>
              <a:rPr lang="ru-RU" sz="2000" dirty="0">
                <a:solidFill>
                  <a:srgbClr val="00B050"/>
                </a:solidFill>
              </a:rPr>
              <a:t>платочками в карманчиках. </a:t>
            </a:r>
            <a:r>
              <a:rPr lang="ru-RU" sz="2000" dirty="0" smtClean="0">
                <a:solidFill>
                  <a:srgbClr val="00B050"/>
                </a:solidFill>
              </a:rPr>
              <a:t/>
            </a:r>
            <a:br>
              <a:rPr lang="ru-RU" sz="2000" dirty="0" smtClean="0">
                <a:solidFill>
                  <a:srgbClr val="00B050"/>
                </a:solidFill>
              </a:rPr>
            </a:br>
            <a:r>
              <a:rPr lang="ru-RU" sz="2000" dirty="0" smtClean="0">
                <a:solidFill>
                  <a:srgbClr val="00B050"/>
                </a:solidFill>
              </a:rPr>
              <a:t>С </a:t>
            </a:r>
            <a:r>
              <a:rPr lang="ru-RU" sz="2000" dirty="0">
                <a:solidFill>
                  <a:srgbClr val="00B050"/>
                </a:solidFill>
              </a:rPr>
              <a:t>красивыми застёжками. </a:t>
            </a:r>
            <a:r>
              <a:rPr lang="ru-RU" sz="2000" dirty="0" smtClean="0">
                <a:solidFill>
                  <a:srgbClr val="00B050"/>
                </a:solidFill>
              </a:rPr>
              <a:t/>
            </a:r>
            <a:br>
              <a:rPr lang="ru-RU" sz="2000" dirty="0" smtClean="0">
                <a:solidFill>
                  <a:srgbClr val="00B050"/>
                </a:solidFill>
              </a:rPr>
            </a:br>
            <a:r>
              <a:rPr lang="ru-RU" sz="2000" dirty="0" smtClean="0">
                <a:solidFill>
                  <a:srgbClr val="00B050"/>
                </a:solidFill>
              </a:rPr>
              <a:t>С </a:t>
            </a:r>
            <a:r>
              <a:rPr lang="ru-RU" sz="2000" dirty="0">
                <a:solidFill>
                  <a:srgbClr val="00B050"/>
                </a:solidFill>
              </a:rPr>
              <a:t>зелёными серёжками.</a:t>
            </a:r>
            <a:br>
              <a:rPr lang="ru-RU" sz="2000" dirty="0">
                <a:solidFill>
                  <a:srgbClr val="00B050"/>
                </a:solidFill>
              </a:rPr>
            </a:br>
            <a:r>
              <a:rPr lang="ru-RU" sz="2000" dirty="0">
                <a:solidFill>
                  <a:srgbClr val="00B050"/>
                </a:solidFill>
              </a:rPr>
              <a:t/>
            </a:r>
            <a:br>
              <a:rPr lang="ru-RU" sz="2000" dirty="0">
                <a:solidFill>
                  <a:srgbClr val="00B050"/>
                </a:solidFill>
              </a:rPr>
            </a:b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Pictures\ControlCenter4\Scan\CCI2510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90084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9381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РИС ПРО БЕРЗ\CCI01012007_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140968"/>
            <a:ext cx="6234545" cy="334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301" y="764704"/>
            <a:ext cx="5587901" cy="2952328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B050"/>
                </a:solidFill>
              </a:rPr>
              <a:t>Если </a:t>
            </a:r>
            <a:r>
              <a:rPr lang="ru-RU" sz="2200" dirty="0">
                <a:solidFill>
                  <a:srgbClr val="00B050"/>
                </a:solidFill>
              </a:rPr>
              <a:t>б дали березке расческу, </a:t>
            </a:r>
            <a:r>
              <a:rPr lang="ru-RU" sz="2200" dirty="0" smtClean="0">
                <a:solidFill>
                  <a:srgbClr val="00B050"/>
                </a:solidFill>
              </a:rPr>
              <a:t/>
            </a:r>
            <a:br>
              <a:rPr lang="ru-RU" sz="2200" dirty="0" smtClean="0">
                <a:solidFill>
                  <a:srgbClr val="00B050"/>
                </a:solidFill>
              </a:rPr>
            </a:br>
            <a:r>
              <a:rPr lang="ru-RU" sz="2200" dirty="0" smtClean="0">
                <a:solidFill>
                  <a:srgbClr val="00B050"/>
                </a:solidFill>
              </a:rPr>
              <a:t>Изменила </a:t>
            </a:r>
            <a:r>
              <a:rPr lang="ru-RU" sz="2200" dirty="0">
                <a:solidFill>
                  <a:srgbClr val="00B050"/>
                </a:solidFill>
              </a:rPr>
              <a:t>б березка причёску: </a:t>
            </a:r>
            <a:r>
              <a:rPr lang="ru-RU" sz="2200" dirty="0" smtClean="0">
                <a:solidFill>
                  <a:srgbClr val="00B050"/>
                </a:solidFill>
              </a:rPr>
              <a:t/>
            </a:r>
            <a:br>
              <a:rPr lang="ru-RU" sz="2200" dirty="0" smtClean="0">
                <a:solidFill>
                  <a:srgbClr val="00B050"/>
                </a:solidFill>
              </a:rPr>
            </a:br>
            <a:r>
              <a:rPr lang="ru-RU" sz="2200" dirty="0" smtClean="0">
                <a:solidFill>
                  <a:srgbClr val="00B050"/>
                </a:solidFill>
              </a:rPr>
              <a:t>В </a:t>
            </a:r>
            <a:r>
              <a:rPr lang="ru-RU" sz="2200" dirty="0">
                <a:solidFill>
                  <a:srgbClr val="00B050"/>
                </a:solidFill>
              </a:rPr>
              <a:t>речку, как в зеркало, глядя</a:t>
            </a:r>
            <a:r>
              <a:rPr lang="ru-RU" sz="2200" dirty="0" smtClean="0">
                <a:solidFill>
                  <a:srgbClr val="00B050"/>
                </a:solidFill>
              </a:rPr>
              <a:t>,</a:t>
            </a:r>
            <a:br>
              <a:rPr lang="ru-RU" sz="2200" dirty="0" smtClean="0">
                <a:solidFill>
                  <a:srgbClr val="00B050"/>
                </a:solidFill>
              </a:rPr>
            </a:br>
            <a:r>
              <a:rPr lang="ru-RU" sz="2200" dirty="0" smtClean="0">
                <a:solidFill>
                  <a:srgbClr val="00B050"/>
                </a:solidFill>
              </a:rPr>
              <a:t>Расчесала </a:t>
            </a:r>
            <a:r>
              <a:rPr lang="ru-RU" sz="2200" dirty="0">
                <a:solidFill>
                  <a:srgbClr val="00B050"/>
                </a:solidFill>
              </a:rPr>
              <a:t>бы кудрявые пряди, </a:t>
            </a:r>
            <a:r>
              <a:rPr lang="ru-RU" sz="2200" dirty="0" smtClean="0">
                <a:solidFill>
                  <a:srgbClr val="00B050"/>
                </a:solidFill>
              </a:rPr>
              <a:t/>
            </a:r>
            <a:br>
              <a:rPr lang="ru-RU" sz="2200" dirty="0" smtClean="0">
                <a:solidFill>
                  <a:srgbClr val="00B050"/>
                </a:solidFill>
              </a:rPr>
            </a:br>
            <a:r>
              <a:rPr lang="ru-RU" sz="2200" dirty="0" smtClean="0">
                <a:solidFill>
                  <a:srgbClr val="00B050"/>
                </a:solidFill>
              </a:rPr>
              <a:t>И </a:t>
            </a:r>
            <a:r>
              <a:rPr lang="ru-RU" sz="2200" dirty="0">
                <a:solidFill>
                  <a:srgbClr val="00B050"/>
                </a:solidFill>
              </a:rPr>
              <a:t>вошло б у неё в привычку </a:t>
            </a:r>
            <a:r>
              <a:rPr lang="ru-RU" sz="2200" dirty="0" smtClean="0">
                <a:solidFill>
                  <a:srgbClr val="00B050"/>
                </a:solidFill>
              </a:rPr>
              <a:t/>
            </a:r>
            <a:br>
              <a:rPr lang="ru-RU" sz="2200" dirty="0" smtClean="0">
                <a:solidFill>
                  <a:srgbClr val="00B050"/>
                </a:solidFill>
              </a:rPr>
            </a:br>
            <a:r>
              <a:rPr lang="ru-RU" sz="2200" dirty="0" smtClean="0">
                <a:solidFill>
                  <a:srgbClr val="00B050"/>
                </a:solidFill>
              </a:rPr>
              <a:t>По </a:t>
            </a:r>
            <a:r>
              <a:rPr lang="ru-RU" sz="2200" dirty="0">
                <a:solidFill>
                  <a:srgbClr val="00B050"/>
                </a:solidFill>
              </a:rPr>
              <a:t>утрам заплетать косичку.</a:t>
            </a:r>
            <a:br>
              <a:rPr lang="ru-RU" sz="2200" dirty="0">
                <a:solidFill>
                  <a:srgbClr val="00B05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798558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"/>
            <a:ext cx="5791200" cy="184482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…</a:t>
            </a:r>
            <a:r>
              <a:rPr lang="ru-RU" sz="2400" dirty="0">
                <a:solidFill>
                  <a:srgbClr val="92D050"/>
                </a:solidFill>
                <a:effectLst/>
              </a:rPr>
              <a:t>Любо слушать нам берёзка</a:t>
            </a:r>
            <a:br>
              <a:rPr lang="ru-RU" sz="2400" dirty="0">
                <a:solidFill>
                  <a:srgbClr val="92D050"/>
                </a:solidFill>
                <a:effectLst/>
              </a:rPr>
            </a:br>
            <a:r>
              <a:rPr lang="ru-RU" sz="2400" dirty="0">
                <a:solidFill>
                  <a:srgbClr val="92D050"/>
                </a:solidFill>
                <a:effectLst/>
              </a:rPr>
              <a:t>Капли звонкие твои</a:t>
            </a:r>
            <a:br>
              <a:rPr lang="ru-RU" sz="2400" dirty="0">
                <a:solidFill>
                  <a:srgbClr val="92D050"/>
                </a:solidFill>
                <a:effectLst/>
              </a:rPr>
            </a:br>
            <a:r>
              <a:rPr lang="ru-RU" sz="2400" dirty="0">
                <a:solidFill>
                  <a:srgbClr val="92D050"/>
                </a:solidFill>
                <a:effectLst/>
              </a:rPr>
              <a:t>Напои же нас берёзка </a:t>
            </a:r>
            <a:br>
              <a:rPr lang="ru-RU" sz="2400" dirty="0">
                <a:solidFill>
                  <a:srgbClr val="92D050"/>
                </a:solidFill>
                <a:effectLst/>
              </a:rPr>
            </a:br>
            <a:r>
              <a:rPr lang="ru-RU" sz="2400" dirty="0">
                <a:solidFill>
                  <a:srgbClr val="92D050"/>
                </a:solidFill>
                <a:effectLst/>
              </a:rPr>
              <a:t>Вешним соком напои</a:t>
            </a:r>
            <a:r>
              <a:rPr lang="ru-RU" sz="2400" dirty="0">
                <a:effectLst/>
              </a:rPr>
              <a:t>.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Pictures\ControlCenter4\Scan\CCI21102019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07" y="1844824"/>
            <a:ext cx="70617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310267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РИС ПРО БЕРЗ\CCI17102019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3266027"/>
            <a:ext cx="4829695" cy="35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64896" cy="3024336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B050"/>
                </a:solidFill>
              </a:rPr>
              <a:t>Берёзонька Берёза моя ,берёзонька</a:t>
            </a:r>
            <a:r>
              <a:rPr lang="ru-RU" sz="2700" dirty="0">
                <a:solidFill>
                  <a:srgbClr val="00B050"/>
                </a:solidFill>
              </a:rPr>
              <a:t>, </a:t>
            </a:r>
            <a:r>
              <a:rPr lang="ru-RU" sz="2700" dirty="0" smtClean="0">
                <a:solidFill>
                  <a:srgbClr val="00B050"/>
                </a:solidFill>
              </a:rPr>
              <a:t/>
            </a:r>
            <a:br>
              <a:rPr lang="ru-RU" sz="2700" dirty="0" smtClean="0">
                <a:solidFill>
                  <a:srgbClr val="00B050"/>
                </a:solidFill>
              </a:rPr>
            </a:br>
            <a:r>
              <a:rPr lang="ru-RU" sz="2700" dirty="0" smtClean="0">
                <a:solidFill>
                  <a:srgbClr val="00B050"/>
                </a:solidFill>
              </a:rPr>
              <a:t>Берёза </a:t>
            </a:r>
            <a:r>
              <a:rPr lang="ru-RU" sz="2700" dirty="0">
                <a:solidFill>
                  <a:srgbClr val="00B050"/>
                </a:solidFill>
              </a:rPr>
              <a:t>моя белая, </a:t>
            </a:r>
            <a:r>
              <a:rPr lang="ru-RU" sz="2700" dirty="0" smtClean="0">
                <a:solidFill>
                  <a:srgbClr val="00B050"/>
                </a:solidFill>
              </a:rPr>
              <a:t/>
            </a:r>
            <a:br>
              <a:rPr lang="ru-RU" sz="2700" dirty="0" smtClean="0">
                <a:solidFill>
                  <a:srgbClr val="00B050"/>
                </a:solidFill>
              </a:rPr>
            </a:br>
            <a:r>
              <a:rPr lang="ru-RU" sz="2700" dirty="0" smtClean="0">
                <a:solidFill>
                  <a:srgbClr val="00B050"/>
                </a:solidFill>
              </a:rPr>
              <a:t>Берёза </a:t>
            </a:r>
            <a:r>
              <a:rPr lang="ru-RU" sz="2700" dirty="0">
                <a:solidFill>
                  <a:srgbClr val="00B050"/>
                </a:solidFill>
              </a:rPr>
              <a:t>кудрявая! </a:t>
            </a:r>
            <a:r>
              <a:rPr lang="ru-RU" sz="2700" dirty="0" smtClean="0">
                <a:solidFill>
                  <a:srgbClr val="00B050"/>
                </a:solidFill>
              </a:rPr>
              <a:t/>
            </a:r>
            <a:br>
              <a:rPr lang="ru-RU" sz="2700" dirty="0" smtClean="0">
                <a:solidFill>
                  <a:srgbClr val="00B050"/>
                </a:solidFill>
              </a:rPr>
            </a:br>
            <a:r>
              <a:rPr lang="ru-RU" sz="2700" dirty="0" smtClean="0">
                <a:solidFill>
                  <a:srgbClr val="00B050"/>
                </a:solidFill>
              </a:rPr>
              <a:t>Стоишь </a:t>
            </a:r>
            <a:r>
              <a:rPr lang="ru-RU" sz="2700" dirty="0">
                <a:solidFill>
                  <a:srgbClr val="00B050"/>
                </a:solidFill>
              </a:rPr>
              <a:t>ты, берёзонька, </a:t>
            </a:r>
            <a:r>
              <a:rPr lang="ru-RU" sz="2700" dirty="0" smtClean="0">
                <a:solidFill>
                  <a:srgbClr val="00B050"/>
                </a:solidFill>
              </a:rPr>
              <a:t/>
            </a:r>
            <a:br>
              <a:rPr lang="ru-RU" sz="2700" dirty="0" smtClean="0">
                <a:solidFill>
                  <a:srgbClr val="00B050"/>
                </a:solidFill>
              </a:rPr>
            </a:br>
            <a:r>
              <a:rPr lang="ru-RU" sz="2700" dirty="0" smtClean="0">
                <a:solidFill>
                  <a:srgbClr val="00B050"/>
                </a:solidFill>
              </a:rPr>
              <a:t>Посередь </a:t>
            </a:r>
            <a:r>
              <a:rPr lang="ru-RU" sz="2700" dirty="0" err="1">
                <a:solidFill>
                  <a:srgbClr val="00B050"/>
                </a:solidFill>
              </a:rPr>
              <a:t>долинушки</a:t>
            </a:r>
            <a:r>
              <a:rPr lang="ru-RU" sz="2700" dirty="0">
                <a:solidFill>
                  <a:srgbClr val="00B050"/>
                </a:solidFill>
              </a:rPr>
              <a:t>; </a:t>
            </a:r>
            <a:r>
              <a:rPr lang="ru-RU" sz="2700" dirty="0" smtClean="0">
                <a:solidFill>
                  <a:srgbClr val="00B050"/>
                </a:solidFill>
              </a:rPr>
              <a:t/>
            </a:r>
            <a:br>
              <a:rPr lang="ru-RU" sz="2700" dirty="0" smtClean="0">
                <a:solidFill>
                  <a:srgbClr val="00B050"/>
                </a:solidFill>
              </a:rPr>
            </a:br>
            <a:r>
              <a:rPr lang="ru-RU" sz="2700" dirty="0" smtClean="0">
                <a:solidFill>
                  <a:srgbClr val="00B050"/>
                </a:solidFill>
              </a:rPr>
              <a:t>На </a:t>
            </a:r>
            <a:r>
              <a:rPr lang="ru-RU" sz="2700" dirty="0">
                <a:solidFill>
                  <a:srgbClr val="00B050"/>
                </a:solidFill>
              </a:rPr>
              <a:t>тебе, берёзонька</a:t>
            </a:r>
            <a:r>
              <a:rPr lang="ru-RU" dirty="0" smtClean="0">
                <a:solidFill>
                  <a:srgbClr val="00B050"/>
                </a:solidFill>
              </a:rPr>
              <a:t>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sz="2800" dirty="0" smtClean="0">
                <a:solidFill>
                  <a:srgbClr val="00B050"/>
                </a:solidFill>
              </a:rPr>
              <a:t>Листья зелёные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13593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564832" cy="273630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Берёза зелёные косы </a:t>
            </a:r>
            <a:r>
              <a:rPr lang="ru-RU" sz="2400" dirty="0" smtClean="0">
                <a:solidFill>
                  <a:srgbClr val="00B050"/>
                </a:solidFill>
              </a:rPr>
              <a:t/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Развесила </a:t>
            </a:r>
            <a:r>
              <a:rPr lang="ru-RU" sz="2400" dirty="0">
                <a:solidFill>
                  <a:srgbClr val="00B050"/>
                </a:solidFill>
              </a:rPr>
              <a:t>с тонких ветвей. </a:t>
            </a:r>
            <a:r>
              <a:rPr lang="ru-RU" sz="2400" dirty="0" smtClean="0">
                <a:solidFill>
                  <a:srgbClr val="00B050"/>
                </a:solidFill>
              </a:rPr>
              <a:t/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Вся </a:t>
            </a:r>
            <a:r>
              <a:rPr lang="ru-RU" sz="2400" dirty="0">
                <a:solidFill>
                  <a:srgbClr val="00B050"/>
                </a:solidFill>
              </a:rPr>
              <a:t>в белое платье одета, </a:t>
            </a:r>
            <a:r>
              <a:rPr lang="ru-RU" sz="2400" dirty="0" smtClean="0">
                <a:solidFill>
                  <a:srgbClr val="00B050"/>
                </a:solidFill>
              </a:rPr>
              <a:t/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В </a:t>
            </a:r>
            <a:r>
              <a:rPr lang="ru-RU" sz="2400" dirty="0">
                <a:solidFill>
                  <a:srgbClr val="00B050"/>
                </a:solidFill>
              </a:rPr>
              <a:t>серёжках, в листве кружевной, Встречает горячее лето </a:t>
            </a:r>
            <a:r>
              <a:rPr lang="ru-RU" sz="2400" dirty="0" smtClean="0">
                <a:solidFill>
                  <a:srgbClr val="00B050"/>
                </a:solidFill>
              </a:rPr>
              <a:t/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Она </a:t>
            </a:r>
            <a:r>
              <a:rPr lang="ru-RU" sz="2400" dirty="0">
                <a:solidFill>
                  <a:srgbClr val="00B050"/>
                </a:solidFill>
              </a:rPr>
              <a:t>на опушке </a:t>
            </a:r>
            <a:r>
              <a:rPr lang="ru-RU" sz="2400" dirty="0" smtClean="0">
                <a:solidFill>
                  <a:srgbClr val="00B050"/>
                </a:solidFill>
              </a:rPr>
              <a:t>лесной…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User\Desktop\CCI21102019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2780928"/>
            <a:ext cx="4392488" cy="329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243923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5791200" cy="1800200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rgbClr val="00B050"/>
                </a:solidFill>
              </a:rPr>
              <a:t>Белоствольная берёза </a:t>
            </a:r>
            <a:r>
              <a:rPr lang="ru-RU" sz="2700" dirty="0" smtClean="0">
                <a:solidFill>
                  <a:srgbClr val="00B050"/>
                </a:solidFill>
              </a:rPr>
              <a:t/>
            </a:r>
            <a:br>
              <a:rPr lang="ru-RU" sz="2700" dirty="0" smtClean="0">
                <a:solidFill>
                  <a:srgbClr val="00B050"/>
                </a:solidFill>
              </a:rPr>
            </a:br>
            <a:r>
              <a:rPr lang="ru-RU" sz="2700" dirty="0" smtClean="0">
                <a:solidFill>
                  <a:srgbClr val="00B050"/>
                </a:solidFill>
              </a:rPr>
              <a:t>– </a:t>
            </a:r>
            <a:r>
              <a:rPr lang="ru-RU" sz="2700" dirty="0">
                <a:solidFill>
                  <a:srgbClr val="00B050"/>
                </a:solidFill>
              </a:rPr>
              <a:t>Символ Родины моей</a:t>
            </a:r>
            <a:r>
              <a:rPr lang="ru-RU" sz="2700" dirty="0" smtClean="0">
                <a:solidFill>
                  <a:srgbClr val="00B050"/>
                </a:solidFill>
              </a:rPr>
              <a:t>.</a:t>
            </a:r>
            <a:br>
              <a:rPr lang="ru-RU" sz="2700" dirty="0" smtClean="0">
                <a:solidFill>
                  <a:srgbClr val="00B050"/>
                </a:solidFill>
              </a:rPr>
            </a:br>
            <a:r>
              <a:rPr lang="ru-RU" sz="2700" dirty="0" smtClean="0">
                <a:solidFill>
                  <a:srgbClr val="00B050"/>
                </a:solidFill>
              </a:rPr>
              <a:t>Нету </a:t>
            </a:r>
            <a:r>
              <a:rPr lang="ru-RU" sz="2700" dirty="0">
                <a:solidFill>
                  <a:srgbClr val="00B050"/>
                </a:solidFill>
              </a:rPr>
              <a:t>деревца другого </a:t>
            </a:r>
            <a:r>
              <a:rPr lang="ru-RU" sz="2700" dirty="0" smtClean="0">
                <a:solidFill>
                  <a:srgbClr val="00B050"/>
                </a:solidFill>
              </a:rPr>
              <a:t/>
            </a:r>
            <a:br>
              <a:rPr lang="ru-RU" sz="2700" dirty="0" smtClean="0">
                <a:solidFill>
                  <a:srgbClr val="00B050"/>
                </a:solidFill>
              </a:rPr>
            </a:br>
            <a:r>
              <a:rPr lang="ru-RU" sz="2700" dirty="0" smtClean="0">
                <a:solidFill>
                  <a:srgbClr val="00B050"/>
                </a:solidFill>
              </a:rPr>
              <a:t>Сердцу </a:t>
            </a:r>
            <a:r>
              <a:rPr lang="ru-RU" sz="2700" dirty="0">
                <a:solidFill>
                  <a:srgbClr val="00B050"/>
                </a:solidFill>
              </a:rPr>
              <a:t>русскому милей.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User\Desktop\CCI21102019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2880321" cy="337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058915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ИС ПРО БЕРЗ\CCI17102019_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2276872"/>
            <a:ext cx="6259484" cy="410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171" y="152718"/>
            <a:ext cx="5791200" cy="226817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Под оскудевшим солнцем, </a:t>
            </a:r>
            <a:r>
              <a:rPr lang="ru-RU" sz="2400" dirty="0" smtClean="0">
                <a:solidFill>
                  <a:srgbClr val="00B050"/>
                </a:solidFill>
              </a:rPr>
              <a:t/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Осенней</a:t>
            </a:r>
            <a:r>
              <a:rPr lang="ru-RU" sz="2400" dirty="0">
                <a:solidFill>
                  <a:srgbClr val="00B050"/>
                </a:solidFill>
              </a:rPr>
              <a:t>, позднею порой, </a:t>
            </a:r>
            <a:r>
              <a:rPr lang="ru-RU" sz="2400" dirty="0" smtClean="0">
                <a:solidFill>
                  <a:srgbClr val="00B050"/>
                </a:solidFill>
              </a:rPr>
              <a:t/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Их </a:t>
            </a:r>
            <a:r>
              <a:rPr lang="ru-RU" sz="2400" dirty="0">
                <a:solidFill>
                  <a:srgbClr val="00B050"/>
                </a:solidFill>
              </a:rPr>
              <a:t>каждый лист блестит червонцем Над серебристою корой. </a:t>
            </a:r>
          </a:p>
        </p:txBody>
      </p:sp>
    </p:spTree>
    <p:extLst>
      <p:ext uri="{BB962C8B-B14F-4D97-AF65-F5344CB8AC3E}">
        <p14:creationId xmlns:p14="http://schemas.microsoft.com/office/powerpoint/2010/main" val="493807375"/>
      </p:ext>
    </p:extLst>
  </p:cSld>
  <p:clrMapOvr>
    <a:masterClrMapping/>
  </p:clrMapOvr>
  <p:transition spd="med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582</TotalTime>
  <Words>223</Words>
  <Application>Microsoft Office PowerPoint</Application>
  <PresentationFormat>Экран (4:3)</PresentationFormat>
  <Paragraphs>59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    </vt:lpstr>
      <vt:lpstr>Презентация PowerPoint</vt:lpstr>
      <vt:lpstr>Люблю берёзку русскую, То светлую, то грустную,  В белёном сарафанчике,  С платочками в карманчиках.  С красивыми застёжками.  С зелёными серёжками.  </vt:lpstr>
      <vt:lpstr>Если б дали березке расческу,  Изменила б березка причёску:  В речку, как в зеркало, глядя, Расчесала бы кудрявые пряди,  И вошло б у неё в привычку  По утрам заплетать косичку.  </vt:lpstr>
      <vt:lpstr>…Любо слушать нам берёзка Капли звонкие твои Напои же нас берёзка  Вешним соком напои.</vt:lpstr>
      <vt:lpstr>Берёзонька Берёза моя ,берёзонька,  Берёза моя белая,  Берёза кудрявая!  Стоишь ты, берёзонька,  Посередь долинушки;  На тебе, берёзонька, Листья зелёные</vt:lpstr>
      <vt:lpstr>Берёза зелёные косы  Развесила с тонких ветвей.  Вся в белое платье одета,  В серёжках, в листве кружевной, Встречает горячее лето  Она на опушке лесной…</vt:lpstr>
      <vt:lpstr>Белоствольная берёза  – Символ Родины моей. Нету деревца другого  Сердцу русскому милей. </vt:lpstr>
      <vt:lpstr>Под оскудевшим солнцем,  Осенней, позднею порой,  Их каждый лист блестит червонцем Над серебристою корой. </vt:lpstr>
      <vt:lpstr>Сверкают, как монетками  Лощёными листочками,  И машут они ветками,  Как девушки платочками.   </vt:lpstr>
      <vt:lpstr>Есть у берёзы и свой праздник. Он так и называется – Праздник русской берёзы.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конкурс « Берёза-символ России»</dc:title>
  <dc:creator>User</dc:creator>
  <cp:lastModifiedBy>User</cp:lastModifiedBy>
  <cp:revision>37</cp:revision>
  <dcterms:created xsi:type="dcterms:W3CDTF">2019-10-19T19:07:19Z</dcterms:created>
  <dcterms:modified xsi:type="dcterms:W3CDTF">2020-01-12T17:23:41Z</dcterms:modified>
</cp:coreProperties>
</file>