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A05"/>
    <a:srgbClr val="0326D7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4181850"/>
          </a:xfrm>
          <a:solidFill>
            <a:schemeClr val="accent1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kk-KZ" sz="6600" b="1" i="1" dirty="0" smtClean="0">
                <a:solidFill>
                  <a:srgbClr val="0326D7"/>
                </a:solidFill>
                <a:latin typeface="Times New Roman" pitchFamily="18" charset="0"/>
                <a:cs typeface="Times New Roman" pitchFamily="18" charset="0"/>
              </a:rPr>
              <a:t>«Білім беру: </a:t>
            </a:r>
            <a:br>
              <a:rPr lang="kk-KZ" sz="6600" b="1" i="1" dirty="0" smtClean="0">
                <a:solidFill>
                  <a:srgbClr val="0326D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600" b="1" i="1" dirty="0" smtClean="0">
                <a:solidFill>
                  <a:srgbClr val="0326D7"/>
                </a:solidFill>
                <a:latin typeface="Times New Roman" pitchFamily="18" charset="0"/>
                <a:cs typeface="Times New Roman" pitchFamily="18" charset="0"/>
              </a:rPr>
              <a:t>бүгіні мен болашағы»</a:t>
            </a:r>
            <a:endParaRPr lang="ru-RU" sz="6600" b="1" i="1" dirty="0">
              <a:solidFill>
                <a:srgbClr val="0326D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5003322"/>
            <a:ext cx="2952328" cy="1371600"/>
          </a:xfrm>
        </p:spPr>
        <p:txBody>
          <a:bodyPr>
            <a:noAutofit/>
          </a:bodyPr>
          <a:lstStyle/>
          <a:p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Дайындаған:</a:t>
            </a:r>
          </a:p>
          <a:p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 пәнінің мұғалімі</a:t>
            </a:r>
          </a:p>
          <a:p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Балтабаева Венера Қабылғажықызы</a:t>
            </a:r>
          </a:p>
          <a:p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мектеп-лицейі</a:t>
            </a:r>
          </a:p>
          <a:p>
            <a:r>
              <a:rPr lang="kk-KZ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ШҚО  Семей қаласы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9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704856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4800" i="1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4800" i="1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488832" cy="3672408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kk-KZ" sz="4000" b="1" i="1" spc="50" dirty="0" smtClean="0">
                <a:ln w="127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ӨТКЕН ТАҚЫРЫПТАРДЫ ПЫСЫҚТАЙ ОТЫРЫП ОЙЫМЫЗДЫ ЖИНАҚТАП, ӨЗ  ПІКІР,  КӨЗҚАРАС, ИДЕЯМЫЗДЫ ОРТАҒА САЛАМЫЗ</a:t>
            </a:r>
            <a:endParaRPr lang="ru-RU" sz="4000" b="1" i="1" spc="50" dirty="0">
              <a:ln w="127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409749"/>
      </p:ext>
    </p:extLst>
  </p:cSld>
  <p:clrMapOvr>
    <a:masterClrMapping/>
  </p:clrMapOvr>
  <p:transition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848872" cy="5184576"/>
          </a:xfr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kk-KZ" sz="5200" dirty="0" smtClean="0">
              <a:solidFill>
                <a:srgbClr val="FF0000"/>
              </a:solidFill>
              <a:latin typeface="Bookman Old Style" pitchFamily="18" charset="0"/>
              <a:cs typeface="Kokila" pitchFamily="34" charset="0"/>
            </a:endParaRPr>
          </a:p>
          <a:p>
            <a:r>
              <a:rPr lang="kk-KZ" sz="5700" u="sng" dirty="0" smtClean="0">
                <a:solidFill>
                  <a:srgbClr val="FF0000"/>
                </a:solidFill>
                <a:latin typeface="Bookman Old Style" pitchFamily="18" charset="0"/>
                <a:cs typeface="Kokila" pitchFamily="34" charset="0"/>
              </a:rPr>
              <a:t>І ТОП.   </a:t>
            </a:r>
            <a:r>
              <a:rPr lang="kk-KZ" sz="5700" dirty="0" smtClean="0">
                <a:solidFill>
                  <a:srgbClr val="FF0000"/>
                </a:solidFill>
                <a:latin typeface="Bookman Old Style" pitchFamily="18" charset="0"/>
                <a:cs typeface="Kokila" pitchFamily="34" charset="0"/>
              </a:rPr>
              <a:t>“Мұғалім   тұлғасы”</a:t>
            </a:r>
          </a:p>
          <a:p>
            <a:r>
              <a:rPr lang="kk-KZ" sz="5700" u="sng" dirty="0" smtClean="0">
                <a:solidFill>
                  <a:srgbClr val="7030A0"/>
                </a:solidFill>
                <a:latin typeface="Bookman Old Style" pitchFamily="18" charset="0"/>
                <a:cs typeface="Kokila" pitchFamily="34" charset="0"/>
              </a:rPr>
              <a:t>ІІ топ.  </a:t>
            </a:r>
            <a:r>
              <a:rPr lang="kk-KZ" sz="5700" dirty="0" smtClean="0">
                <a:solidFill>
                  <a:srgbClr val="7030A0"/>
                </a:solidFill>
                <a:latin typeface="Bookman Old Style" pitchFamily="18" charset="0"/>
                <a:cs typeface="Kokila" pitchFamily="34" charset="0"/>
              </a:rPr>
              <a:t>“Білім берудегі қазіргі проблемалар” тақырыбы бойынша  модульдік оқыту жоспарын құру.</a:t>
            </a:r>
          </a:p>
          <a:p>
            <a:r>
              <a:rPr lang="kk-KZ" sz="5700" u="sng" dirty="0" smtClean="0">
                <a:solidFill>
                  <a:srgbClr val="008000"/>
                </a:solidFill>
                <a:latin typeface="Bookman Old Style" pitchFamily="18" charset="0"/>
                <a:cs typeface="Kokila" pitchFamily="34" charset="0"/>
              </a:rPr>
              <a:t>ІІІ топ. </a:t>
            </a:r>
            <a:r>
              <a:rPr lang="kk-KZ" sz="5700" dirty="0" smtClean="0">
                <a:solidFill>
                  <a:srgbClr val="008000"/>
                </a:solidFill>
                <a:latin typeface="Bookman Old Style" pitchFamily="18" charset="0"/>
                <a:cs typeface="Kokila" pitchFamily="34" charset="0"/>
              </a:rPr>
              <a:t>“Жаңа мектеп моделі”</a:t>
            </a:r>
          </a:p>
          <a:p>
            <a:endParaRPr lang="kk-KZ" sz="40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269194"/>
      </p:ext>
    </p:extLst>
  </p:cSld>
  <p:clrMapOvr>
    <a:masterClrMapping/>
  </p:clrMapOvr>
  <p:transition>
    <p:dissolve/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9"/>
            <a:ext cx="8291512" cy="12248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Boyarsky" pitchFamily="34" charset="0"/>
              </a:rPr>
              <a:t>12 жылдық мектепте жалпы орта білім берудің басты мақсаты:</a:t>
            </a:r>
            <a:endParaRPr lang="ru-RU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Boyarsky" pitchFamily="34" charset="0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1" y="1772816"/>
            <a:ext cx="9144000" cy="4751809"/>
          </a:xfrm>
          <a:prstGeom prst="ribbon2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00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sz="2400" b="1" i="1" dirty="0" err="1" smtClean="0">
                <a:solidFill>
                  <a:srgbClr val="006666"/>
                </a:solidFill>
              </a:rPr>
              <a:t>Қазақстан Республикасының</a:t>
            </a:r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</a:p>
          <a:p>
            <a:pPr algn="ctr"/>
            <a:r>
              <a:rPr lang="ru-RU" sz="2400" b="1" i="1" dirty="0" err="1" smtClean="0">
                <a:solidFill>
                  <a:srgbClr val="006666"/>
                </a:solidFill>
              </a:rPr>
              <a:t>әлеуметтік,  экономикалық</a:t>
            </a:r>
            <a:endParaRPr lang="ru-RU" sz="2400" b="1" i="1" dirty="0" smtClean="0">
              <a:solidFill>
                <a:srgbClr val="006666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  <a:r>
              <a:rPr lang="ru-RU" sz="2400" b="1" i="1" dirty="0" err="1" smtClean="0">
                <a:solidFill>
                  <a:srgbClr val="006666"/>
                </a:solidFill>
              </a:rPr>
              <a:t>және саяси</a:t>
            </a:r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  <a:r>
              <a:rPr lang="ru-RU" sz="2400" b="1" i="1" dirty="0" err="1" smtClean="0">
                <a:solidFill>
                  <a:srgbClr val="006666"/>
                </a:solidFill>
              </a:rPr>
              <a:t>өміріне белсенді</a:t>
            </a:r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</a:p>
          <a:p>
            <a:pPr algn="ctr"/>
            <a:r>
              <a:rPr lang="ru-RU" sz="2400" b="1" i="1" dirty="0" err="1" smtClean="0">
                <a:solidFill>
                  <a:srgbClr val="006666"/>
                </a:solidFill>
              </a:rPr>
              <a:t>қатысуға дайын</a:t>
            </a:r>
            <a:r>
              <a:rPr lang="ru-RU" sz="2400" b="1" i="1" dirty="0" smtClean="0">
                <a:solidFill>
                  <a:srgbClr val="006666"/>
                </a:solidFill>
              </a:rPr>
              <a:t>, </a:t>
            </a:r>
          </a:p>
          <a:p>
            <a:pPr algn="ctr"/>
            <a:r>
              <a:rPr lang="ru-RU" sz="2400" b="1" i="1" dirty="0" err="1" smtClean="0">
                <a:solidFill>
                  <a:srgbClr val="006666"/>
                </a:solidFill>
              </a:rPr>
              <a:t>құзыретті тұлғаның</a:t>
            </a:r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</a:p>
          <a:p>
            <a:pPr algn="ctr"/>
            <a:r>
              <a:rPr lang="ru-RU" sz="2400" b="1" i="1" dirty="0" err="1" smtClean="0">
                <a:solidFill>
                  <a:srgbClr val="006666"/>
                </a:solidFill>
              </a:rPr>
              <a:t>қалыптасыуына</a:t>
            </a:r>
            <a:r>
              <a:rPr lang="ru-RU" sz="2400" b="1" i="1" dirty="0" smtClean="0">
                <a:solidFill>
                  <a:srgbClr val="006666"/>
                </a:solidFill>
              </a:rPr>
              <a:t> </a:t>
            </a:r>
          </a:p>
          <a:p>
            <a:pPr algn="ctr"/>
            <a:r>
              <a:rPr lang="ru-RU" sz="2400" b="1" i="1" dirty="0" err="1" smtClean="0">
                <a:solidFill>
                  <a:srgbClr val="006666"/>
                </a:solidFill>
              </a:rPr>
              <a:t>ықпал ету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00338" y="2349500"/>
            <a:ext cx="403225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Bal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Boyarsky" pitchFamily="34" charset="0"/>
              </a:rPr>
              <a:t>негізгі міндеттері: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496944" cy="58532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Жеке және қоғам өміріне қажетті әрі қарай кәсіби білім алуы мен жұмысқа орналасуының негізі ретінде сапалы білім алу;</a:t>
            </a: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Өзінің білім алу қызметін тиімді жоспарлау, ұйымдастыру, білімдерді меңгеруде өз іс-әрекеттерінің рефлексиясын жүзеге асыру және талдау;</a:t>
            </a: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Түрлі өмірлік жағдаяттарда өз бетімен шешім қабылдау және әрекет жасау, өз тұжырымдарын дәйектеу және айналадағылармен өзара қарым-қатынас орнату, орын алып отырған әлеуметтік жағдайларға баға беру;</a:t>
            </a: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Қазақтың және әлемдік мәдени мұралардың негіздерін білу, өзінің бірегей мәдениеттілігін дамыту;</a:t>
            </a:r>
            <a:endParaRPr lang="ru-RU" dirty="0" smtClean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Қазақстан Республикасының азаматының құқықтары мен міндеттерін білу және сақтау, елдің мемлекеттік жүйесін түсіну және бағалау;</a:t>
            </a: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Ұлтына, діни нанымына, мәртебесіне, жынысына және т.б. қарамастан, өзге мәдениет пен түсініктегі адамдарға төзімділік таныту, олардың өзге көзқарастағы, ұстанымдағы мәдениет өкілдерімен құндылықты-саналы ынтымақтастыққа дайын болу;</a:t>
            </a:r>
          </a:p>
          <a:p>
            <a:pPr>
              <a:lnSpc>
                <a:spcPct val="90000"/>
              </a:lnSpc>
            </a:pPr>
            <a:r>
              <a:rPr lang="kk-KZ" dirty="0" smtClean="0">
                <a:solidFill>
                  <a:srgbClr val="006666"/>
                </a:solidFill>
              </a:rPr>
              <a:t>Мәдени және шығармашылық істерге қатысу, тұлға мен қоғамды қалыптастыратын мәдениеттің маңызды тұстары мен аспектілерін түсіне және бағалай білу.</a:t>
            </a:r>
            <a:endParaRPr lang="ru-RU" dirty="0" smtClean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endParaRPr lang="kk-KZ" dirty="0" smtClean="0">
              <a:solidFill>
                <a:srgbClr val="006666"/>
              </a:solidFill>
            </a:endParaRPr>
          </a:p>
          <a:p>
            <a:pPr>
              <a:lnSpc>
                <a:spcPct val="90000"/>
              </a:lnSpc>
            </a:pPr>
            <a:endParaRPr lang="ru-RU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kk-KZ" sz="4000" b="1" i="1" dirty="0" smtClean="0">
                <a:solidFill>
                  <a:srgbClr val="7030A0"/>
                </a:solidFill>
              </a:rPr>
              <a:t>Жалпы білім берудің құрылымы </a:t>
            </a:r>
            <a:endParaRPr lang="ru-RU" sz="4000" b="1" i="1" dirty="0" smtClean="0">
              <a:solidFill>
                <a:srgbClr val="7030A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kumimoji="1" lang="ru-RU" sz="3200" b="1" i="1" u="sng" dirty="0" smtClean="0">
                <a:solidFill>
                  <a:srgbClr val="006666"/>
                </a:solidFill>
              </a:rPr>
              <a:t>1-саты.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Бастауыш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білім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 беру. </a:t>
            </a:r>
          </a:p>
          <a:p>
            <a:pPr eaLnBrk="1" hangingPunct="1"/>
            <a:r>
              <a:rPr kumimoji="1" lang="ru-RU" sz="3200" b="1" i="1" dirty="0" smtClean="0">
                <a:solidFill>
                  <a:srgbClr val="006666"/>
                </a:solidFill>
              </a:rPr>
              <a:t>1- </a:t>
            </a:r>
            <a:r>
              <a:rPr kumimoji="1" lang="en-US" sz="3200" b="1" i="1" dirty="0" smtClean="0">
                <a:solidFill>
                  <a:srgbClr val="006666"/>
                </a:solidFill>
              </a:rPr>
              <a:t>4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сыныптар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. </a:t>
            </a:r>
            <a:endParaRPr lang="ru-RU" sz="3200" b="1" i="1" dirty="0" smtClean="0">
              <a:solidFill>
                <a:srgbClr val="006666"/>
              </a:solidFill>
            </a:endParaRPr>
          </a:p>
          <a:p>
            <a:pPr eaLnBrk="1" hangingPunct="1"/>
            <a:r>
              <a:rPr kumimoji="1" lang="ru-RU" sz="3200" b="1" i="1" u="sng" dirty="0" smtClean="0">
                <a:solidFill>
                  <a:srgbClr val="006666"/>
                </a:solidFill>
              </a:rPr>
              <a:t>2-саты: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Негізгі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 орта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білім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 беру. </a:t>
            </a:r>
          </a:p>
          <a:p>
            <a:pPr eaLnBrk="1" hangingPunct="1"/>
            <a:r>
              <a:rPr kumimoji="1" lang="en-US" sz="3200" b="1" i="1" dirty="0" smtClean="0">
                <a:solidFill>
                  <a:srgbClr val="006666"/>
                </a:solidFill>
              </a:rPr>
              <a:t>5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-10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сыныптар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.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Негізгі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 </a:t>
            </a:r>
            <a:r>
              <a:rPr kumimoji="1" lang="ru-RU" sz="3200" b="1" i="1" dirty="0" err="1" smtClean="0">
                <a:solidFill>
                  <a:srgbClr val="006666"/>
                </a:solidFill>
              </a:rPr>
              <a:t>мектеп</a:t>
            </a:r>
            <a:r>
              <a:rPr kumimoji="1" lang="ru-RU" sz="3200" b="1" i="1" dirty="0" smtClean="0">
                <a:solidFill>
                  <a:srgbClr val="006666"/>
                </a:solidFill>
              </a:rPr>
              <a:t>.</a:t>
            </a:r>
          </a:p>
          <a:p>
            <a:pPr eaLnBrk="1" hangingPunct="1"/>
            <a:r>
              <a:rPr kumimoji="1" lang="kk-KZ" sz="3200" b="1" i="1" dirty="0" smtClean="0">
                <a:solidFill>
                  <a:srgbClr val="006666"/>
                </a:solidFill>
              </a:rPr>
              <a:t>3 саты: жалпы орта білім беру. </a:t>
            </a:r>
          </a:p>
          <a:p>
            <a:pPr eaLnBrk="1" hangingPunct="1"/>
            <a:r>
              <a:rPr kumimoji="1" lang="kk-KZ" sz="3200" b="1" i="1" dirty="0" smtClean="0">
                <a:solidFill>
                  <a:srgbClr val="006666"/>
                </a:solidFill>
              </a:rPr>
              <a:t>1</a:t>
            </a:r>
            <a:r>
              <a:rPr kumimoji="1" lang="en-US" sz="3200" b="1" i="1" dirty="0" smtClean="0">
                <a:solidFill>
                  <a:srgbClr val="006666"/>
                </a:solidFill>
              </a:rPr>
              <a:t>1</a:t>
            </a:r>
            <a:r>
              <a:rPr kumimoji="1" lang="kk-KZ" sz="3200" b="1" i="1" dirty="0" smtClean="0">
                <a:solidFill>
                  <a:srgbClr val="006666"/>
                </a:solidFill>
              </a:rPr>
              <a:t>-1</a:t>
            </a:r>
            <a:r>
              <a:rPr kumimoji="1" lang="en-US" sz="3200" b="1" i="1" dirty="0" smtClean="0">
                <a:solidFill>
                  <a:srgbClr val="006666"/>
                </a:solidFill>
              </a:rPr>
              <a:t>2</a:t>
            </a:r>
            <a:r>
              <a:rPr kumimoji="1" lang="kk-KZ" sz="3200" b="1" i="1" dirty="0" smtClean="0">
                <a:solidFill>
                  <a:srgbClr val="006666"/>
                </a:solidFill>
              </a:rPr>
              <a:t> сыныптар –бейіндік мектеп.</a:t>
            </a:r>
            <a:endParaRPr kumimoji="1" lang="ru-RU" sz="3200" b="1" i="1" dirty="0" smtClean="0">
              <a:solidFill>
                <a:srgbClr val="006666"/>
              </a:solidFill>
            </a:endParaRPr>
          </a:p>
          <a:p>
            <a:pPr eaLnBrk="1" hangingPunct="1"/>
            <a:endParaRPr lang="ru-RU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Boyarsky" pitchFamily="34" charset="0"/>
              </a:rPr>
              <a:t>12 жылдық білім беруге көшудегі мектептің ерекшеліктері:</a:t>
            </a:r>
            <a:endParaRPr lang="ru-RU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Boyarsky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00125"/>
            <a:ext cx="8472488" cy="62865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</a:t>
            </a: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</a:rPr>
              <a:t>Оқудың 6 жастан басталуы.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1 сыныптан орыс тілі, 2 сыныптан ағылшын тілі, информатика пәндерінің енгізілуі.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Оқу жүктемесінің азаюы.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Денсаулық сақтауға үлкен мән берілуі.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Сабақтың ұзақтығының азаюы.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Оқу тоқсандарының өзгеруі.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Оқытудағы әдіс-тәсілдердің әрекеттілігі, құзыреттілігі.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Психолог қызметінің ерекше орын алуы.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Бағалау жүйесінің өзгеруі.</a:t>
            </a:r>
          </a:p>
          <a:p>
            <a:pPr eaLnBrk="1" fontAlgn="auto" hangingPunct="1">
              <a:lnSpc>
                <a:spcPct val="90000"/>
              </a:lnSpc>
              <a:buFontTx/>
              <a:buNone/>
              <a:defRPr/>
            </a:pPr>
            <a:r>
              <a:rPr lang="kk-K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Times New Roman" pitchFamily="18" charset="0"/>
                <a:cs typeface="Arial" charset="0"/>
              </a:rPr>
              <a:t>♣ Өзіндік тану, зерттеу курстарының енгізілуі.</a:t>
            </a:r>
            <a:endParaRPr lang="ru-RU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5888"/>
            <a:ext cx="7632848" cy="1138237"/>
          </a:xfr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Z Boyarsky" pitchFamily="34" charset="0"/>
              </a:rPr>
              <a:t>Қолданылатын технологиялар:</a:t>
            </a:r>
            <a:endPara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Z Boyarsky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Жеке тұлғаға бағытталған 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Ынтымақтастық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Жобалау, зерттеу әдістері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Оқытудың өнімді әдістері мен формалары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Сабақты жүргізудің эвристикалық әдістері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Құзыреттілік, әрекеттік тәсіл</a:t>
            </a:r>
          </a:p>
          <a:p>
            <a:pPr eaLnBrk="1" fontAlgn="auto" hangingPunct="1">
              <a:buFontTx/>
              <a:buNone/>
              <a:defRPr/>
            </a:pPr>
            <a:r>
              <a:rPr lang="kk-K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♣ Денсаулық сақтау технологиясы</a:t>
            </a:r>
            <a:endPara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kk-KZ" sz="3600" b="1" i="1" dirty="0" smtClean="0">
                <a:solidFill>
                  <a:srgbClr val="FF0000"/>
                </a:solidFill>
              </a:rPr>
              <a:t>Білім беру нәтижелері</a:t>
            </a:r>
            <a:endParaRPr lang="ru-RU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</a:rPr>
              <a:t>Білім, білік, дағдылардың, қалыптасқан негізгі құзыреттіліктердің, әлеуметтік дағдылардың негізінде тұлғаның алдына қойған мақсаттарына жету үшін ішкі және сыртқы ресурстарын тиімді пайдалануға дайындығынан көрінетін</a:t>
            </a:r>
            <a:r>
              <a:rPr lang="kk-KZ" sz="3200" b="1" dirty="0" smtClean="0">
                <a:solidFill>
                  <a:srgbClr val="7030A0"/>
                </a:solidFill>
              </a:rPr>
              <a:t> </a:t>
            </a: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</a:rPr>
              <a:t>құзырет </a:t>
            </a:r>
            <a:r>
              <a:rPr lang="kk-KZ" sz="3200" b="1" dirty="0" smtClean="0">
                <a:solidFill>
                  <a:srgbClr val="7030A0"/>
                </a:solidFill>
              </a:rPr>
              <a:t> 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439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«Білім беру:  бүгіні мен болашағы»</vt:lpstr>
      <vt:lpstr>САБАҚТЫҢ МАҚСАТЫ:</vt:lpstr>
      <vt:lpstr>Слайд 3</vt:lpstr>
      <vt:lpstr>12 жылдық мектепте жалпы орта білім берудің басты мақсаты:</vt:lpstr>
      <vt:lpstr>негізгі міндеттері:</vt:lpstr>
      <vt:lpstr>Жалпы білім берудің құрылымы </vt:lpstr>
      <vt:lpstr>12 жылдық білім беруге көшудегі мектептің ерекшеліктері:</vt:lpstr>
      <vt:lpstr>Қолданылатын технологиялар:</vt:lpstr>
      <vt:lpstr>Білім беру нәтижелері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«Білім беру:  бүгіні мен болашағы»</dc:title>
  <cp:lastModifiedBy>fara</cp:lastModifiedBy>
  <cp:revision>10</cp:revision>
  <dcterms:modified xsi:type="dcterms:W3CDTF">2012-05-14T03:26:28Z</dcterms:modified>
</cp:coreProperties>
</file>