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256" r:id="rId3"/>
    <p:sldId id="257" r:id="rId4"/>
    <p:sldId id="258" r:id="rId5"/>
    <p:sldId id="259" r:id="rId6"/>
    <p:sldId id="261" r:id="rId7"/>
    <p:sldId id="262" r:id="rId8"/>
    <p:sldId id="260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1E3C3-D4A9-4004-96ED-C7C1CCE9DB9A}" type="datetimeFigureOut">
              <a:rPr lang="ru-RU"/>
              <a:pPr>
                <a:defRPr/>
              </a:pPr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189F9-CA77-416A-8D87-D9E6BFA83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7F1B1-E047-4F52-AA34-C67630126B3A}" type="datetimeFigureOut">
              <a:rPr lang="ru-RU"/>
              <a:pPr>
                <a:defRPr/>
              </a:pPr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94185-2018-4608-AFEB-76A4119D8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B5398-32C0-49BE-A9FC-125482659465}" type="datetimeFigureOut">
              <a:rPr lang="ru-RU"/>
              <a:pPr>
                <a:defRPr/>
              </a:pPr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B9356-2CAD-4C07-AA29-4ECC7AC3E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5392-491D-425A-829C-9E39C35E3DD5}" type="datetimeFigureOut">
              <a:rPr lang="ru-RU"/>
              <a:pPr>
                <a:defRPr/>
              </a:pPr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2F3D0-B639-425D-A741-EB06F62C7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514EE-6AAA-4F8F-B210-049B50656ACE}" type="datetimeFigureOut">
              <a:rPr lang="ru-RU"/>
              <a:pPr>
                <a:defRPr/>
              </a:pPr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97CDC-FD53-4CFF-8C7B-0356859A7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2424-4810-41FA-ADFE-32CC137737DE}" type="datetimeFigureOut">
              <a:rPr lang="ru-RU"/>
              <a:pPr>
                <a:defRPr/>
              </a:pPr>
              <a:t>24.10.2018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BC0F2-E0BB-450D-A394-B64DDBAB2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7FC23-42EA-4351-B4B9-066101E1B453}" type="datetimeFigureOut">
              <a:rPr lang="ru-RU"/>
              <a:pPr>
                <a:defRPr/>
              </a:pPr>
              <a:t>24.10.2018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321FE-00E0-4B39-89C6-5789752282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BB5F1-BF03-45D0-93DC-A240FB667BAB}" type="datetimeFigureOut">
              <a:rPr lang="ru-RU"/>
              <a:pPr>
                <a:defRPr/>
              </a:pPr>
              <a:t>24.10.2018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1F81F-29BC-4D6A-B942-522275CA8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7F213-BBEC-4C54-9858-23A26F265C37}" type="datetimeFigureOut">
              <a:rPr lang="ru-RU"/>
              <a:pPr>
                <a:defRPr/>
              </a:pPr>
              <a:t>24.10.2018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ABFF1-66B9-465F-86A3-AA8F82D12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CB835-2AD6-491F-8AA7-69783DE97E24}" type="datetimeFigureOut">
              <a:rPr lang="ru-RU"/>
              <a:pPr>
                <a:defRPr/>
              </a:pPr>
              <a:t>24.10.2018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1C92F-EFC5-4DA3-9D4F-AEF0A70A9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7CE90-CA95-4A06-B819-E14E733D5A0E}" type="datetimeFigureOut">
              <a:rPr lang="ru-RU"/>
              <a:pPr>
                <a:defRPr/>
              </a:pPr>
              <a:t>24.10.2018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6F52D-4DE8-4B62-81E0-73225A95F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C46D58-49DA-4944-98D9-796CE06EC356}" type="datetimeFigureOut">
              <a:rPr lang="ru-RU"/>
              <a:pPr>
                <a:defRPr/>
              </a:pPr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9C8CB9-C4B6-4AA8-A1B0-111EB47D2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onyx.ru/books/bibdetklass/imagelg/Moya_voobraziliaBDK.jpg" TargetMode="External"/><Relationship Id="rId3" Type="http://schemas.openxmlformats.org/officeDocument/2006/relationships/hyperlink" Target="http://www.internationaltoys.com/pictures/118389_1.jpg" TargetMode="External"/><Relationship Id="rId7" Type="http://schemas.openxmlformats.org/officeDocument/2006/relationships/hyperlink" Target="http://booklya.com.ua/files/books/59244_1.JPG" TargetMode="External"/><Relationship Id="rId2" Type="http://schemas.openxmlformats.org/officeDocument/2006/relationships/hyperlink" Target="http://im0-tub-ru.yandex.net/i?id=b733459e9d54ea05b668dc640efd0223-55-144&amp;n=2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bookdk.com/super/300/82/9785955509082.jpg" TargetMode="External"/><Relationship Id="rId11" Type="http://schemas.openxmlformats.org/officeDocument/2006/relationships/hyperlink" Target="http://img2.labirint.ru/books/42290/big.jpg" TargetMode="External"/><Relationship Id="rId5" Type="http://schemas.openxmlformats.org/officeDocument/2006/relationships/hyperlink" Target="http://www.gulyanda.kz/tools/images/image.php?source=%D0%90%D0%A1%D0%A2996244.jpg&amp;standart=10&amp;image.jpg" TargetMode="External"/><Relationship Id="rId10" Type="http://schemas.openxmlformats.org/officeDocument/2006/relationships/hyperlink" Target="http://www.etvmarket.com/static/m/book/000/030/251_stihi.jpg" TargetMode="External"/><Relationship Id="rId4" Type="http://schemas.openxmlformats.org/officeDocument/2006/relationships/hyperlink" Target="http://www.ircenter.ru/files/products/pics/59065/fullsize/27857.jpg" TargetMode="External"/><Relationship Id="rId9" Type="http://schemas.openxmlformats.org/officeDocument/2006/relationships/hyperlink" Target="http://booklya.com.ua/files/books/64144_1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975" y="4724400"/>
            <a:ext cx="6400800" cy="1752600"/>
          </a:xfrm>
        </p:spPr>
        <p:txBody>
          <a:bodyPr/>
          <a:lstStyle/>
          <a:p>
            <a:pPr algn="r" eaLnBrk="1" hangingPunct="1"/>
            <a:r>
              <a:rPr lang="ru-RU" sz="2000" dirty="0" err="1" smtClean="0">
                <a:solidFill>
                  <a:schemeClr val="tx1"/>
                </a:solidFill>
              </a:rPr>
              <a:t>Бахтеева</a:t>
            </a:r>
            <a:r>
              <a:rPr lang="ru-RU" sz="2000" dirty="0" smtClean="0">
                <a:solidFill>
                  <a:schemeClr val="tx1"/>
                </a:solidFill>
              </a:rPr>
              <a:t> Виктория Вячеславовна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r" eaLnBrk="1" hangingPunct="1"/>
            <a:r>
              <a:rPr lang="ru-RU" sz="2000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pPr algn="r" eaLnBrk="1" hangingPunct="1"/>
            <a:r>
              <a:rPr lang="ru-RU" sz="2000" dirty="0" smtClean="0">
                <a:solidFill>
                  <a:schemeClr val="tx1"/>
                </a:solidFill>
              </a:rPr>
              <a:t>МБОУ </a:t>
            </a:r>
            <a:r>
              <a:rPr lang="ru-RU" sz="2000" dirty="0" smtClean="0">
                <a:solidFill>
                  <a:schemeClr val="tx1"/>
                </a:solidFill>
              </a:rPr>
              <a:t>ГСОШ №1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r" eaLnBrk="1" hangingPunct="1"/>
            <a:r>
              <a:rPr lang="ru-RU" sz="2000" smtClean="0">
                <a:solidFill>
                  <a:schemeClr val="tx1"/>
                </a:solidFill>
              </a:rPr>
              <a:t>Р.П.Городище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 bwMode="auto">
          <a:xfrm>
            <a:off x="611188" y="1989138"/>
            <a:ext cx="7772400" cy="23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/>
              <a:t>Занятие</a:t>
            </a:r>
            <a:r>
              <a:rPr lang="ru-RU" sz="4400" b="1">
                <a:latin typeface="Calibri" pitchFamily="34" charset="0"/>
              </a:rPr>
              <a:t>-конкурс </a:t>
            </a:r>
            <a:br>
              <a:rPr lang="ru-RU" sz="4400" b="1">
                <a:latin typeface="Calibri" pitchFamily="34" charset="0"/>
              </a:rPr>
            </a:br>
            <a:r>
              <a:rPr lang="ru-RU" sz="4400" b="1">
                <a:latin typeface="Calibri" pitchFamily="34" charset="0"/>
              </a:rPr>
              <a:t>«Веселые произведения Бориса Заходера»</a:t>
            </a:r>
            <a:endParaRPr lang="ru-RU" sz="440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8" descr="p7669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765175"/>
            <a:ext cx="14922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9" descr="p12049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3357563"/>
            <a:ext cx="16541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Прямоугольник 3"/>
          <p:cNvSpPr>
            <a:spLocks noChangeArrowheads="1"/>
          </p:cNvSpPr>
          <p:nvPr/>
        </p:nvSpPr>
        <p:spPr bwMode="auto">
          <a:xfrm>
            <a:off x="2484438" y="692150"/>
            <a:ext cx="4448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</a:rPr>
              <a:t>Конкурс «Подбери рифму»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79388" y="1268413"/>
            <a:ext cx="4572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Жил да был один Судак -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Удивительный...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195513" y="1628775"/>
            <a:ext cx="930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чудак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50825" y="2060575"/>
            <a:ext cx="4572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Жил не в море, жил не в речке,</a:t>
            </a:r>
          </a:p>
          <a:p>
            <a:r>
              <a:rPr lang="ru-RU" sz="2400">
                <a:latin typeface="Calibri" pitchFamily="34" charset="0"/>
              </a:rPr>
              <a:t>Жил у бабушки на... 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771775" y="2420938"/>
            <a:ext cx="1093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печке!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500563" y="2492375"/>
            <a:ext cx="2036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«Чудак Судак)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50825" y="29241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Мудрейшая птица на свете -...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067175" y="2924175"/>
            <a:ext cx="811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Сова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23850" y="3284538"/>
            <a:ext cx="4572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Все слышит.</a:t>
            </a:r>
          </a:p>
          <a:p>
            <a:r>
              <a:rPr lang="ru-RU" sz="2400">
                <a:latin typeface="Calibri" pitchFamily="34" charset="0"/>
              </a:rPr>
              <a:t>Но очень скупа на... 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843213" y="3644900"/>
            <a:ext cx="9350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слова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79388" y="407670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Чем больше услышит –</a:t>
            </a:r>
          </a:p>
          <a:p>
            <a:r>
              <a:rPr lang="ru-RU" sz="2400">
                <a:latin typeface="Calibri" pitchFamily="34" charset="0"/>
              </a:rPr>
              <a:t>Тем меньше болтает. </a:t>
            </a:r>
          </a:p>
          <a:p>
            <a:r>
              <a:rPr lang="ru-RU" sz="2400">
                <a:latin typeface="Calibri" pitchFamily="34" charset="0"/>
              </a:rPr>
              <a:t>Ах, этого многим из нас ... 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419475" y="4797425"/>
            <a:ext cx="1992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Не хватает!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148263" y="4365625"/>
            <a:ext cx="889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Calibri" pitchFamily="34" charset="0"/>
              </a:rPr>
              <a:t>«Сова»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0" descr="p13040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476250"/>
            <a:ext cx="2335212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12" descr="1acf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4365625"/>
            <a:ext cx="17240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Прямоугольник 3"/>
          <p:cNvSpPr>
            <a:spLocks noChangeArrowheads="1"/>
          </p:cNvSpPr>
          <p:nvPr/>
        </p:nvSpPr>
        <p:spPr bwMode="auto">
          <a:xfrm>
            <a:off x="2484438" y="692150"/>
            <a:ext cx="4448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</a:rPr>
              <a:t>Конкурс «Подбери рифму»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23850" y="1268413"/>
            <a:ext cx="3433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Но вот влетел учитель в..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492500" y="1268413"/>
            <a:ext cx="896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класс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3558" name="Прямоугольник 6"/>
          <p:cNvSpPr>
            <a:spLocks noChangeArrowheads="1"/>
          </p:cNvSpPr>
          <p:nvPr/>
        </p:nvSpPr>
        <p:spPr bwMode="auto">
          <a:xfrm>
            <a:off x="395288" y="1700213"/>
            <a:ext cx="1927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И суматоха... </a:t>
            </a:r>
          </a:p>
        </p:txBody>
      </p:sp>
      <p:sp>
        <p:nvSpPr>
          <p:cNvPr id="23559" name="Прямоугольник 7"/>
          <p:cNvSpPr>
            <a:spLocks noChangeArrowheads="1"/>
          </p:cNvSpPr>
          <p:nvPr/>
        </p:nvSpPr>
        <p:spPr bwMode="auto">
          <a:xfrm>
            <a:off x="2051050" y="1700213"/>
            <a:ext cx="1338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улеглась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68313" y="213360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Сидит смирнее голубей</a:t>
            </a:r>
          </a:p>
          <a:p>
            <a:r>
              <a:rPr lang="ru-RU" sz="2400">
                <a:latin typeface="Calibri" pitchFamily="34" charset="0"/>
              </a:rPr>
              <a:t>На ветках молодежь.</a:t>
            </a:r>
          </a:p>
          <a:p>
            <a:r>
              <a:rPr lang="ru-RU" sz="2400">
                <a:latin typeface="Calibri" pitchFamily="34" charset="0"/>
              </a:rPr>
              <a:t>Учитель - Старый...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843213" y="2852738"/>
            <a:ext cx="1374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Воробей,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39750" y="3284538"/>
            <a:ext cx="1287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Его не... 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76375" y="3284538"/>
            <a:ext cx="1819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проведешь!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419475" y="3284538"/>
            <a:ext cx="2443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«Птичья школа»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611188" y="3789363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Любят все без исключенья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Славный остров... 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916238" y="4149725"/>
            <a:ext cx="1608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Гдетотам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684213" y="4652963"/>
            <a:ext cx="1976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Тут за нами... 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2411413" y="4652963"/>
            <a:ext cx="19415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приключения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684213" y="5157788"/>
            <a:ext cx="2524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Так им ходят по... 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843213" y="5157788"/>
            <a:ext cx="11017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пятам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4140200" y="4724400"/>
            <a:ext cx="27955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i="1">
                <a:latin typeface="Calibri" pitchFamily="34" charset="0"/>
              </a:rPr>
              <a:t>«Песня про остров </a:t>
            </a:r>
          </a:p>
          <a:p>
            <a:pPr algn="ctr"/>
            <a:r>
              <a:rPr lang="ru-RU" sz="2400" i="1">
                <a:latin typeface="Calibri" pitchFamily="34" charset="0"/>
              </a:rPr>
              <a:t>Гдетотам»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764704"/>
            <a:ext cx="3952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Конкурс «Лучший чтец»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1700808"/>
            <a:ext cx="4536504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А сейчас небольшой конкурс на лучшего чтеца. Вы должны прочитать наизусть отрывок из понравившегося произведения.</a:t>
            </a:r>
          </a:p>
        </p:txBody>
      </p:sp>
      <p:pic>
        <p:nvPicPr>
          <p:cNvPr id="5" name="Picture 5" descr="p8754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652798">
            <a:off x="2555875" y="4365625"/>
            <a:ext cx="16811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01_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95636">
            <a:off x="300038" y="855663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67806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88599">
            <a:off x="347663" y="3922713"/>
            <a:ext cx="158591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10014017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54584">
            <a:off x="4711700" y="4505325"/>
            <a:ext cx="1905000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100045201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37235">
            <a:off x="7135813" y="877888"/>
            <a:ext cx="1573212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5400003918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441237">
            <a:off x="7177088" y="2657475"/>
            <a:ext cx="16002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Источники информации</a:t>
            </a:r>
          </a:p>
        </p:txBody>
      </p:sp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539750" y="1628775"/>
            <a:ext cx="58277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Фотография Заходера  </a:t>
            </a:r>
            <a:r>
              <a:rPr lang="en-US">
                <a:latin typeface="Calibri" pitchFamily="34" charset="0"/>
                <a:hlinkClick r:id="rId2"/>
              </a:rPr>
              <a:t>http://im0-tub-ru.yandex.net/i?id=b</a:t>
            </a:r>
            <a:endParaRPr lang="ru-RU">
              <a:latin typeface="Calibri" pitchFamily="34" charset="0"/>
              <a:hlinkClick r:id="rId2"/>
            </a:endParaRPr>
          </a:p>
          <a:p>
            <a:r>
              <a:rPr lang="en-US">
                <a:latin typeface="Calibri" pitchFamily="34" charset="0"/>
                <a:hlinkClick r:id="rId2"/>
              </a:rPr>
              <a:t>733459e9d54ea05b668dc640efd0223-55-144&amp;n=21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25603" name="Прямоугольник 4"/>
          <p:cNvSpPr>
            <a:spLocks noChangeArrowheads="1"/>
          </p:cNvSpPr>
          <p:nvPr/>
        </p:nvSpPr>
        <p:spPr bwMode="auto">
          <a:xfrm>
            <a:off x="323850" y="2852738"/>
            <a:ext cx="8496300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  <a:hlinkClick r:id="rId3"/>
            </a:endParaRPr>
          </a:p>
          <a:p>
            <a:r>
              <a:rPr lang="en-US">
                <a:latin typeface="Calibri" pitchFamily="34" charset="0"/>
                <a:hlinkClick r:id="rId3"/>
              </a:rPr>
              <a:t>http://www.internationaltoys.com/pictures/118389_1.jpg</a:t>
            </a:r>
            <a:endParaRPr lang="ru-RU">
              <a:latin typeface="Calibri" pitchFamily="34" charset="0"/>
            </a:endParaRPr>
          </a:p>
          <a:p>
            <a:r>
              <a:rPr lang="en-US">
                <a:latin typeface="Calibri" pitchFamily="34" charset="0"/>
                <a:hlinkClick r:id="rId4"/>
              </a:rPr>
              <a:t>http://www.ircenter.ru/files/products/pics/59065/fullsize/27857.jpg</a:t>
            </a:r>
            <a:endParaRPr lang="ru-RU">
              <a:latin typeface="Calibri" pitchFamily="34" charset="0"/>
            </a:endParaRPr>
          </a:p>
          <a:p>
            <a:r>
              <a:rPr lang="en-US">
                <a:latin typeface="Calibri" pitchFamily="34" charset="0"/>
                <a:hlinkClick r:id="rId5"/>
              </a:rPr>
              <a:t>http://www.gulyanda.kz/tools/images/image.php?source=%D0%90%D0%A1%D0%A2996244.jpg&amp;standart=10&amp;image.jpg</a:t>
            </a:r>
            <a:r>
              <a:rPr lang="ru-RU">
                <a:latin typeface="Calibri" pitchFamily="34" charset="0"/>
              </a:rPr>
              <a:t> </a:t>
            </a:r>
          </a:p>
          <a:p>
            <a:r>
              <a:rPr lang="en-US">
                <a:latin typeface="Calibri" pitchFamily="34" charset="0"/>
                <a:hlinkClick r:id="rId6"/>
              </a:rPr>
              <a:t>http://www.bookdk.com/super/300/82/9785955509082.jpg</a:t>
            </a:r>
            <a:endParaRPr lang="ru-RU">
              <a:latin typeface="Calibri" pitchFamily="34" charset="0"/>
            </a:endParaRPr>
          </a:p>
          <a:p>
            <a:r>
              <a:rPr lang="en-US">
                <a:latin typeface="Calibri" pitchFamily="34" charset="0"/>
                <a:hlinkClick r:id="rId7"/>
              </a:rPr>
              <a:t>http://booklya.com.ua/files/books/59244_1.JPG</a:t>
            </a:r>
            <a:endParaRPr lang="ru-RU">
              <a:latin typeface="Calibri" pitchFamily="34" charset="0"/>
            </a:endParaRPr>
          </a:p>
          <a:p>
            <a:r>
              <a:rPr lang="en-US">
                <a:latin typeface="Calibri" pitchFamily="34" charset="0"/>
                <a:hlinkClick r:id="rId8"/>
              </a:rPr>
              <a:t>http://onyx.ru/books/bibdetklass/imagelg/Moya_voobraziliaBDK.jpg</a:t>
            </a:r>
            <a:endParaRPr lang="ru-RU">
              <a:latin typeface="Calibri" pitchFamily="34" charset="0"/>
            </a:endParaRPr>
          </a:p>
          <a:p>
            <a:r>
              <a:rPr lang="en-US">
                <a:latin typeface="Calibri" pitchFamily="34" charset="0"/>
                <a:hlinkClick r:id="rId9"/>
              </a:rPr>
              <a:t>http://booklya.com.ua/files/books/64144_1.jpg</a:t>
            </a:r>
            <a:endParaRPr lang="ru-RU">
              <a:latin typeface="Calibri" pitchFamily="34" charset="0"/>
            </a:endParaRPr>
          </a:p>
          <a:p>
            <a:r>
              <a:rPr lang="en-US">
                <a:latin typeface="Calibri" pitchFamily="34" charset="0"/>
                <a:hlinkClick r:id="rId10"/>
              </a:rPr>
              <a:t>http://www.etvmarket.com/static/m/book/000/030/251_stihi.jpg</a:t>
            </a:r>
            <a:endParaRPr lang="ru-RU">
              <a:latin typeface="Calibri" pitchFamily="34" charset="0"/>
            </a:endParaRPr>
          </a:p>
          <a:p>
            <a:r>
              <a:rPr lang="en-US">
                <a:latin typeface="Calibri" pitchFamily="34" charset="0"/>
                <a:hlinkClick r:id="rId11"/>
              </a:rPr>
              <a:t>http://img2.labirint.ru/books/42290/big.jpg</a:t>
            </a:r>
            <a:r>
              <a:rPr lang="ru-RU">
                <a:latin typeface="Calibri" pitchFamily="34" charset="0"/>
              </a:rPr>
              <a:t> 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 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25604" name="Прямоугольник 5"/>
          <p:cNvSpPr>
            <a:spLocks noChangeArrowheads="1"/>
          </p:cNvSpPr>
          <p:nvPr/>
        </p:nvSpPr>
        <p:spPr bwMode="auto">
          <a:xfrm>
            <a:off x="611188" y="2492375"/>
            <a:ext cx="168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Обложки книг: </a:t>
            </a:r>
            <a:endParaRPr lang="ru-RU">
              <a:latin typeface="Calibri" pitchFamily="34" charset="0"/>
              <a:hlinkClick r:id="rId3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8" descr="6780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88599">
            <a:off x="203200" y="466725"/>
            <a:ext cx="158591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9" descr="10014017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54584">
            <a:off x="7335838" y="276225"/>
            <a:ext cx="16843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zahoder_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575" y="2565400"/>
            <a:ext cx="2603500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051720" y="5949280"/>
            <a:ext cx="4752528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+mn-cs"/>
              </a:rPr>
              <a:t>9 сентября 1918 – 7 ноября 2000</a:t>
            </a:r>
            <a:endParaRPr lang="ru-RU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14341" name="Picture 5" descr="p8754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4365625"/>
            <a:ext cx="16811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01_7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395636">
            <a:off x="1236663" y="2800350"/>
            <a:ext cx="17208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1" descr="100045201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37235">
            <a:off x="6991350" y="4981575"/>
            <a:ext cx="1573213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0" descr="5400003918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441237">
            <a:off x="6818313" y="2224088"/>
            <a:ext cx="16002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5" name="Заголовок 12"/>
          <p:cNvSpPr>
            <a:spLocks noGrp="1"/>
          </p:cNvSpPr>
          <p:nvPr>
            <p:ph type="ctrTitle"/>
          </p:nvPr>
        </p:nvSpPr>
        <p:spPr>
          <a:xfrm>
            <a:off x="611188" y="1052513"/>
            <a:ext cx="7772400" cy="1470025"/>
          </a:xfrm>
        </p:spPr>
        <p:txBody>
          <a:bodyPr/>
          <a:lstStyle/>
          <a:p>
            <a:pPr eaLnBrk="1" hangingPunct="1"/>
            <a:r>
              <a:rPr lang="ru-RU" b="1" smtClean="0"/>
              <a:t>Борис Заходер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784976" cy="4154984"/>
          </a:xfrm>
          <a:prstGeom prst="rect">
            <a:avLst/>
          </a:prstGeom>
        </p:spPr>
        <p:txBody>
          <a:bodyPr numCol="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Смотрите сами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Вот есть, например, десятки писатель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Борис </a:t>
            </a:r>
            <a:r>
              <a:rPr lang="ru-RU" sz="2400" b="1" dirty="0" err="1">
                <a:latin typeface="+mn-lt"/>
                <a:cs typeface="+mn-cs"/>
              </a:rPr>
              <a:t>Заходер</a:t>
            </a:r>
            <a:r>
              <a:rPr lang="ru-RU" sz="2400" b="1" dirty="0">
                <a:latin typeface="+mn-lt"/>
                <a:cs typeface="+mn-cs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Есть переводчики взрослый и детский,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Тот знает английский, этот - немецкий...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У всех у них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Разные интересы,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Хотя они все как один Борисы: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Один </a:t>
            </a:r>
            <a:r>
              <a:rPr lang="ru-RU" sz="2400" b="1" dirty="0" err="1">
                <a:latin typeface="+mn-lt"/>
                <a:cs typeface="+mn-cs"/>
              </a:rPr>
              <a:t>Заходер</a:t>
            </a:r>
            <a:endParaRPr lang="ru-RU" sz="2400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Сочиняет пьесы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(Его, очевидно,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волнуют актрисы!)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Тот пишет сказки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Про разных тварей,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Тот норовит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Смастерить сценарий;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Есть среди них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Даже автор либретто.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  <a:cs typeface="+mn-cs"/>
              </a:rPr>
              <a:t>Тут не хватает только поэта! 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50825" y="5157788"/>
            <a:ext cx="87137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i="1">
                <a:latin typeface="Calibri" pitchFamily="34" charset="0"/>
              </a:rPr>
              <a:t>Детский писатель, переводчик взрослый и детский, сочинял пьесы, сказочник, сценарист, автор либретто, поэт.</a:t>
            </a:r>
            <a:endParaRPr lang="ru-RU" sz="2800" b="1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9"/>
          <p:cNvSpPr>
            <a:spLocks noChangeArrowheads="1"/>
          </p:cNvSpPr>
          <p:nvPr/>
        </p:nvSpPr>
        <p:spPr bwMode="auto">
          <a:xfrm>
            <a:off x="3059113" y="692150"/>
            <a:ext cx="3090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alibri" pitchFamily="34" charset="0"/>
              </a:rPr>
              <a:t>Конкурс «Продолжи»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388" y="1125538"/>
            <a:ext cx="2305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350838" algn="l"/>
              </a:tabLst>
            </a:pPr>
            <a:r>
              <a:rPr lang="ru-RU" sz="2400">
                <a:latin typeface="Calibri" pitchFamily="34" charset="0"/>
                <a:cs typeface="Times New Roman" pitchFamily="18" charset="0"/>
              </a:rPr>
              <a:t>«Мартышкин...»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555875" y="1125538"/>
            <a:ext cx="7477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350838" algn="l"/>
              </a:tabLst>
            </a:pPr>
            <a:r>
              <a:rPr lang="ru-RU" sz="2400" i="1">
                <a:latin typeface="Calibri" pitchFamily="34" charset="0"/>
                <a:cs typeface="Times New Roman" pitchFamily="18" charset="0"/>
              </a:rPr>
              <a:t>Дом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50825" y="1557338"/>
            <a:ext cx="2143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«На задней...» 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2195513" y="1557338"/>
            <a:ext cx="10842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Парте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50825" y="2060575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  <a:cs typeface="Times New Roman" pitchFamily="18" charset="0"/>
              </a:rPr>
              <a:t>«Школа для...»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195513" y="2060575"/>
            <a:ext cx="1455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57150">
              <a:tabLst>
                <a:tab pos="350838" algn="l"/>
              </a:tabLst>
            </a:pPr>
            <a:r>
              <a:rPr lang="ru-RU" sz="2400" i="1">
                <a:latin typeface="Calibri" pitchFamily="34" charset="0"/>
                <a:cs typeface="Times New Roman" pitchFamily="18" charset="0"/>
              </a:rPr>
              <a:t>Птенцов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23850" y="2636838"/>
            <a:ext cx="2076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  <a:cs typeface="Times New Roman" pitchFamily="18" charset="0"/>
              </a:rPr>
              <a:t>«Мохнатая...»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2268538" y="2636838"/>
            <a:ext cx="1146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57150" eaLnBrk="0" hangingPunct="0">
              <a:tabLst>
                <a:tab pos="350838" algn="l"/>
              </a:tabLst>
            </a:pPr>
            <a:r>
              <a:rPr lang="ru-RU" sz="2400" i="1">
                <a:latin typeface="Calibri" pitchFamily="34" charset="0"/>
                <a:cs typeface="Times New Roman" pitchFamily="18" charset="0"/>
              </a:rPr>
              <a:t>Азбука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23850" y="3141663"/>
            <a:ext cx="30210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  <a:cs typeface="Times New Roman" pitchFamily="18" charset="0"/>
              </a:rPr>
              <a:t>«На горизонтских...»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3132138" y="3141663"/>
            <a:ext cx="15922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  <a:cs typeface="Times New Roman" pitchFamily="18" charset="0"/>
              </a:rPr>
              <a:t>Островах.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468313" y="3644900"/>
            <a:ext cx="1724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  <a:cs typeface="Times New Roman" pitchFamily="18" charset="0"/>
              </a:rPr>
              <a:t>«В моей...»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2124075" y="3644900"/>
            <a:ext cx="1970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57150" eaLnBrk="0" hangingPunct="0">
              <a:tabLst>
                <a:tab pos="350838" algn="l"/>
              </a:tabLst>
            </a:pPr>
            <a:r>
              <a:rPr lang="ru-RU" sz="2400" i="1">
                <a:latin typeface="Calibri" pitchFamily="34" charset="0"/>
                <a:cs typeface="Times New Roman" pitchFamily="18" charset="0"/>
              </a:rPr>
              <a:t>Вообразилии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468313" y="4076700"/>
            <a:ext cx="1720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  <a:cs typeface="Times New Roman" pitchFamily="18" charset="0"/>
              </a:rPr>
              <a:t>«Остров...»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2124075" y="4076700"/>
            <a:ext cx="1665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57150" eaLnBrk="0" hangingPunct="0">
              <a:tabLst>
                <a:tab pos="350838" algn="l"/>
              </a:tabLst>
            </a:pPr>
            <a:r>
              <a:rPr lang="ru-RU" sz="2400" i="1">
                <a:latin typeface="Calibri" pitchFamily="34" charset="0"/>
                <a:cs typeface="Times New Roman" pitchFamily="18" charset="0"/>
              </a:rPr>
              <a:t>Гдетотам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539750" y="4652963"/>
            <a:ext cx="2230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  <a:cs typeface="Times New Roman" pitchFamily="18" charset="0"/>
              </a:rPr>
              <a:t>«Сказки для...»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2627313" y="4652963"/>
            <a:ext cx="1119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57150" eaLnBrk="0" hangingPunct="0">
              <a:tabLst>
                <a:tab pos="350838" algn="l"/>
              </a:tabLst>
            </a:pPr>
            <a:r>
              <a:rPr lang="ru-RU" sz="2400" i="1">
                <a:latin typeface="Calibri" pitchFamily="34" charset="0"/>
                <a:cs typeface="Times New Roman" pitchFamily="18" charset="0"/>
              </a:rPr>
              <a:t>Людей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468313" y="5084763"/>
            <a:ext cx="2868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  <a:cs typeface="Times New Roman" pitchFamily="18" charset="0"/>
              </a:rPr>
              <a:t>«Почему деревья...»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3276600" y="5084763"/>
            <a:ext cx="15001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  <a:cs typeface="Times New Roman" pitchFamily="18" charset="0"/>
              </a:rPr>
              <a:t>Не ходят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539750" y="5589588"/>
            <a:ext cx="2352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  <a:cs typeface="Times New Roman" pitchFamily="18" charset="0"/>
              </a:rPr>
              <a:t>«Винни-Пухи...»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2916238" y="5589588"/>
            <a:ext cx="17192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57150" eaLnBrk="0" hangingPunct="0">
              <a:tabLst>
                <a:tab pos="350838" algn="l"/>
              </a:tabLst>
            </a:pPr>
            <a:r>
              <a:rPr lang="ru-RU" sz="2400" i="1">
                <a:latin typeface="Calibri" pitchFamily="34" charset="0"/>
                <a:cs typeface="Times New Roman" pitchFamily="18" charset="0"/>
              </a:rPr>
              <a:t>Все-все-все</a:t>
            </a:r>
            <a:endParaRPr lang="ru-RU" sz="2400">
              <a:latin typeface="Calibri" pitchFamily="34" charset="0"/>
            </a:endParaRPr>
          </a:p>
        </p:txBody>
      </p:sp>
      <p:pic>
        <p:nvPicPr>
          <p:cNvPr id="16406" name="Picture 4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765175"/>
            <a:ext cx="1774825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7" name="Picture 10" descr="p130406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2781300"/>
            <a:ext cx="1795462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12" grpId="0"/>
      <p:bldP spid="13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1" descr="p1591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3284538"/>
            <a:ext cx="18891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16" descr="5400003918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692150"/>
            <a:ext cx="14859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Прямоугольник 5"/>
          <p:cNvSpPr>
            <a:spLocks noChangeArrowheads="1"/>
          </p:cNvSpPr>
          <p:nvPr/>
        </p:nvSpPr>
        <p:spPr bwMode="auto">
          <a:xfrm>
            <a:off x="1835150" y="692150"/>
            <a:ext cx="568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Конкурс «Узнай произведение»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50825" y="1341438"/>
            <a:ext cx="244951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В этой сказке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Нет порядка: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Что ни слово -</a:t>
            </a:r>
          </a:p>
          <a:p>
            <a:r>
              <a:rPr lang="ru-RU" sz="2400">
                <a:latin typeface="Calibri" pitchFamily="34" charset="0"/>
              </a:rPr>
              <a:t>То загадка!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555875" y="2205038"/>
            <a:ext cx="190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«Кит и кот»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23850" y="3068638"/>
            <a:ext cx="43195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На старой липе во дворе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Большое оживление.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Повесил кто-то на заре</a:t>
            </a:r>
          </a:p>
          <a:p>
            <a:r>
              <a:rPr lang="ru-RU" sz="2400">
                <a:latin typeface="Calibri" pitchFamily="34" charset="0"/>
              </a:rPr>
              <a:t>Такое объявление...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356100" y="4005263"/>
            <a:ext cx="2443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«Птичья школа»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95288" y="4797425"/>
            <a:ext cx="33845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В лесочке, над речкой,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Построена дачка.</a:t>
            </a:r>
          </a:p>
          <a:p>
            <a:r>
              <a:rPr lang="ru-RU" sz="2400">
                <a:latin typeface="Calibri" pitchFamily="34" charset="0"/>
              </a:rPr>
              <a:t>На дачке живет</a:t>
            </a:r>
          </a:p>
          <a:p>
            <a:r>
              <a:rPr lang="ru-RU" sz="2400">
                <a:latin typeface="Calibri" pitchFamily="34" charset="0"/>
              </a:rPr>
              <a:t>Небольшая Собачка. 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987675" y="5373688"/>
            <a:ext cx="3382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«Собачкины огорчения»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1" descr="p1591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3284538"/>
            <a:ext cx="18891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16" descr="5400003918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692150"/>
            <a:ext cx="14859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Прямоугольник 5"/>
          <p:cNvSpPr>
            <a:spLocks noChangeArrowheads="1"/>
          </p:cNvSpPr>
          <p:nvPr/>
        </p:nvSpPr>
        <p:spPr bwMode="auto">
          <a:xfrm>
            <a:off x="1835150" y="692150"/>
            <a:ext cx="568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Конкурс «Узнай произведение»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50825" y="1341438"/>
            <a:ext cx="42497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Батюшки!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Глобус</a:t>
            </a:r>
          </a:p>
          <a:p>
            <a:r>
              <a:rPr lang="ru-RU" sz="2400">
                <a:latin typeface="Calibri" pitchFamily="34" charset="0"/>
              </a:rPr>
              <a:t>Попал под автобус!</a:t>
            </a:r>
          </a:p>
          <a:p>
            <a:r>
              <a:rPr lang="ru-RU" sz="2400">
                <a:latin typeface="Calibri" pitchFamily="34" charset="0"/>
              </a:rPr>
              <a:t>Смялся в лепешку</a:t>
            </a:r>
          </a:p>
          <a:p>
            <a:r>
              <a:rPr lang="ru-RU" sz="2400">
                <a:latin typeface="Calibri" pitchFamily="34" charset="0"/>
              </a:rPr>
              <a:t>Новехонький глобус! </a:t>
            </a:r>
          </a:p>
          <a:p>
            <a:r>
              <a:rPr lang="ru-RU" sz="2400">
                <a:latin typeface="Calibri" pitchFamily="34" charset="0"/>
              </a:rPr>
              <a:t>То загадка!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276600" y="2276475"/>
            <a:ext cx="31892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«География всмятку»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50825" y="3573463"/>
            <a:ext cx="43211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Жил-был Носорог,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На других непохожий:</a:t>
            </a:r>
          </a:p>
          <a:p>
            <a:r>
              <a:rPr lang="ru-RU" sz="2400">
                <a:latin typeface="Calibri" pitchFamily="34" charset="0"/>
              </a:rPr>
              <a:t>Носорог</a:t>
            </a:r>
          </a:p>
          <a:p>
            <a:r>
              <a:rPr lang="ru-RU" sz="2400">
                <a:latin typeface="Calibri" pitchFamily="34" charset="0"/>
              </a:rPr>
              <a:t>С удивительно тонкою кожей.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635375" y="3860800"/>
            <a:ext cx="28035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i="1">
                <a:latin typeface="Calibri" pitchFamily="34" charset="0"/>
              </a:rPr>
              <a:t>«Сказка про </a:t>
            </a:r>
          </a:p>
          <a:p>
            <a:pPr algn="ctr"/>
            <a:r>
              <a:rPr lang="ru-RU" sz="2400" i="1">
                <a:latin typeface="Calibri" pitchFamily="34" charset="0"/>
              </a:rPr>
              <a:t>доброго носорога»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50825" y="5157788"/>
            <a:ext cx="33845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Дело было в старину -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По старинке и начну: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Жил да был</a:t>
            </a:r>
          </a:p>
          <a:p>
            <a:r>
              <a:rPr lang="ru-RU" sz="2400">
                <a:latin typeface="Calibri" pitchFamily="34" charset="0"/>
              </a:rPr>
              <a:t>Серый Волк.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419475" y="6021388"/>
            <a:ext cx="14239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«Волчок»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1" descr="p1591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3284538"/>
            <a:ext cx="188912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16" descr="5400003918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692150"/>
            <a:ext cx="14859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Прямоугольник 5"/>
          <p:cNvSpPr>
            <a:spLocks noChangeArrowheads="1"/>
          </p:cNvSpPr>
          <p:nvPr/>
        </p:nvSpPr>
        <p:spPr bwMode="auto">
          <a:xfrm>
            <a:off x="1835150" y="692150"/>
            <a:ext cx="568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Конкурс «Узнай произведение»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50825" y="1341438"/>
            <a:ext cx="42497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Всем известно: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Буква «Я»</a:t>
            </a:r>
          </a:p>
          <a:p>
            <a:r>
              <a:rPr lang="ru-RU" sz="2400">
                <a:latin typeface="Calibri" pitchFamily="34" charset="0"/>
              </a:rPr>
              <a:t>В азбуке</a:t>
            </a:r>
          </a:p>
          <a:p>
            <a:r>
              <a:rPr lang="ru-RU" sz="2400">
                <a:latin typeface="Calibri" pitchFamily="34" charset="0"/>
              </a:rPr>
              <a:t>Последняя.</a:t>
            </a:r>
          </a:p>
          <a:p>
            <a:r>
              <a:rPr lang="ru-RU" sz="2400">
                <a:latin typeface="Calibri" pitchFamily="34" charset="0"/>
              </a:rPr>
              <a:t>И известно ли кому,</a:t>
            </a:r>
          </a:p>
          <a:p>
            <a:r>
              <a:rPr lang="ru-RU" sz="2400">
                <a:latin typeface="Calibri" pitchFamily="34" charset="0"/>
              </a:rPr>
              <a:t>Отчего и почему?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276600" y="2276475"/>
            <a:ext cx="163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«Буква «Я»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50825" y="3933825"/>
            <a:ext cx="43211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Тот, кто не был в Африке,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Пусть не забывает: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Иногда и в Африке</a:t>
            </a:r>
          </a:p>
          <a:p>
            <a:r>
              <a:rPr lang="ru-RU" sz="2400">
                <a:latin typeface="Calibri" pitchFamily="34" charset="0"/>
              </a:rPr>
              <a:t>Холодно бывает!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492500" y="4724400"/>
            <a:ext cx="292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i="1">
                <a:latin typeface="Calibri" pitchFamily="34" charset="0"/>
              </a:rPr>
              <a:t>«Мартышкин дом»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9" descr="p9507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765175"/>
            <a:ext cx="1514475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17" descr="rusach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0" y="2997200"/>
            <a:ext cx="174942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2484438" y="692150"/>
            <a:ext cx="4448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</a:rPr>
              <a:t>Конкурс «Подбери рифму»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50825" y="1268413"/>
            <a:ext cx="4572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Юные натуралисты</a:t>
            </a:r>
          </a:p>
          <a:p>
            <a:r>
              <a:rPr lang="ru-RU" sz="2400">
                <a:latin typeface="Calibri" pitchFamily="34" charset="0"/>
              </a:rPr>
              <a:t>И другие...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47813" y="1628775"/>
            <a:ext cx="1995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специалисты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50825" y="2060575"/>
            <a:ext cx="2282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Все на палубу...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195513" y="2060575"/>
            <a:ext cx="1730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спустились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0488" name="Прямоугольник 8"/>
          <p:cNvSpPr>
            <a:spLocks noChangeArrowheads="1"/>
          </p:cNvSpPr>
          <p:nvPr/>
        </p:nvSpPr>
        <p:spPr bwMode="auto">
          <a:xfrm>
            <a:off x="323850" y="2565400"/>
            <a:ext cx="1495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Еле-еле...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03350" y="2565400"/>
            <a:ext cx="2106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разместились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284663" y="2492375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«Кит и кот»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50825" y="3141663"/>
            <a:ext cx="34575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В моей Вообразилии,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Болтают с вами запросто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Настурции и... 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79613" y="3860800"/>
            <a:ext cx="10048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Лилии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50825" y="4365625"/>
            <a:ext cx="38163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822575" algn="l"/>
              </a:tabLst>
            </a:pPr>
            <a:r>
              <a:rPr lang="ru-RU" sz="2400">
                <a:latin typeface="Calibri" pitchFamily="34" charset="0"/>
                <a:cs typeface="Times New Roman" pitchFamily="18" charset="0"/>
              </a:rPr>
              <a:t>Умеют Львы косматые</a:t>
            </a:r>
          </a:p>
          <a:p>
            <a:pPr eaLnBrk="0" hangingPunct="0">
              <a:tabLst>
                <a:tab pos="2822575" algn="l"/>
              </a:tabLst>
            </a:pPr>
            <a:r>
              <a:rPr lang="ru-RU" sz="2400">
                <a:latin typeface="Calibri" pitchFamily="34" charset="0"/>
                <a:cs typeface="Times New Roman" pitchFamily="18" charset="0"/>
              </a:rPr>
              <a:t>Скакать верхом на...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2771775" y="4724400"/>
            <a:ext cx="1357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палочке,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0495" name="Прямоугольник 17"/>
          <p:cNvSpPr>
            <a:spLocks noChangeArrowheads="1"/>
          </p:cNvSpPr>
          <p:nvPr/>
        </p:nvSpPr>
        <p:spPr bwMode="auto">
          <a:xfrm>
            <a:off x="250825" y="5157788"/>
            <a:ext cx="35290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А мраморные статуи</a:t>
            </a:r>
          </a:p>
          <a:p>
            <a:r>
              <a:rPr lang="ru-RU" sz="2400">
                <a:latin typeface="Calibri" pitchFamily="34" charset="0"/>
              </a:rPr>
              <a:t>Сыграют с вами в... 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627313" y="5516563"/>
            <a:ext cx="1403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салочки!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4067175" y="5373688"/>
            <a:ext cx="2881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latin typeface="Calibri" pitchFamily="34" charset="0"/>
              </a:rPr>
              <a:t>«Моя Вообразилия»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22531" grpId="0"/>
      <p:bldP spid="17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7" descr="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836613"/>
            <a:ext cx="178752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15" descr="10005051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3860800"/>
            <a:ext cx="152241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2484438" y="692150"/>
            <a:ext cx="4448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</a:rPr>
              <a:t>Конкурс «Подбери рифму»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50825" y="1196975"/>
            <a:ext cx="457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Наши предки, ваши предки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На одной качались... 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843213" y="1557338"/>
            <a:ext cx="10874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ветке,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23850" y="2060575"/>
            <a:ext cx="3373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А теперь нас держат в...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348038" y="2060575"/>
            <a:ext cx="1162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клетке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23850" y="2492375"/>
            <a:ext cx="2460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Хорошо ли это,…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411413" y="2492375"/>
            <a:ext cx="1250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детки?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643438" y="2492375"/>
            <a:ext cx="1895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«Обезьянки»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50825" y="3068638"/>
            <a:ext cx="4572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- Что же ты не лаешь, Лайка?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- Да ведь я...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763713" y="3429000"/>
            <a:ext cx="2290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Не пустолайка!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50825" y="3789363"/>
            <a:ext cx="24495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Лайки,</a:t>
            </a:r>
          </a:p>
          <a:p>
            <a:r>
              <a:rPr lang="ru-RU" sz="2400">
                <a:latin typeface="Calibri" pitchFamily="34" charset="0"/>
              </a:rPr>
              <a:t>Честно говоря,</a:t>
            </a:r>
          </a:p>
          <a:p>
            <a:r>
              <a:rPr lang="ru-RU" sz="2400">
                <a:latin typeface="Calibri" pitchFamily="34" charset="0"/>
              </a:rPr>
              <a:t>Очень редко…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124075" y="4508500"/>
            <a:ext cx="1668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Лают зря! 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851275" y="4437063"/>
            <a:ext cx="1301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«Лайка»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250825" y="4941888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Встретились Бяка и Бука.</a:t>
            </a:r>
            <a:br>
              <a:rPr lang="ru-RU" sz="2400">
                <a:latin typeface="Calibri" pitchFamily="34" charset="0"/>
              </a:rPr>
            </a:br>
            <a:r>
              <a:rPr lang="ru-RU" sz="2400">
                <a:latin typeface="Calibri" pitchFamily="34" charset="0"/>
              </a:rPr>
              <a:t>Никто не издал... 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484438" y="5300663"/>
            <a:ext cx="12842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ни звука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21522" name="Line 3"/>
          <p:cNvSpPr>
            <a:spLocks noChangeShapeType="1"/>
          </p:cNvSpPr>
          <p:nvPr/>
        </p:nvSpPr>
        <p:spPr bwMode="auto">
          <a:xfrm>
            <a:off x="-344488" y="457200"/>
            <a:ext cx="0" cy="46958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3" name="Line 2"/>
          <p:cNvSpPr>
            <a:spLocks noChangeShapeType="1"/>
          </p:cNvSpPr>
          <p:nvPr/>
        </p:nvSpPr>
        <p:spPr bwMode="auto">
          <a:xfrm>
            <a:off x="-311150" y="457200"/>
            <a:ext cx="0" cy="50593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4" name="Line 1"/>
          <p:cNvSpPr>
            <a:spLocks noChangeShapeType="1"/>
          </p:cNvSpPr>
          <p:nvPr/>
        </p:nvSpPr>
        <p:spPr bwMode="auto">
          <a:xfrm>
            <a:off x="-277813" y="2079625"/>
            <a:ext cx="0" cy="1422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1526" name="Line 8"/>
          <p:cNvSpPr>
            <a:spLocks noChangeShapeType="1"/>
          </p:cNvSpPr>
          <p:nvPr/>
        </p:nvSpPr>
        <p:spPr bwMode="auto">
          <a:xfrm>
            <a:off x="-344488" y="457200"/>
            <a:ext cx="0" cy="469582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7" name="Line 7"/>
          <p:cNvSpPr>
            <a:spLocks noChangeShapeType="1"/>
          </p:cNvSpPr>
          <p:nvPr/>
        </p:nvSpPr>
        <p:spPr bwMode="auto">
          <a:xfrm>
            <a:off x="-311150" y="457200"/>
            <a:ext cx="0" cy="50593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8" name="Line 6"/>
          <p:cNvSpPr>
            <a:spLocks noChangeShapeType="1"/>
          </p:cNvSpPr>
          <p:nvPr/>
        </p:nvSpPr>
        <p:spPr bwMode="auto">
          <a:xfrm>
            <a:off x="-277813" y="2079625"/>
            <a:ext cx="0" cy="14224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250825" y="5732463"/>
            <a:ext cx="4572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  <a:cs typeface="Times New Roman" pitchFamily="18" charset="0"/>
              </a:rPr>
              <a:t>Никто не подал и знака -</a:t>
            </a:r>
          </a:p>
          <a:p>
            <a:pPr eaLnBrk="0" hangingPunct="0"/>
            <a:r>
              <a:rPr lang="ru-RU" sz="2400">
                <a:latin typeface="Calibri" pitchFamily="34" charset="0"/>
                <a:cs typeface="Times New Roman" pitchFamily="18" charset="0"/>
              </a:rPr>
              <a:t>Молчали Бука и..</a:t>
            </a:r>
            <a:r>
              <a:rPr lang="ru-RU" sz="2400">
                <a:latin typeface="Calibri" pitchFamily="34" charset="0"/>
              </a:rPr>
              <a:t> </a:t>
            </a: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2484438" y="6092825"/>
            <a:ext cx="792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Бяка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4140200" y="5732463"/>
            <a:ext cx="3060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Calibri" pitchFamily="34" charset="0"/>
              </a:rPr>
              <a:t>«Приятная встреча»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Литература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2</Template>
  <TotalTime>146</TotalTime>
  <Words>576</Words>
  <Application>Microsoft Office PowerPoint</Application>
  <PresentationFormat>Экран (4:3)</PresentationFormat>
  <Paragraphs>182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Литература 2</vt:lpstr>
      <vt:lpstr>Презентация PowerPoint</vt:lpstr>
      <vt:lpstr>Борис Заходер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 информации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Урок-конкурс  «Веселые произведения Бориса Заходера»</dc:title>
  <dc:creator>COMP</dc:creator>
  <cp:lastModifiedBy>Пользователь</cp:lastModifiedBy>
  <cp:revision>20</cp:revision>
  <dcterms:created xsi:type="dcterms:W3CDTF">2011-12-02T14:19:49Z</dcterms:created>
  <dcterms:modified xsi:type="dcterms:W3CDTF">2018-10-23T21:57:21Z</dcterms:modified>
</cp:coreProperties>
</file>