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2535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4715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567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1241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867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2639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853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5783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0576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726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204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76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6062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2020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452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27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4028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2603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018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5568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5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190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 rotWithShape="1">
            <a:blip r:embed="rId2">
              <a:alphaModFix amt="43000"/>
            </a:blip>
            <a:tile tx="0" ty="0" sx="50000" sy="5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4" name="Google Shape;14;p2"/>
          <p:cNvCxnSpPr/>
          <p:nvPr/>
        </p:nvCxnSpPr>
        <p:spPr>
          <a:xfrm rot="-5400000">
            <a:off x="-762000" y="3429000"/>
            <a:ext cx="6858000" cy="0"/>
          </a:xfrm>
          <a:prstGeom prst="straightConnector1">
            <a:avLst/>
          </a:prstGeom>
          <a:noFill/>
          <a:ln w="11425" cap="flat" cmpd="sng">
            <a:solidFill>
              <a:srgbClr val="F9F9F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R="0" lvl="0" algn="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6"/>
              <a:buFont typeface="Noto Sans Symbols"/>
              <a:buNone/>
              <a:defRPr sz="2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None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5871224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2819400" y="6557946"/>
            <a:ext cx="292772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7880884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1653540" y="413076"/>
            <a:ext cx="4846320" cy="7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912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544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861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389437" y="2438718"/>
            <a:ext cx="5851525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5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912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544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861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24281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457200" y="6556248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254496" y="6553200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912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544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861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724238" y="6556810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1735358" y="655681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733952" y="6555112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839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Char char="⦿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0519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20039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861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178808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839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Char char="⦿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0519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20039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861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14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178808" y="5867400"/>
            <a:ext cx="3520440" cy="4572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14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985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52"/>
              <a:buFont typeface="Noto Sans Symbols"/>
              <a:buChar char="⦿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020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◼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718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988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9972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20"/>
              <a:buFont typeface="Noto Sans Symbols"/>
              <a:buChar char="◉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178808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985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52"/>
              <a:buFont typeface="Noto Sans Symbols"/>
              <a:buChar char="⦿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020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◼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718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988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9972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20"/>
              <a:buFont typeface="Noto Sans Symbols"/>
              <a:buChar char="◉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2400"/>
              <a:buFont typeface="Trebuchet MS"/>
              <a:buNone/>
              <a:defRPr sz="24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200" y="1497416"/>
            <a:ext cx="5897880" cy="60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22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6936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36"/>
              <a:buFont typeface="Noto Sans Symbols"/>
              <a:buChar char="⦿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084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240"/>
              <a:buFont typeface="Noto Sans Symbols"/>
              <a:buChar char="◼"/>
              <a:defRPr sz="2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◉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 rot="-36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round/>
            <a:headEnd type="none" w="sm" len="sm"/>
            <a:tailEnd type="none" w="sm" len="sm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Google Shape;66;p10"/>
          <p:cNvSpPr/>
          <p:nvPr/>
        </p:nvSpPr>
        <p:spPr>
          <a:xfrm rot="-18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round/>
            <a:headEnd type="none" w="sm" len="sm"/>
            <a:tailEnd type="none" w="sm" len="sm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000"/>
              <a:buFont typeface="Trebuchet MS"/>
              <a:buNone/>
              <a:defRPr sz="30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5389098" y="3283634"/>
            <a:ext cx="342900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22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960"/>
              <a:buFont typeface="Noto Sans Symbols"/>
              <a:buChar char="◼"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667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600"/>
              <a:buFont typeface="Noto Sans Symbols"/>
              <a:buChar char="•"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720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6860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630"/>
              <a:buFont typeface="Noto Sans Symbols"/>
              <a:buChar char="◉"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663682" y="1041002"/>
            <a:ext cx="4206240" cy="4206240"/>
          </a:xfrm>
          <a:prstGeom prst="rect">
            <a:avLst/>
          </a:prstGeom>
          <a:solidFill>
            <a:srgbClr val="812D70"/>
          </a:solidFill>
          <a:ln w="1079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336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 rotWithShape="1">
            <a:blip r:embed="rId14">
              <a:alphaModFix amt="43000"/>
            </a:blip>
            <a:tile tx="0" ty="0" sx="50000" sy="5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912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544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861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0" y="1000108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8010"/>
              <a:buFont typeface="Trebuchet MS"/>
              <a:buNone/>
            </a:pPr>
            <a:r>
              <a:rPr lang="ru-RU" sz="801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801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603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ПРЕЗЕНТАЦИЯ </a:t>
            </a:r>
            <a:br>
              <a:rPr lang="ru-RU" sz="603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603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«БЛОКАДНЫЙ ХЛЕБ»</a:t>
            </a:r>
            <a:br>
              <a:rPr lang="ru-RU" sz="603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324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395536" y="2636912"/>
            <a:ext cx="8389440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2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52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52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52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52"/>
              <a:buFont typeface="Noto Sans Symbols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2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52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52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52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l="-879" t="35759"/>
          <a:stretch/>
        </p:blipFill>
        <p:spPr>
          <a:xfrm>
            <a:off x="1196719" y="2470133"/>
            <a:ext cx="5233109" cy="3695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</a:pPr>
            <a:endParaRPr sz="420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1"/>
          </p:nvPr>
        </p:nvSpPr>
        <p:spPr>
          <a:xfrm>
            <a:off x="3643306" y="4143380"/>
            <a:ext cx="5114778" cy="110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None/>
            </a:pPr>
            <a:r>
              <a:rPr lang="ru-RU" sz="2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 дыму ленинградское небо,</a:t>
            </a:r>
            <a:endParaRPr/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None/>
            </a:pPr>
            <a:r>
              <a:rPr lang="ru-RU" sz="2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На горше смертельных ран</a:t>
            </a:r>
            <a:endParaRPr/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None/>
            </a:pPr>
            <a:r>
              <a:rPr lang="ru-RU" sz="2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Тяжёлого хлеба, блокадного хлеба</a:t>
            </a:r>
            <a:endParaRPr/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None/>
            </a:pPr>
            <a:r>
              <a:rPr lang="ru-RU" sz="2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Сто двадцать пять грамм! </a:t>
            </a:r>
            <a:endParaRPr sz="20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9" name="Google Shape;149;p22" descr="3b99-1386277536-16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486" r="12485"/>
          <a:stretch/>
        </p:blipFill>
        <p:spPr>
          <a:xfrm>
            <a:off x="214282" y="285728"/>
            <a:ext cx="4429156" cy="42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ctrTitle"/>
          </p:nvPr>
        </p:nvSpPr>
        <p:spPr>
          <a:xfrm>
            <a:off x="2786050" y="0"/>
            <a:ext cx="6176970" cy="114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</a:pPr>
            <a:r>
              <a:rPr lang="ru-RU" sz="42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ОЧЕРЕДЬ В БУЛОЧНУЮ</a:t>
            </a:r>
            <a:endParaRPr sz="420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5" name="Google Shape;155;p23" descr="e1eceea1b944a85e732760c64511de54_i-132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85852" y="1214422"/>
            <a:ext cx="7072313" cy="3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/>
          <p:nvPr/>
        </p:nvSpPr>
        <p:spPr>
          <a:xfrm>
            <a:off x="2714612" y="4714884"/>
            <a:ext cx="6569258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r>
              <a:rPr lang="ru-RU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Ленинградцы стояли в очереди, чтобы получить блокадный кусочек хлеба – 125 граммов на весь день.</a:t>
            </a:r>
            <a:endParaRPr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6"/>
              <a:buFont typeface="Noto Sans Symbols"/>
              <a:buNone/>
            </a:pPr>
            <a:endParaRPr sz="2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539750" y="90805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12"/>
              <a:buFont typeface="Noto Sans Symbols"/>
              <a:buChar char="⦿"/>
            </a:pPr>
            <a:r>
              <a:rPr lang="ru-RU" sz="4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 20 ноября 1941 г. вводится минимальная норма выдачи хлеба: рабочие – </a:t>
            </a:r>
            <a:r>
              <a:rPr lang="ru-RU" sz="4400" b="1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250 грамм, а служащие, иждивенцы, дети до 12 лет – 125 грамм.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ru-RU" sz="342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ИЗМЕНЕНИЕ НОРМЫ ВЫДАЧИ ХЛЕБА</a:t>
            </a:r>
            <a:endParaRPr sz="342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8" name="Google Shape;168;p25" descr="722838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0992" y="1609725"/>
            <a:ext cx="6871415" cy="4846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8858280" cy="239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600"/>
              <a:buFont typeface="Trebuchet MS"/>
              <a:buNone/>
            </a:pPr>
            <a:r>
              <a:rPr lang="ru-RU" sz="36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ИЗ ВОСПОМИНАНИЙ БЛОКАДНИЦЫ </a:t>
            </a:r>
            <a:br>
              <a:rPr lang="ru-RU" sz="36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36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ОЛЬГИ ВОЛЬДЕМАРОВНЫ АФАНАСЬЕВОЙ</a:t>
            </a:r>
            <a:endParaRPr sz="360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subTitle" idx="1"/>
          </p:nvPr>
        </p:nvSpPr>
        <p:spPr>
          <a:xfrm>
            <a:off x="2675012" y="3000372"/>
            <a:ext cx="6468988" cy="274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6"/>
              <a:buFont typeface="Noto Sans Symbols"/>
              <a:buNone/>
            </a:pPr>
            <a:r>
              <a:rPr lang="ru-RU" sz="2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«Самый тяжелый период был зимой 1941 года и в первом квартале 1942-го, когда в хлеб добавляли не только овсяную муку, но и корьевую (изготовленную из коры ветвей березы), муку из семян дикорастущих трав (полынь, щавель), жмых, шрот и гидроцеллюлозу - массу, похожую на размокшее мыло».</a:t>
            </a:r>
            <a:endParaRPr sz="2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600"/>
              <a:buFont typeface="Trebuchet MS"/>
              <a:buNone/>
            </a:pPr>
            <a:r>
              <a:rPr lang="ru-RU" sz="36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НОРМА ВЫДАЧИ ХЛЕБА</a:t>
            </a:r>
            <a:endParaRPr sz="360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0" name="Google Shape;180;p27" descr=" &amp;Fcy;&amp;ocy;&amp;tcy;&amp;ocy; 58. &amp;Tcy;&amp;acy;&amp;kcy;&amp;icy;&amp;iecy; &amp;ocy;&amp;bcy;&amp;hardcy;&amp;yacy;&amp;vcy;&amp;lcy;&amp;iecy;&amp;ncy;&amp;icy;&amp;yacy; &amp;vcy;&amp;icy;&amp;scy;&amp;iecy;&amp;lcy;&amp;icy; &amp;vcy;&amp;ocy; &amp;vcy;&amp;scy;&amp;iecy;&amp;khcy; &amp;bcy;&amp;ucy;&amp;lcy;&amp;ocy;&amp;chcy;&amp;ncy;&amp;ycy;&amp;khcy; &amp;Lcy;&amp;iecy;&amp;ncy;&amp;icy;&amp;ncy;&amp;gcy;&amp;rcy;&amp;acy;&amp;dcy;&amp;acy;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1124744"/>
            <a:ext cx="5688632" cy="416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/>
          <p:nvPr/>
        </p:nvSpPr>
        <p:spPr>
          <a:xfrm>
            <a:off x="215008" y="5373216"/>
            <a:ext cx="892899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Такие объявления висели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во всех булочных Ленинграда. 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body" idx="1"/>
          </p:nvPr>
        </p:nvSpPr>
        <p:spPr>
          <a:xfrm>
            <a:off x="468313" y="836613"/>
            <a:ext cx="7604149" cy="554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28"/>
              <a:buFont typeface="Noto Sans Symbols"/>
              <a:buChar char="⦿"/>
            </a:pPr>
            <a:r>
              <a:rPr lang="ru-RU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Установить реальный рецепт блокадного хлеба 1942 года непросто. Он изменялся чуть ли не каждый день в зависимости от имеющихся хлебных суррогатов. Да и не хлеб это был, а скорее его подобие.  Чем заменить муку, думали лучшие умы Ленинграда — технологи, химики, повара.</a:t>
            </a:r>
            <a:endParaRPr sz="36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251520" y="3356992"/>
            <a:ext cx="7892380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6"/>
              <a:buFont typeface="Noto Sans Symbols"/>
              <a:buNone/>
            </a:pPr>
            <a:r>
              <a:rPr lang="ru-RU" sz="240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</a:t>
            </a:r>
            <a:r>
              <a:rPr lang="ru-RU" sz="323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 Музее хлеба можно увидеть хлеб, выпеченный по блокадной рецептуре. Он сильно отличается от того, который мы привыкли есть за обедом. Выпекали его только из ржаной муки с различными добавками.</a:t>
            </a:r>
            <a:endParaRPr sz="323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2" name="Google Shape;192;p29" descr="http://electronic77.ru/files/2009/10/s630014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808" y="260648"/>
            <a:ext cx="3024336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600"/>
              <a:buFont typeface="Trebuchet MS"/>
              <a:buNone/>
            </a:pPr>
            <a:r>
              <a:rPr lang="ru-RU" sz="36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РЕЦЕПТ БЛОКАДНОГО ХЛЕБА НОЯБРЯ 41-ГО</a:t>
            </a:r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Noto Sans Symbols"/>
              <a:buNone/>
            </a:pPr>
            <a:endParaRPr sz="40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Noto Sans Symbols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57% — обойная мука,</a:t>
            </a:r>
            <a:br>
              <a:rPr lang="ru-RU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 — 30% — овсяная мука,</a:t>
            </a:r>
            <a:br>
              <a:rPr lang="ru-RU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10% — подсолнечный жмых,</a:t>
            </a:r>
            <a:br>
              <a:rPr lang="ru-RU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3% — соль,</a:t>
            </a:r>
            <a:br>
              <a:rPr lang="ru-RU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 — 3% — солод.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body" idx="1"/>
          </p:nvPr>
        </p:nvSpPr>
        <p:spPr>
          <a:xfrm>
            <a:off x="468313" y="908050"/>
            <a:ext cx="7889901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Noto Sans Symbols"/>
              <a:buChar char="⦿"/>
            </a:pPr>
            <a:r>
              <a:rPr lang="ru-RU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Символом блокады стал хлеб, столь желанный и недоступный для умиравших от голода. </a:t>
            </a:r>
            <a:r>
              <a:rPr lang="ru-RU" sz="4000" b="1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Блокадный хлеб – это не просто рецептура экстремального периода, это пропуск в мир живых.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214282" y="1857364"/>
            <a:ext cx="8105554" cy="420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36"/>
              <a:buFont typeface="Noto Sans Symbols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</a:t>
            </a:r>
            <a:endParaRPr sz="1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52"/>
              <a:buFont typeface="Noto Sans Symbols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ru-RU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Я вспоминаю хлеб блокадных лет,</a:t>
            </a:r>
            <a:br>
              <a:rPr lang="ru-RU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Который в детском доме нам давали.</a:t>
            </a:r>
            <a:br>
              <a:rPr lang="ru-RU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Не из муки он был - из наших бед,</a:t>
            </a:r>
            <a:br>
              <a:rPr lang="ru-RU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И что в него тогда только не клали!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36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</a:t>
            </a:r>
            <a:r>
              <a:rPr lang="ru-RU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Хлеб был с мякиною, макухой и ботвой,</a:t>
            </a:r>
            <a:br>
              <a:rPr lang="ru-RU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 корой. Колючий так, что режет десна.</a:t>
            </a:r>
            <a:br>
              <a:rPr lang="ru-RU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Тяжелый, горький - с хвоей, лебедой,</a:t>
            </a:r>
            <a:br>
              <a:rPr lang="ru-RU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На праздник, очень редко - чистый просто.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22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1"/>
              <a:buFont typeface="Noto Sans Symbols"/>
              <a:buNone/>
            </a:pPr>
            <a:r>
              <a:rPr lang="ru-RU" sz="185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185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85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51"/>
              <a:buFont typeface="Noto Sans Symbols"/>
              <a:buNone/>
            </a:pPr>
            <a:endParaRPr sz="185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0" y="214290"/>
            <a:ext cx="856895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Отрывок из стихотворения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Лидии Тимофеевны Хямеляниной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«Блокадный хлеб»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ctrTitle"/>
          </p:nvPr>
        </p:nvSpPr>
        <p:spPr>
          <a:xfrm>
            <a:off x="214282" y="1"/>
            <a:ext cx="8464454" cy="114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2800"/>
              <a:buFont typeface="Trebuchet MS"/>
              <a:buNone/>
            </a:pPr>
            <a:r>
              <a:rPr lang="ru-RU" sz="2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БЕДНЫЙ ЛЕНИНГРАДСКИЙ ЛОМТИК ХЛЕБА , </a:t>
            </a:r>
            <a:br>
              <a:rPr lang="ru-RU" sz="2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ОН ПОЧТИ НЕ ВЕСИТ НА РУКЕ…</a:t>
            </a:r>
            <a:endParaRPr sz="280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9" name="Google Shape;209;p32" descr="http://www.kp.crimea.ua/uploads/assets/blok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8106" y="1556792"/>
            <a:ext cx="236626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2" descr="http://history.sgu.ru/img/x1-037_1.jpg?q=rus_hist/img/x1-037_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628800"/>
            <a:ext cx="4542042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214282" y="0"/>
            <a:ext cx="8229600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600"/>
              <a:buFont typeface="Trebuchet MS"/>
              <a:buNone/>
            </a:pPr>
            <a:r>
              <a:rPr lang="ru-RU" sz="36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ЗНАЧЕНИЕ ХЛЕБА В ДНИ БЛОКАДЫ</a:t>
            </a:r>
            <a:endParaRPr sz="360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6" name="Google Shape;216;p33"/>
          <p:cNvSpPr txBox="1">
            <a:spLocks noGrp="1"/>
          </p:cNvSpPr>
          <p:nvPr>
            <p:ph type="body" idx="1"/>
          </p:nvPr>
        </p:nvSpPr>
        <p:spPr>
          <a:xfrm>
            <a:off x="0" y="4221088"/>
            <a:ext cx="8143900" cy="24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Наше поколение живёт в мирное время. Мы не знаем, что такое война и голод. Но рядом с нами живут люди, которые испытали все ужасы блокады. В осаждённом Ленинграде между хлебом и жизнью стоял знак равенства.</a:t>
            </a:r>
            <a:endParaRPr sz="26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7" name="Google Shape;217;p33" descr="http://zagony.ru/uploads/posts/2010-02/1265188930_pi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3728" y="980728"/>
            <a:ext cx="4536504" cy="318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8229600" cy="11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600"/>
              <a:buFont typeface="Trebuchet MS"/>
              <a:buNone/>
            </a:pPr>
            <a:r>
              <a:rPr lang="ru-RU" sz="36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ДОРОГА ЖИЗНИ</a:t>
            </a:r>
            <a:endParaRPr sz="360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395536" y="4437112"/>
            <a:ext cx="8229600" cy="171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Продукты и топливо в осаждённый 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город доставляли по  Ладожскому озеру.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Этот путь назвали Дорогой Жизни. </a:t>
            </a:r>
            <a:endParaRPr sz="26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4" name="Google Shape;104;p15" descr="http://school3.vsevnet.ru/uploads/posts/1306704576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7" y="1196752"/>
            <a:ext cx="39912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descr="&amp;Bcy;&amp;lcy;&amp;ocy;&amp;kcy;&amp;acy;&amp;dcy;&amp;ncy;&amp;ycy;&amp;jcy; &amp;Lcy;&amp;iecy;&amp;ncy;&amp;icy;&amp;ncy;&amp;gcy;&amp;rcy;&amp;acy;&amp;dcy; - &amp;fcy;&amp;ocy;&amp;tcy;&amp;ocy; &amp;dcy;&amp;ocy;&amp;rcy;&amp;ocy;&amp;gcy;&amp;icy; &amp;zhcy;&amp;icy;&amp;zcy;&amp;ncy;&amp;icy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9992" y="1196752"/>
            <a:ext cx="4320480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 sz="380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Char char="⦿"/>
            </a:pPr>
            <a:r>
              <a:rPr lang="ru-RU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 начале блокады муку имитировали съедобными ингредиентами. Но сначала закончился ячмень, в том числе и ячменный солод с пивных заводов. Потом — овсяная мука из фуражного овса, которым кормят лошадей.</a:t>
            </a:r>
            <a:r>
              <a:rPr lang="ru-RU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За месяцы израсходовалась соевая и кукурузная мука, а за ними и картофель, даже мороженый. Стали молоть жмых. </a:t>
            </a:r>
            <a:r>
              <a:rPr lang="ru-RU"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 </a:t>
            </a:r>
            <a:r>
              <a:rPr lang="ru-RU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  <a:p>
            <a:pPr marL="274320" marR="0" lvl="0" indent="-15379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428596" y="-214338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endParaRPr sz="380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428596" y="785794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Char char="⦿"/>
            </a:pPr>
            <a:r>
              <a:rPr lang="ru-RU"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 концу 41-го года продукты закончились, в ход пошла гидроцеллюлоза. Проще говоря, обработанная химическим путем древесина. Отсюда и байки о том, что в хлеб добавляли опилки. Делали муку и из коры березовых веток, и из сосны, и из семян дикорастущих трав. А в самые тяжелые времена вообще собирали мучную пыль со стен и потолков складов.</a:t>
            </a:r>
            <a:r>
              <a:rPr lang="ru-RU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868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240"/>
              <a:buFont typeface="Trebuchet MS"/>
              <a:buNone/>
            </a:pPr>
            <a:r>
              <a:rPr lang="ru-RU" sz="324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ИЗ ВОСПОМИНАНИЙ О РАБОТЕ ХЛЕБОЗАВОДОВ</a:t>
            </a:r>
            <a:endParaRPr sz="324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323528" y="1340768"/>
            <a:ext cx="7820372" cy="478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8"/>
              <a:buFont typeface="Noto Sans Symbols"/>
              <a:buNone/>
            </a:pPr>
            <a:r>
              <a:rPr lang="ru-RU" sz="280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В блокадном Ленинграде работали 14 хлебозаводов. Не хватало рабочих рук, не было электроэнергии, топлива и воды. </a:t>
            </a:r>
            <a:endParaRPr/>
          </a:p>
          <a:p>
            <a:pPr marL="274320" marR="0" lvl="0" indent="-27432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8"/>
              <a:buFont typeface="Noto Sans Symbols"/>
              <a:buNone/>
            </a:pPr>
            <a:r>
              <a:rPr lang="ru-RU" sz="280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Работницы второго хлебозавода выстраивались живой цепью от проруби в Неве до бака для замеса и передавали обледеневшие ведра с водой из рук в руки на трескучем морозе. Мука без воды в хлеб не превратиться! Смена длилась 12 часов.       </a:t>
            </a:r>
            <a:endParaRPr/>
          </a:p>
          <a:p>
            <a:pPr marL="274320" marR="0" lvl="0" indent="-27432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8"/>
              <a:buFont typeface="Noto Sans Symbols"/>
              <a:buNone/>
            </a:pPr>
            <a:r>
              <a:rPr lang="ru-RU" sz="280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Женщины добывали дрова для печей.</a:t>
            </a:r>
            <a:endParaRPr/>
          </a:p>
          <a:p>
            <a:pPr marL="274320" marR="0" lvl="0" indent="-27432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8"/>
              <a:buFont typeface="Noto Sans Symbols"/>
              <a:buNone/>
            </a:pPr>
            <a:r>
              <a:rPr lang="ru-RU" sz="280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13"/>
              <a:buFont typeface="Noto Sans Symbols"/>
              <a:buNone/>
            </a:pPr>
            <a:endParaRPr sz="221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ru-RU"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РАБОТА НА ХЛЕБЗАВОДЕ</a:t>
            </a:r>
            <a:endParaRPr sz="380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9" name="Google Shape;129;p19" descr="82ca207d304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5720" y="1714488"/>
            <a:ext cx="3071834" cy="484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 descr="faf73f337babd03260772dc9ec2fbd1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68" y="2071678"/>
            <a:ext cx="4524396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95288" y="549275"/>
            <a:ext cx="7962926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ru-RU" sz="2600" b="1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Карточная система распределения продуктов</a:t>
            </a:r>
            <a:r>
              <a:rPr lang="ru-RU" sz="2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вводится в городе в июле 1941 года. Карточки выдавались по категориям населения в зависимости от выполняемой работы. Снабжение города хлебом являлось первостепенной задачей. Чтобы уменьшить расход муки, хлеб на 14 действовавших в блокаду хлебозаводах стали выпекать с различными примесями</a:t>
            </a:r>
            <a:r>
              <a:rPr lang="ru-RU"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179512" y="0"/>
            <a:ext cx="85792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600"/>
              <a:buFont typeface="Trebuchet MS"/>
              <a:buNone/>
            </a:pPr>
            <a:r>
              <a:rPr lang="ru-RU" sz="36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ХЛЕБНАЯ КАРТОЧКА НА НОЯБРЬ 1941 ГОДА</a:t>
            </a:r>
            <a:endParaRPr sz="360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0" y="4365104"/>
            <a:ext cx="8429652" cy="2121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1"/>
              <a:buFont typeface="Noto Sans Symbols"/>
              <a:buNone/>
            </a:pPr>
            <a:r>
              <a:rPr lang="ru-RU" sz="259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</a:t>
            </a:r>
            <a:r>
              <a:rPr lang="ru-RU" sz="323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Так выглядела хлебная карточка ноября 1941-го года. При утере карточка не возобновлялась. Её потеря была равнозначна смертельному приговору. </a:t>
            </a:r>
            <a:endParaRPr sz="3237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2" name="Google Shape;142;p21" descr="&amp;KHcy;&amp;lcy;&amp;iecy;&amp;bcy;&amp;ncy;&amp;acy;&amp;yacy; &amp;kcy;&amp;acy;&amp;rcy;&amp;tcy;&amp;ocy;&amp;chcy;&amp;kcy;&amp;acy; &amp;vcy;&amp;rcy;&amp;iecy;&amp;mcy;&amp;iecy;&amp;ncy; &amp;vcy;&amp;ocy;&amp;jcy;&amp;ncy;&amp;ycy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784" y="1052736"/>
            <a:ext cx="3789597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Экран (4:3)</PresentationFormat>
  <Paragraphs>53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Noto Sans Symbols</vt:lpstr>
      <vt:lpstr>Trebuchet MS</vt:lpstr>
      <vt:lpstr>Изящная</vt:lpstr>
      <vt:lpstr> ПРЕЗЕНТАЦИЯ  «БЛОКАДНЫЙ ХЛЕБ» </vt:lpstr>
      <vt:lpstr>Презентация PowerPoint</vt:lpstr>
      <vt:lpstr>ДОРОГА ЖИЗНИ</vt:lpstr>
      <vt:lpstr>Презентация PowerPoint</vt:lpstr>
      <vt:lpstr>Презентация PowerPoint</vt:lpstr>
      <vt:lpstr>ИЗ ВОСПОМИНАНИЙ О РАБОТЕ ХЛЕБОЗАВОДОВ</vt:lpstr>
      <vt:lpstr>РАБОТА НА ХЛЕБЗАВОДЕ</vt:lpstr>
      <vt:lpstr>Презентация PowerPoint</vt:lpstr>
      <vt:lpstr>ХЛЕБНАЯ КАРТОЧКА НА НОЯБРЬ 1941 ГОДА</vt:lpstr>
      <vt:lpstr>Презентация PowerPoint</vt:lpstr>
      <vt:lpstr>ОЧЕРЕДЬ В БУЛОЧНУЮ</vt:lpstr>
      <vt:lpstr>Презентация PowerPoint</vt:lpstr>
      <vt:lpstr>ИЗМЕНЕНИЕ НОРМЫ ВЫДАЧИ ХЛЕБА</vt:lpstr>
      <vt:lpstr>ИЗ ВОСПОМИНАНИЙ БЛОКАДНИЦЫ  ОЛЬГИ ВОЛЬДЕМАРОВНЫ АФАНАСЬЕВОЙ</vt:lpstr>
      <vt:lpstr>НОРМА ВЫДАЧИ ХЛЕБА</vt:lpstr>
      <vt:lpstr>Презентация PowerPoint</vt:lpstr>
      <vt:lpstr>Презентация PowerPoint</vt:lpstr>
      <vt:lpstr>РЕЦЕПТ БЛОКАДНОГО ХЛЕБА НОЯБРЯ 41-ГО</vt:lpstr>
      <vt:lpstr>Презентация PowerPoint</vt:lpstr>
      <vt:lpstr>БЕДНЫЙ ЛЕНИНГРАДСКИЙ ЛОМТИК ХЛЕБА ,  ОН ПОЧТИ НЕ ВЕСИТ НА РУКЕ…</vt:lpstr>
      <vt:lpstr>ЗНАЧЕНИЕ ХЛЕБА В ДНИ БЛОКАДЫ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ПРЕЗЕНТАЦИЯ  «БЛОКАДНЫЙ ХЛЕБ» </dc:title>
  <cp:lastModifiedBy>kab4</cp:lastModifiedBy>
  <cp:revision>1</cp:revision>
  <dcterms:modified xsi:type="dcterms:W3CDTF">2022-01-25T09:01:44Z</dcterms:modified>
</cp:coreProperties>
</file>