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69" r:id="rId16"/>
    <p:sldId id="270" r:id="rId17"/>
    <p:sldId id="272" r:id="rId18"/>
    <p:sldId id="273" r:id="rId19"/>
    <p:sldId id="274" r:id="rId20"/>
    <p:sldId id="275" r:id="rId21"/>
    <p:sldId id="277" r:id="rId22"/>
    <p:sldId id="276" r:id="rId23"/>
    <p:sldId id="279" r:id="rId24"/>
    <p:sldId id="27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35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0A84-46D3-42CA-93D8-DCD8D4597C6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6EAC818-F8D8-4617-88D9-115B7F6BC4A7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0A84-46D3-42CA-93D8-DCD8D4597C6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AC818-F8D8-4617-88D9-115B7F6BC4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0A84-46D3-42CA-93D8-DCD8D4597C6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AC818-F8D8-4617-88D9-115B7F6BC4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4560A84-46D3-42CA-93D8-DCD8D4597C6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36EAC818-F8D8-4617-88D9-115B7F6BC4A7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0A84-46D3-42CA-93D8-DCD8D4597C6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AC818-F8D8-4617-88D9-115B7F6BC4A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0A84-46D3-42CA-93D8-DCD8D4597C6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AC818-F8D8-4617-88D9-115B7F6BC4A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AC818-F8D8-4617-88D9-115B7F6BC4A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0A84-46D3-42CA-93D8-DCD8D4597C6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0A84-46D3-42CA-93D8-DCD8D4597C6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AC818-F8D8-4617-88D9-115B7F6BC4A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0A84-46D3-42CA-93D8-DCD8D4597C6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AC818-F8D8-4617-88D9-115B7F6BC4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4560A84-46D3-42CA-93D8-DCD8D4597C6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6EAC818-F8D8-4617-88D9-115B7F6BC4A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0A84-46D3-42CA-93D8-DCD8D4597C6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6EAC818-F8D8-4617-88D9-115B7F6BC4A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4560A84-46D3-42CA-93D8-DCD8D4597C6D}" type="datetimeFigureOut">
              <a:rPr lang="ru-RU" smtClean="0"/>
              <a:t>12.03.2017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36EAC818-F8D8-4617-88D9-115B7F6BC4A7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1196752"/>
            <a:ext cx="82089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Боярские республики</a:t>
            </a:r>
          </a:p>
          <a:p>
            <a:pPr algn="ctr"/>
            <a:endParaRPr lang="ru-RU" sz="5400" b="1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ru-RU" sz="54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Северо-Западной Руси</a:t>
            </a:r>
            <a:endParaRPr lang="ru-RU" sz="5400" b="1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423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484784"/>
            <a:ext cx="82809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Что способствовало росту торгового могущества Новгорода?</a:t>
            </a:r>
          </a:p>
          <a:p>
            <a:pPr marL="342900" indent="-342900">
              <a:buAutoNum type="arabicPeriod"/>
            </a:pPr>
            <a:endParaRPr lang="ru-RU" sz="32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ru-RU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Чем можно объяснить высокий уровень грамотности новгородцев?</a:t>
            </a:r>
            <a:endParaRPr lang="ru-RU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175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48680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Экономическое процветание Новгорода создало предпосылки для его политического обособления. 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844824"/>
            <a:ext cx="856895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000" dirty="0"/>
              <a:t>Уже на ранних этапах </a:t>
            </a:r>
            <a:r>
              <a:rPr lang="ru-RU" sz="2000" dirty="0" smtClean="0"/>
              <a:t> становления государственности  в Новгородской земле власть князя была сильно ограничена о определялась договором.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/>
              <a:t>Новгородцы ввели традицию  воспитания князя – «недоросль» приглашался в город за долго до княжения.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/>
              <a:t>До середины </a:t>
            </a:r>
            <a:r>
              <a:rPr lang="en-US" sz="2000" dirty="0" smtClean="0"/>
              <a:t>IX </a:t>
            </a:r>
            <a:r>
              <a:rPr lang="ru-RU" sz="2000" dirty="0" smtClean="0"/>
              <a:t>века все новгородские князья были </a:t>
            </a:r>
            <a:r>
              <a:rPr lang="ru-RU" sz="2000" b="1" i="1" dirty="0" smtClean="0">
                <a:solidFill>
                  <a:srgbClr val="FFC000"/>
                </a:solidFill>
              </a:rPr>
              <a:t>посадниками </a:t>
            </a:r>
            <a:r>
              <a:rPr lang="ru-RU" sz="2000" dirty="0" smtClean="0"/>
              <a:t>–  наместниками киевского князя.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/>
              <a:t>После </a:t>
            </a:r>
            <a:r>
              <a:rPr lang="ru-RU" sz="2000" dirty="0"/>
              <a:t>середины </a:t>
            </a:r>
            <a:r>
              <a:rPr lang="en-US" sz="2000" dirty="0"/>
              <a:t>IX </a:t>
            </a:r>
            <a:r>
              <a:rPr lang="ru-RU" sz="2000" dirty="0"/>
              <a:t>века </a:t>
            </a:r>
            <a:r>
              <a:rPr lang="ru-RU" sz="2000" dirty="0" smtClean="0"/>
              <a:t> обязанности посадника и князя разделились. </a:t>
            </a:r>
          </a:p>
          <a:p>
            <a:endParaRPr lang="ru-RU" dirty="0" smtClean="0"/>
          </a:p>
          <a:p>
            <a:pPr algn="ctr"/>
            <a:r>
              <a:rPr lang="ru-RU" sz="3600" dirty="0" smtClean="0"/>
              <a:t>Теперь </a:t>
            </a:r>
            <a:r>
              <a:rPr lang="ru-RU" sz="3600" b="1" i="1" dirty="0" smtClean="0">
                <a:solidFill>
                  <a:srgbClr val="C00000"/>
                </a:solidFill>
              </a:rPr>
              <a:t>посадник </a:t>
            </a:r>
            <a:r>
              <a:rPr lang="ru-RU" sz="3600" dirty="0"/>
              <a:t>– </a:t>
            </a:r>
            <a:r>
              <a:rPr lang="ru-RU" sz="3600" dirty="0" smtClean="0"/>
              <a:t> </a:t>
            </a:r>
            <a:r>
              <a:rPr lang="ru-RU" sz="3600" dirty="0" smtClean="0">
                <a:solidFill>
                  <a:srgbClr val="FFFF00"/>
                </a:solidFill>
              </a:rPr>
              <a:t>высшая государственная должность.</a:t>
            </a:r>
            <a:endParaRPr lang="ru-RU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246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16632"/>
            <a:ext cx="83529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Юридическое закрепление двоевластия —  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1117 г.</a:t>
            </a:r>
            <a:r>
              <a:rPr lang="ru-R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княжение Всеволода </a:t>
            </a:r>
            <a:r>
              <a:rPr lang="ru-RU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Мсиславича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Любое</a:t>
            </a:r>
          </a:p>
          <a:p>
            <a:pPr algn="ctr"/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Договор:</a:t>
            </a:r>
          </a:p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295522"/>
              </p:ext>
            </p:extLst>
          </p:nvPr>
        </p:nvGraphicFramePr>
        <p:xfrm>
          <a:off x="539552" y="1988840"/>
          <a:ext cx="7488832" cy="2679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44025"/>
                <a:gridCol w="3744807"/>
              </a:tblGrid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 одной стороны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С другой стороны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000" dirty="0">
                          <a:effectLst/>
                        </a:rPr>
                        <a:t>Ограничивал вмешательство киевского князя в дела Новгорода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000" dirty="0">
                          <a:effectLst/>
                        </a:rPr>
                        <a:t>Давал новгородскому князю право искать другие «столы» 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Посадничество утверждалось в качестве представительного органа местного новгородского боярства, обладающего властью наравне с князем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51520" y="4797152"/>
            <a:ext cx="8856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0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Любое отвлечение князя от местных дел вызывало гнев горожан – так произошло в связи с неудачным походом Всеволода </a:t>
            </a:r>
            <a:r>
              <a:rPr lang="ru-RU" sz="2000" dirty="0" err="1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Мстиславича</a:t>
            </a:r>
            <a:r>
              <a:rPr lang="ru-RU" sz="20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Южную Русь в 1132 г.</a:t>
            </a:r>
          </a:p>
          <a:p>
            <a:pPr indent="457200"/>
            <a:r>
              <a:rPr lang="ru-RU" sz="20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Особенно возмутило жителей Новгорода поведение князя Всеволода во время сражения с </a:t>
            </a:r>
            <a:r>
              <a:rPr lang="ru-RU" sz="2000" dirty="0" err="1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суздальцами</a:t>
            </a:r>
            <a:r>
              <a:rPr lang="ru-RU" sz="20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sz="2000" dirty="0" err="1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Ждан</a:t>
            </a:r>
            <a:r>
              <a:rPr lang="ru-RU" sz="20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-горе в 1135 г. </a:t>
            </a:r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он первым сбежал с поля боя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1471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2714" y="10834"/>
            <a:ext cx="84249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Окончательное  утверждение  новой системы управления связано с </a:t>
            </a:r>
            <a:endParaRPr lang="ru-RU" sz="2800" dirty="0" smtClean="0"/>
          </a:p>
          <a:p>
            <a:pPr algn="ctr"/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</a:rPr>
              <a:t>новгородским </a:t>
            </a:r>
            <a:r>
              <a:rPr lang="ru-RU" sz="2800" dirty="0">
                <a:solidFill>
                  <a:schemeClr val="bg2">
                    <a:lumMod val="75000"/>
                  </a:schemeClr>
                </a:solidFill>
              </a:rPr>
              <a:t>восстанием 1136 г.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6429" y="1395829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Новгородцы посадили под арест, а потом изгнали из города своего князя Всеволода </a:t>
            </a:r>
            <a:r>
              <a:rPr lang="ru-RU" sz="2800" dirty="0" err="1" smtClean="0">
                <a:solidFill>
                  <a:srgbClr val="FFFF00"/>
                </a:solidFill>
              </a:rPr>
              <a:t>Мстиславича</a:t>
            </a:r>
            <a:r>
              <a:rPr lang="ru-RU" sz="2800" dirty="0" smtClean="0">
                <a:solidFill>
                  <a:srgbClr val="FFFF00"/>
                </a:solidFill>
              </a:rPr>
              <a:t> .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357003"/>
            <a:ext cx="9036496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indent="457200"/>
            <a:r>
              <a:rPr lang="ru-RU" sz="2000" dirty="0"/>
              <a:t>«В лето 1136 индикта лета 14, новгородцы призвали псковичей и </a:t>
            </a:r>
            <a:r>
              <a:rPr lang="ru-RU" sz="2000" dirty="0" err="1"/>
              <a:t>ладожан</a:t>
            </a:r>
            <a:r>
              <a:rPr lang="ru-RU" sz="2000" dirty="0"/>
              <a:t> и приговорили изгнать князя своего Всеволода. И посадили его на епископском дворе с женою и с детьми и с </a:t>
            </a:r>
            <a:r>
              <a:rPr lang="ru-RU" sz="2000" dirty="0" err="1"/>
              <a:t>тещею</a:t>
            </a:r>
            <a:r>
              <a:rPr lang="ru-RU" sz="2000" dirty="0"/>
              <a:t>, месяца мая в 28. И стража стерегла день и ночь с оружием, 30 мужей на день. И сидел 2 месяца, и пустили из города июля в 15, а Владимира, сына его, приняли. </a:t>
            </a:r>
          </a:p>
          <a:p>
            <a:pPr marL="36000" indent="457200"/>
            <a:r>
              <a:rPr lang="ru-RU" sz="2000" dirty="0"/>
              <a:t>А вот вины его указывали: 1. не блюдет смердов; 2. зачем ты хотел сесть в </a:t>
            </a:r>
            <a:r>
              <a:rPr lang="ru-RU" sz="2000" dirty="0" err="1"/>
              <a:t>Переяславле</a:t>
            </a:r>
            <a:r>
              <a:rPr lang="ru-RU" sz="2000" dirty="0"/>
              <a:t>; 3. ехал ты с боя впереди всех; а потому много погибших; </a:t>
            </a:r>
            <a:r>
              <a:rPr lang="ru-RU" sz="2000" dirty="0" smtClean="0"/>
              <a:t>….. </a:t>
            </a:r>
            <a:r>
              <a:rPr lang="ru-RU" sz="2000" dirty="0"/>
              <a:t>И не пустили его, пока иной князь не придет»</a:t>
            </a:r>
          </a:p>
          <a:p>
            <a:pPr marL="36000" indent="457200" algn="r"/>
            <a:r>
              <a:rPr lang="ru-RU" i="1" dirty="0"/>
              <a:t> </a:t>
            </a:r>
            <a:endParaRPr lang="ru-RU" i="1" dirty="0" smtClean="0"/>
          </a:p>
          <a:p>
            <a:pPr marL="36000" indent="457200" algn="r"/>
            <a:r>
              <a:rPr lang="ru-RU" i="1" dirty="0" smtClean="0"/>
              <a:t>(«</a:t>
            </a:r>
            <a:r>
              <a:rPr lang="ru-RU" i="1" dirty="0"/>
              <a:t>Новгородская Первая летопись...», стр. 24</a:t>
            </a:r>
            <a:r>
              <a:rPr lang="ru-RU" i="1" dirty="0" smtClean="0"/>
              <a:t>).</a:t>
            </a:r>
          </a:p>
          <a:p>
            <a:pPr marL="36000" indent="457200" algn="just"/>
            <a:endParaRPr lang="ru-RU" i="1" dirty="0" smtClean="0"/>
          </a:p>
          <a:p>
            <a:pPr marL="36000" indent="457200" algn="just"/>
            <a:r>
              <a:rPr lang="ru-RU" i="1" dirty="0" smtClean="0"/>
              <a:t>Рассмотрите иллюстрацию в учебнике  на стр. 111.</a:t>
            </a:r>
            <a:endParaRPr lang="ru-RU" dirty="0"/>
          </a:p>
          <a:p>
            <a:r>
              <a:rPr lang="ru-RU" i="1" dirty="0"/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4342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4624"/>
            <a:ext cx="87849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ru-RU" sz="3200" dirty="0">
                <a:solidFill>
                  <a:srgbClr val="FFFF00"/>
                </a:solidFill>
              </a:rPr>
              <a:t>Какое из предъявленных новгородцами обвинений князю Всеволоду было связано только с внутренними делами </a:t>
            </a:r>
            <a:r>
              <a:rPr lang="ru-RU" sz="3200" dirty="0" smtClean="0">
                <a:solidFill>
                  <a:srgbClr val="FFFF00"/>
                </a:solidFill>
              </a:rPr>
              <a:t>Новгорода?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FFFF00"/>
                </a:solidFill>
              </a:rPr>
              <a:t>Почему </a:t>
            </a:r>
            <a:r>
              <a:rPr lang="ru-RU" sz="3200" dirty="0">
                <a:solidFill>
                  <a:srgbClr val="FFFF00"/>
                </a:solidFill>
              </a:rPr>
              <a:t>побег князя Всеволода с поля боя новгородцы посчитали тяжким преступлением?</a:t>
            </a:r>
          </a:p>
          <a:p>
            <a:r>
              <a:rPr lang="ru-RU" sz="3200" i="1" dirty="0"/>
              <a:t> 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3501008"/>
            <a:ext cx="828092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800" dirty="0"/>
              <a:t>После указанных событий  новгородский князь приглашался вечем, </a:t>
            </a: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</a:rPr>
              <a:t>функции князя </a:t>
            </a:r>
            <a:r>
              <a:rPr lang="ru-RU" sz="2800" dirty="0">
                <a:solidFill>
                  <a:schemeClr val="bg2">
                    <a:lumMod val="75000"/>
                  </a:schemeClr>
                </a:solidFill>
              </a:rPr>
              <a:t>ограничивалась военными вопросами.</a:t>
            </a:r>
          </a:p>
          <a:p>
            <a:pPr indent="457200"/>
            <a:r>
              <a:rPr lang="ru-RU" sz="2800" dirty="0">
                <a:solidFill>
                  <a:schemeClr val="bg2">
                    <a:lumMod val="75000"/>
                  </a:schemeClr>
                </a:solidFill>
              </a:rPr>
              <a:t>Со второй четверти 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XIII</a:t>
            </a:r>
            <a:r>
              <a:rPr lang="ru-RU" sz="2800" dirty="0">
                <a:solidFill>
                  <a:schemeClr val="bg2">
                    <a:lumMod val="75000"/>
                  </a:schemeClr>
                </a:solidFill>
              </a:rPr>
              <a:t> в. </a:t>
            </a: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</a:rPr>
              <a:t>должность </a:t>
            </a:r>
            <a:r>
              <a:rPr lang="ru-RU" sz="2800" dirty="0">
                <a:solidFill>
                  <a:schemeClr val="bg2">
                    <a:lumMod val="75000"/>
                  </a:schemeClr>
                </a:solidFill>
              </a:rPr>
              <a:t>князя стала  необязательной. </a:t>
            </a:r>
            <a:r>
              <a:rPr lang="ru-RU" sz="2800" dirty="0"/>
              <a:t>Боеспособность новгородского войска оставалась на высоком уровне.</a:t>
            </a:r>
          </a:p>
        </p:txBody>
      </p:sp>
    </p:spTree>
    <p:extLst>
      <p:ext uri="{BB962C8B-B14F-4D97-AF65-F5344CB8AC3E}">
        <p14:creationId xmlns:p14="http://schemas.microsoft.com/office/powerpoint/2010/main" val="746229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Школа\Моя\история\6 класс\Схемы\История России\администр деление Великого Новгород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94" y="1039346"/>
            <a:ext cx="8496944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260648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Территориально-административное деление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45864" y="3458147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2">
                    <a:lumMod val="75000"/>
                  </a:schemeClr>
                </a:solidFill>
              </a:rPr>
              <a:t>Каждая административная единица имела свою самоуправляющуюся общину и выборных должностных лиц.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4025921" y="4194702"/>
            <a:ext cx="48463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4869160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</a:rPr>
              <a:t>Все взрослое свободное мужское население города </a:t>
            </a:r>
            <a:r>
              <a:rPr lang="ru-RU" sz="2400" dirty="0" smtClean="0">
                <a:solidFill>
                  <a:srgbClr val="C00000"/>
                </a:solidFill>
              </a:rPr>
              <a:t>участвовало </a:t>
            </a:r>
            <a:r>
              <a:rPr lang="ru-RU" sz="2400" dirty="0">
                <a:solidFill>
                  <a:srgbClr val="C00000"/>
                </a:solidFill>
              </a:rPr>
              <a:t>в его политической жизни.</a:t>
            </a:r>
          </a:p>
        </p:txBody>
      </p:sp>
    </p:spTree>
    <p:extLst>
      <p:ext uri="{BB962C8B-B14F-4D97-AF65-F5344CB8AC3E}">
        <p14:creationId xmlns:p14="http://schemas.microsoft.com/office/powerpoint/2010/main" val="2769215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Школа\Моя\история\6 класс\Схемы\История России\Гос строй новгород республики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568952" cy="630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925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4517" y="3573016"/>
            <a:ext cx="864096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</a:rPr>
              <a:t>Вече </a:t>
            </a:r>
            <a:endParaRPr lang="ru-RU" sz="2800" dirty="0" smtClean="0">
              <a:solidFill>
                <a:srgbClr val="C00000"/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 smtClean="0"/>
              <a:t>обладало </a:t>
            </a:r>
            <a:r>
              <a:rPr lang="ru-RU" sz="2000" dirty="0"/>
              <a:t>законодательной инициативой, </a:t>
            </a:r>
            <a:endParaRPr lang="ru-RU" sz="20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 smtClean="0"/>
              <a:t>решало </a:t>
            </a:r>
            <a:r>
              <a:rPr lang="ru-RU" sz="2000" dirty="0"/>
              <a:t>вопросы внешней политики и внутреннего устройства, </a:t>
            </a:r>
            <a:endParaRPr lang="ru-RU" sz="20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 smtClean="0"/>
              <a:t>судило </a:t>
            </a:r>
            <a:r>
              <a:rPr lang="ru-RU" sz="2000" dirty="0"/>
              <a:t>по важнейшим </a:t>
            </a:r>
            <a:r>
              <a:rPr lang="ru-RU" sz="2000" dirty="0" smtClean="0"/>
              <a:t>преступлениям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 smtClean="0"/>
              <a:t> </a:t>
            </a:r>
            <a:r>
              <a:rPr lang="ru-RU" sz="2000" dirty="0"/>
              <a:t>имело право принимать законы, приглашать и изгонять князя, </a:t>
            </a:r>
            <a:endParaRPr lang="ru-RU" sz="20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/>
              <a:t>имело право </a:t>
            </a:r>
            <a:r>
              <a:rPr lang="ru-RU" sz="2000" dirty="0" smtClean="0"/>
              <a:t>выбирать</a:t>
            </a:r>
            <a:r>
              <a:rPr lang="ru-RU" sz="2000" dirty="0"/>
              <a:t>, судить и снимать с должности посадника и </a:t>
            </a:r>
            <a:r>
              <a:rPr lang="ru-RU" sz="2000" dirty="0" smtClean="0"/>
              <a:t>тысяцкого,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 smtClean="0"/>
              <a:t>разбирать споры должностных лиц  </a:t>
            </a:r>
            <a:r>
              <a:rPr lang="ru-RU" sz="2000" dirty="0"/>
              <a:t>с князьями, </a:t>
            </a:r>
            <a:endParaRPr lang="ru-RU" sz="20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 smtClean="0"/>
              <a:t>решало </a:t>
            </a:r>
            <a:r>
              <a:rPr lang="ru-RU" sz="2000" dirty="0"/>
              <a:t>вопросы о войне и мире, </a:t>
            </a:r>
            <a:endParaRPr lang="ru-RU" sz="20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 smtClean="0"/>
              <a:t>раздавало </a:t>
            </a:r>
            <a:r>
              <a:rPr lang="ru-RU" sz="2000" dirty="0"/>
              <a:t>волости на кормление князьям.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3" y="15591"/>
            <a:ext cx="6709034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76256" y="260039"/>
            <a:ext cx="2412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Новгородское вече </a:t>
            </a:r>
            <a:endParaRPr lang="ru-RU" i="1" dirty="0" smtClean="0"/>
          </a:p>
          <a:p>
            <a:r>
              <a:rPr lang="ru-RU" i="1" dirty="0" smtClean="0"/>
              <a:t>А</a:t>
            </a:r>
            <a:r>
              <a:rPr lang="ru-RU" i="1" dirty="0"/>
              <a:t>. М. Васнецов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754809" y="1505617"/>
            <a:ext cx="23891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Согласованное решение  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вече</a:t>
            </a:r>
          </a:p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оформлялось 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«вечной грамотой» и скреплялось печатью</a:t>
            </a:r>
          </a:p>
        </p:txBody>
      </p:sp>
    </p:spTree>
    <p:extLst>
      <p:ext uri="{BB962C8B-B14F-4D97-AF65-F5344CB8AC3E}">
        <p14:creationId xmlns:p14="http://schemas.microsoft.com/office/powerpoint/2010/main" val="3708842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76672"/>
            <a:ext cx="864096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Прочитайте пункт 4 на стр. 112 в учебнике и ответьте на вопросы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3200" dirty="0" smtClean="0">
                <a:solidFill>
                  <a:schemeClr val="bg2">
                    <a:lumMod val="75000"/>
                  </a:schemeClr>
                </a:solidFill>
              </a:rPr>
              <a:t> Кто </a:t>
            </a:r>
            <a:r>
              <a:rPr lang="ru-RU" sz="3200" dirty="0">
                <a:solidFill>
                  <a:schemeClr val="bg2">
                    <a:lumMod val="75000"/>
                  </a:schemeClr>
                </a:solidFill>
              </a:rPr>
              <a:t>мог претендовать на  высшие руководящие посты в Новгороде?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3200" dirty="0" smtClean="0">
                <a:solidFill>
                  <a:schemeClr val="bg2">
                    <a:lumMod val="75000"/>
                  </a:schemeClr>
                </a:solidFill>
              </a:rPr>
              <a:t> Что </a:t>
            </a:r>
            <a:r>
              <a:rPr lang="ru-RU" sz="3200" dirty="0">
                <a:solidFill>
                  <a:schemeClr val="bg2">
                    <a:lumMod val="75000"/>
                  </a:schemeClr>
                </a:solidFill>
              </a:rPr>
              <a:t>было экономической основой власти новгородских бояр?</a:t>
            </a:r>
          </a:p>
        </p:txBody>
      </p:sp>
    </p:spTree>
    <p:extLst>
      <p:ext uri="{BB962C8B-B14F-4D97-AF65-F5344CB8AC3E}">
        <p14:creationId xmlns:p14="http://schemas.microsoft.com/office/powerpoint/2010/main" val="3021356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04664"/>
            <a:ext cx="8640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Новгородские вечевые традиции были перенесены и Псков. В 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1348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г. он стал самостоятельной республикой</a:t>
            </a:r>
            <a:r>
              <a:rPr lang="ru-RU" dirty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5771529" cy="5232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4021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9271" y="1052736"/>
            <a:ext cx="813690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Цели урока:</a:t>
            </a: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	</a:t>
            </a:r>
            <a:r>
              <a:rPr lang="ru-RU" sz="36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Показать особенности развития княжеств в Северо-Западной Руси.</a:t>
            </a:r>
          </a:p>
          <a:p>
            <a:r>
              <a:rPr lang="ru-RU" sz="36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	Охарактеризовать своеобразие политического устройства.</a:t>
            </a:r>
            <a:endParaRPr lang="ru-RU" sz="3600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821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44371"/>
            <a:ext cx="594015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54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сложились </a:t>
            </a:r>
            <a:r>
              <a:rPr lang="ru-RU" sz="5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боярские </a:t>
            </a:r>
            <a:r>
              <a:rPr lang="ru-RU" sz="54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аристократические </a:t>
            </a:r>
            <a:r>
              <a:rPr lang="ru-RU" sz="5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республики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92896"/>
            <a:ext cx="3195538" cy="428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5573" y="182706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В Новгороде и Пскове</a:t>
            </a:r>
          </a:p>
        </p:txBody>
      </p:sp>
    </p:spTree>
    <p:extLst>
      <p:ext uri="{BB962C8B-B14F-4D97-AF65-F5344CB8AC3E}">
        <p14:creationId xmlns:p14="http://schemas.microsoft.com/office/powerpoint/2010/main" val="19215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6"/>
            <a:ext cx="80648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</a:rPr>
              <a:t>Главный вопрос урока</a:t>
            </a:r>
            <a:r>
              <a:rPr lang="ru-RU" sz="3600" dirty="0" smtClean="0">
                <a:solidFill>
                  <a:srgbClr val="C00000"/>
                </a:solidFill>
              </a:rPr>
              <a:t>:</a:t>
            </a:r>
          </a:p>
          <a:p>
            <a:endParaRPr lang="ru-RU" sz="3600" dirty="0">
              <a:solidFill>
                <a:srgbClr val="C00000"/>
              </a:solidFill>
            </a:endParaRP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Верно ли утверждение, что боярская республика могла возникнуть только на северо-западе Руси? </a:t>
            </a:r>
          </a:p>
        </p:txBody>
      </p:sp>
    </p:spTree>
    <p:extLst>
      <p:ext uri="{BB962C8B-B14F-4D97-AF65-F5344CB8AC3E}">
        <p14:creationId xmlns:p14="http://schemas.microsoft.com/office/powerpoint/2010/main" val="132862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81498"/>
            <a:ext cx="5184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Подведем итог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752" y="620688"/>
            <a:ext cx="9180512" cy="672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1. Символ богатства и славы Новгорода: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меч            б) князь              в) голубь              г) вече</a:t>
            </a:r>
          </a:p>
          <a:p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2. В Новгороде грамотными были: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а)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только князья      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все граждане    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только бояре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г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почти все  новгородцы</a:t>
            </a:r>
          </a:p>
          <a:p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3. «Хлебная проблема» в Новгороде это: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а)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большое количество пахотных земель        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б)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избыток хлеба             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нехватка хлеба                                               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г)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частые неурожаи</a:t>
            </a:r>
          </a:p>
          <a:p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4</a:t>
            </a:r>
            <a:r>
              <a:rPr lang="ru-RU" sz="17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Окончательное утверждение новой системы управления в Новгороде произошло  в связи с </a:t>
            </a:r>
            <a:endParaRPr lang="ru-RU" sz="17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а)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заключением договора о двоевластии в 1117 г.           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неудачей князя Святополка посадить в Новгороде своего сына           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новгородским восстанием в 1136 г. и изгнанием Всеволода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Мстиславича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победой новгородцев над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суздальцами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1216 г.</a:t>
            </a:r>
          </a:p>
          <a:p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5. Кто обладал всей полнотой власти?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а)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тысяцкий        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б) князь              в)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посадник          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г)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вече</a:t>
            </a:r>
          </a:p>
          <a:p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6. Выберите правильное суждение: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А) В Новгородском вече принимали участие и мужчины и женщины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Б) На вече выбирали должностных лиц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Верно только А   2) верно только Б     3) оба неверны        4) оба верны</a:t>
            </a:r>
          </a:p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7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На высшие государственные должности в Новгороде выбирали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а)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только женщин     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только князей        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любого гражданина           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г)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членов влиятельных боярских родов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98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476672"/>
            <a:ext cx="44193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Домашнее задание: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412776"/>
            <a:ext cx="870637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Параграф </a:t>
            </a: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 читать;</a:t>
            </a:r>
          </a:p>
          <a:p>
            <a:pPr marL="342900" indent="-342900">
              <a:buFontTx/>
              <a:buChar char="-"/>
            </a:pP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Задание 3 (лента времени) на стр.113;</a:t>
            </a:r>
          </a:p>
          <a:p>
            <a:pPr marL="342900" indent="-342900">
              <a:buFontTx/>
              <a:buChar char="-"/>
            </a:pP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Выписать новые слова; </a:t>
            </a:r>
          </a:p>
          <a:p>
            <a:pPr marL="342900" indent="-342900">
              <a:buFontTx/>
              <a:buChar char="-"/>
            </a:pP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повторять параграфы 13 и 14;</a:t>
            </a:r>
          </a:p>
          <a:p>
            <a:pPr marL="342900" indent="-342900">
              <a:buFontTx/>
              <a:buChar char="-"/>
            </a:pPr>
            <a:r>
              <a:rPr lang="ru-RU" sz="28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Подготовка к контрольной </a:t>
            </a: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работе: выявить позитивные  и негативные </a:t>
            </a:r>
            <a:r>
              <a:rPr lang="ru-RU" sz="280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последствия политической  </a:t>
            </a: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раздробленности</a:t>
            </a:r>
          </a:p>
          <a:p>
            <a:pPr marL="342900" indent="-342900">
              <a:buFontTx/>
              <a:buChar char="-"/>
            </a:pPr>
            <a:endParaRPr lang="ru-RU" sz="2400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endParaRPr lang="ru-RU" sz="24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331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32656"/>
            <a:ext cx="820891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bg2">
                    <a:lumMod val="75000"/>
                  </a:schemeClr>
                </a:solidFill>
              </a:rPr>
              <a:t>Источники</a:t>
            </a:r>
            <a:r>
              <a:rPr lang="ru-RU" sz="4000" dirty="0" smtClean="0">
                <a:solidFill>
                  <a:schemeClr val="bg2">
                    <a:lumMod val="75000"/>
                  </a:schemeClr>
                </a:solidFill>
              </a:rPr>
              <a:t>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/>
              <a:t>Андреев, И.Л. История России с древнейших времен до </a:t>
            </a:r>
            <a:r>
              <a:rPr lang="en-US" sz="2400" dirty="0" smtClean="0"/>
              <a:t>XVI</a:t>
            </a:r>
            <a:r>
              <a:rPr lang="ru-RU" sz="2400" dirty="0" smtClean="0"/>
              <a:t> в. 6 </a:t>
            </a:r>
            <a:r>
              <a:rPr lang="ru-RU" sz="2400" dirty="0" err="1" smtClean="0"/>
              <a:t>кл</a:t>
            </a:r>
            <a:r>
              <a:rPr lang="ru-RU" sz="2400" dirty="0" smtClean="0"/>
              <a:t>.: учебник/И.Л. Андреев, И.Н. Федоров. – М.: Дрофа, 2016.  с. 106-113.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400" dirty="0"/>
              <a:t>http://</a:t>
            </a:r>
            <a:r>
              <a:rPr lang="ru-RU" sz="2400" dirty="0" smtClean="0"/>
              <a:t>www.a-nevsky.ru/library/tihomirov-drevnaya-rus17.html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/>
              <a:t>https</a:t>
            </a:r>
            <a:r>
              <a:rPr lang="ru-RU" sz="2400" dirty="0"/>
              <a:t>://yandex.ru/images/search?text=А.М.%20Васнецов%20Новгородское%20вече&amp;img_url=http%3A%2F%2Fi.ucrazy.ru%2Ffiles%2Fpics%2F2016.04%2F1459862092_22.jpg&amp;pos=0&amp;rpt=simage&amp;lr=39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37247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8204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План урока:</a:t>
            </a:r>
          </a:p>
          <a:p>
            <a:endParaRPr lang="ru-RU" sz="3200" dirty="0" smtClean="0"/>
          </a:p>
          <a:p>
            <a:pPr>
              <a:lnSpc>
                <a:spcPct val="150000"/>
              </a:lnSpc>
            </a:pPr>
            <a:r>
              <a:rPr lang="ru-RU" sz="2200" dirty="0" smtClean="0">
                <a:solidFill>
                  <a:srgbClr val="FFC000"/>
                </a:solidFill>
              </a:rPr>
              <a:t>1.Возвышение Новгорода.</a:t>
            </a:r>
          </a:p>
          <a:p>
            <a:pPr>
              <a:lnSpc>
                <a:spcPct val="150000"/>
              </a:lnSpc>
            </a:pPr>
            <a:r>
              <a:rPr lang="ru-RU" sz="2200" dirty="0" smtClean="0">
                <a:solidFill>
                  <a:srgbClr val="FFC000"/>
                </a:solidFill>
              </a:rPr>
              <a:t>2.На пути к боярской республике</a:t>
            </a:r>
          </a:p>
          <a:p>
            <a:pPr>
              <a:lnSpc>
                <a:spcPct val="150000"/>
              </a:lnSpc>
            </a:pPr>
            <a:r>
              <a:rPr lang="ru-RU" sz="2200" dirty="0" smtClean="0">
                <a:solidFill>
                  <a:srgbClr val="FFC000"/>
                </a:solidFill>
              </a:rPr>
              <a:t>3.Новгородское вечевое собрание</a:t>
            </a:r>
          </a:p>
          <a:p>
            <a:pPr>
              <a:lnSpc>
                <a:spcPct val="150000"/>
              </a:lnSpc>
            </a:pPr>
            <a:r>
              <a:rPr lang="ru-RU" sz="2200" dirty="0" smtClean="0">
                <a:solidFill>
                  <a:srgbClr val="FFC000"/>
                </a:solidFill>
              </a:rPr>
              <a:t>4.Новгородское правительство. Аристократическая республика.</a:t>
            </a:r>
            <a:endParaRPr lang="ru-RU" sz="2200" dirty="0">
              <a:solidFill>
                <a:srgbClr val="FFC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55976" y="3573016"/>
            <a:ext cx="4572000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 smtClean="0"/>
              <a:t>Основные понятия: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FFC000"/>
                </a:solidFill>
              </a:rPr>
              <a:t>посадник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FFC000"/>
                </a:solidFill>
              </a:rPr>
              <a:t>вече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400" dirty="0">
                <a:solidFill>
                  <a:srgbClr val="FFC000"/>
                </a:solidFill>
              </a:rPr>
              <a:t>т</a:t>
            </a:r>
            <a:r>
              <a:rPr lang="ru-RU" sz="2400" dirty="0" smtClean="0">
                <a:solidFill>
                  <a:srgbClr val="FFC000"/>
                </a:solidFill>
              </a:rPr>
              <a:t>ысяцкий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FFC000"/>
                </a:solidFill>
              </a:rPr>
              <a:t>боярская аристократическая республика</a:t>
            </a:r>
            <a:endParaRPr lang="ru-RU" sz="2400" dirty="0">
              <a:solidFill>
                <a:srgbClr val="FFC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67" y="3573016"/>
            <a:ext cx="3995936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1444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780" y="44624"/>
            <a:ext cx="87484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Новгород  –  крупный центр Северо-Западной Руси.</a:t>
            </a:r>
          </a:p>
          <a:p>
            <a:r>
              <a:rPr lang="ru-RU" dirty="0" smtClean="0"/>
              <a:t>Город располагался по обе стороны реки Волхов, у ее истока  из Ильмень-озера.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63309"/>
            <a:ext cx="7416824" cy="422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2387" y="4705979"/>
            <a:ext cx="26642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Одна </a:t>
            </a:r>
            <a:r>
              <a:rPr lang="ru-RU" sz="2000" dirty="0" smtClean="0">
                <a:solidFill>
                  <a:schemeClr val="bg2">
                    <a:lumMod val="75000"/>
                  </a:schemeClr>
                </a:solidFill>
              </a:rPr>
              <a:t>сторона </a:t>
            </a:r>
            <a:r>
              <a:rPr lang="ru-RU" sz="2000" dirty="0" smtClean="0"/>
              <a:t>называлась </a:t>
            </a:r>
            <a:r>
              <a:rPr lang="ru-RU" sz="2000" dirty="0" smtClean="0">
                <a:solidFill>
                  <a:srgbClr val="FFFF00"/>
                </a:solidFill>
              </a:rPr>
              <a:t>Софийской</a:t>
            </a:r>
            <a:r>
              <a:rPr lang="ru-RU" sz="2000" dirty="0" smtClean="0"/>
              <a:t>, по имени главной святыни – храма Святой Софии Новгородской.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436096" y="5229200"/>
            <a:ext cx="30598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Вторая сторона называлась </a:t>
            </a:r>
            <a:r>
              <a:rPr lang="ru-RU" sz="2000" dirty="0">
                <a:solidFill>
                  <a:srgbClr val="FFFF00"/>
                </a:solidFill>
              </a:rPr>
              <a:t>Т</a:t>
            </a:r>
            <a:r>
              <a:rPr lang="ru-RU" sz="2000" dirty="0" smtClean="0">
                <a:solidFill>
                  <a:srgbClr val="FFFF00"/>
                </a:solidFill>
              </a:rPr>
              <a:t>орговой </a:t>
            </a:r>
            <a:r>
              <a:rPr lang="ru-RU" sz="2000" dirty="0" smtClean="0"/>
              <a:t>– по расположенному здесь городскому торгу.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722887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0"/>
            <a:ext cx="9036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К середине XII века Новгорода владел огромной территорией.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47" y="513106"/>
            <a:ext cx="7572698" cy="4850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5733256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dirty="0" smtClean="0"/>
              <a:t>Определите географическое положение крупного удельного княжества - Новгородской земли и назовите крупные городские центры.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 smtClean="0"/>
              <a:t>Сравните </a:t>
            </a:r>
            <a:r>
              <a:rPr lang="ru-RU" dirty="0"/>
              <a:t>территории Галицко-Волынского и Владимиро-Суздальского княжеств с Новгородской землей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0" y="5363924"/>
            <a:ext cx="77827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solidFill>
                  <a:schemeClr val="bg2">
                    <a:lumMod val="75000"/>
                  </a:schemeClr>
                </a:solidFill>
              </a:rPr>
              <a:t>Прочитайте </a:t>
            </a:r>
            <a:r>
              <a:rPr lang="ru-RU" sz="2400" i="1" dirty="0">
                <a:solidFill>
                  <a:schemeClr val="bg2">
                    <a:lumMod val="75000"/>
                  </a:schemeClr>
                </a:solidFill>
              </a:rPr>
              <a:t>пункт 1 на стр. 107 в учебнике. </a:t>
            </a:r>
          </a:p>
        </p:txBody>
      </p:sp>
    </p:spTree>
    <p:extLst>
      <p:ext uri="{BB962C8B-B14F-4D97-AF65-F5344CB8AC3E}">
        <p14:creationId xmlns:p14="http://schemas.microsoft.com/office/powerpoint/2010/main" val="2935234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71296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Природно-климатические условия </a:t>
            </a:r>
            <a:r>
              <a:rPr lang="ru-RU" sz="2000" dirty="0" smtClean="0">
                <a:solidFill>
                  <a:srgbClr val="FFFF00"/>
                </a:solidFill>
              </a:rPr>
              <a:t>крайне суровые</a:t>
            </a:r>
            <a:r>
              <a:rPr lang="ru-RU" sz="2000" dirty="0" smtClean="0"/>
              <a:t>, </a:t>
            </a:r>
            <a:r>
              <a:rPr lang="ru-RU" sz="2000" dirty="0" smtClean="0">
                <a:solidFill>
                  <a:srgbClr val="FFFF00"/>
                </a:solidFill>
              </a:rPr>
              <a:t>отсутствуют благоприятные условия для пахотного земледелия</a:t>
            </a:r>
            <a:r>
              <a:rPr lang="ru-RU" sz="2000" dirty="0" smtClean="0"/>
              <a:t>, но </a:t>
            </a:r>
            <a:r>
              <a:rPr lang="ru-RU" sz="2000" dirty="0" smtClean="0">
                <a:solidFill>
                  <a:srgbClr val="00B050"/>
                </a:solidFill>
              </a:rPr>
              <a:t>много рек, озер</a:t>
            </a:r>
            <a:r>
              <a:rPr lang="ru-RU" sz="2000" dirty="0" smtClean="0"/>
              <a:t>, моря и леса составляют богатство этой земли. </a:t>
            </a:r>
            <a:r>
              <a:rPr lang="ru-RU" sz="2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Выгодное географическое положение </a:t>
            </a:r>
            <a:r>
              <a:rPr lang="ru-RU" sz="2000" dirty="0" smtClean="0"/>
              <a:t>– он располагался на торговом пути «из варяг в греки».</a:t>
            </a:r>
          </a:p>
          <a:p>
            <a:endParaRPr lang="ru-RU" sz="2000" dirty="0"/>
          </a:p>
          <a:p>
            <a:pPr algn="ctr"/>
            <a:r>
              <a:rPr lang="ru-RU" sz="3200" dirty="0">
                <a:solidFill>
                  <a:srgbClr val="FFFF00"/>
                </a:solidFill>
              </a:rPr>
              <a:t>Чем, как вы думаете, могли заниматься жители новгородской земли?</a:t>
            </a:r>
          </a:p>
          <a:p>
            <a:endParaRPr lang="ru-RU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924944"/>
            <a:ext cx="5400599" cy="3557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724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52976"/>
            <a:ext cx="33843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Новгородцы добывали меха соболя, куницы, бобра и одевали не только русские княжества, но и всю средневековую Европу.</a:t>
            </a:r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4664"/>
            <a:ext cx="3968603" cy="2974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76056" y="4200325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Также города продавал мед, воск, китовое и моржовое сало, строевой лес, смолу.</a:t>
            </a:r>
            <a:endParaRPr lang="ru-RU" sz="24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372959"/>
            <a:ext cx="4178741" cy="3224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685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4" y="664838"/>
            <a:ext cx="9144000" cy="631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88640"/>
            <a:ext cx="8856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FFFF00"/>
                </a:solidFill>
              </a:rPr>
              <a:t>А.М. Васнецов «Новгородский торг»</a:t>
            </a:r>
            <a:endParaRPr lang="ru-RU" sz="24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851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64096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FFFF00"/>
                </a:solidFill>
              </a:rPr>
              <a:t>Могущество новгородского хозяйства нарушала лишь «хлебная проблема».</a:t>
            </a:r>
          </a:p>
          <a:p>
            <a:r>
              <a:rPr lang="ru-RU" sz="2000" dirty="0" smtClean="0">
                <a:solidFill>
                  <a:srgbClr val="FFFF00"/>
                </a:solidFill>
              </a:rPr>
              <a:t>Своего хлеба в Новгороде никогда не хватало. Со временем установилась хлебная зависимость Новгорода от других русских городов. Обычно новгородцы приглашали князя из того княжества, откуда поступал хлеб.</a:t>
            </a:r>
          </a:p>
          <a:p>
            <a:endParaRPr lang="ru-RU" dirty="0" smtClean="0"/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FFC000"/>
                </a:solidFill>
              </a:rPr>
              <a:t>Почти все новгородцы были грамотными. Об этом свидетельствуют берестяные грамоты, которыми новгородцы пользовались для ежедневной переписки.</a:t>
            </a:r>
            <a:endParaRPr lang="ru-RU" sz="2000" dirty="0">
              <a:solidFill>
                <a:srgbClr val="FFC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12875"/>
            <a:ext cx="8208912" cy="372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257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Другая 1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CAE57B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325</TotalTime>
  <Words>1181</Words>
  <Application>Microsoft Office PowerPoint</Application>
  <PresentationFormat>Экран (4:3)</PresentationFormat>
  <Paragraphs>132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Бумажная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пк</cp:lastModifiedBy>
  <cp:revision>28</cp:revision>
  <dcterms:created xsi:type="dcterms:W3CDTF">2017-02-25T19:18:23Z</dcterms:created>
  <dcterms:modified xsi:type="dcterms:W3CDTF">2017-03-12T18:58:46Z</dcterms:modified>
</cp:coreProperties>
</file>