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BD8A8-422B-40F3-9EC8-CAE4EEE2BA5D}" type="datetimeFigureOut">
              <a:rPr lang="ru-RU" smtClean="0"/>
              <a:t>15.11.2014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EEDA4-65E4-4FC3-8E16-A2A7F9163130}" type="slidenum">
              <a:rPr lang="ru-RU" smtClean="0"/>
              <a:t>‹#›</a:t>
            </a:fld>
            <a:endParaRPr lang="ru-RU"/>
          </a:p>
        </p:txBody>
      </p:sp>
    </p:spTree>
    <p:extLst>
      <p:ext uri="{BB962C8B-B14F-4D97-AF65-F5344CB8AC3E}">
        <p14:creationId xmlns:p14="http://schemas.microsoft.com/office/powerpoint/2010/main" val="324562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DEEDA4-65E4-4FC3-8E16-A2A7F9163130}" type="slidenum">
              <a:rPr lang="ru-RU" smtClean="0"/>
              <a:t>2</a:t>
            </a:fld>
            <a:endParaRPr lang="ru-RU"/>
          </a:p>
        </p:txBody>
      </p:sp>
    </p:spTree>
    <p:extLst>
      <p:ext uri="{BB962C8B-B14F-4D97-AF65-F5344CB8AC3E}">
        <p14:creationId xmlns:p14="http://schemas.microsoft.com/office/powerpoint/2010/main" val="177210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DEEDA4-65E4-4FC3-8E16-A2A7F9163130}" type="slidenum">
              <a:rPr lang="ru-RU" smtClean="0"/>
              <a:t>9</a:t>
            </a:fld>
            <a:endParaRPr lang="ru-RU"/>
          </a:p>
        </p:txBody>
      </p:sp>
    </p:spTree>
    <p:extLst>
      <p:ext uri="{BB962C8B-B14F-4D97-AF65-F5344CB8AC3E}">
        <p14:creationId xmlns:p14="http://schemas.microsoft.com/office/powerpoint/2010/main" val="114554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kp.ru/upimg/3dbcf1e95a9df2bc3cfa526f880f3a43063654af/246056.jpg" TargetMode="External"/><Relationship Id="rId2" Type="http://schemas.openxmlformats.org/officeDocument/2006/relationships/hyperlink" Target="http://ne-kurim.ru/news/5673/" TargetMode="Externa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kaliningradfirst.ru/wp-content/uploads/2010/01/image147.pn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pravda-nn.ru/upl/news/src/2706.jpg" TargetMode="Externa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1093;&#1080;&#1084;&#1080;&#1095;&#1077;&#1089;&#1082;&#1080;&#1081;%20&#1089;&#1087;&#1072;&#1089;.doc" TargetMode="External"/><Relationship Id="rId2" Type="http://schemas.openxmlformats.org/officeDocument/2006/relationships/hyperlink" Target="&#1087;&#1088;&#1080;&#1088;&#1086;&#1076;&#1085;&#1099;&#1077;%20&#1089;&#1087;&#1072;&#1081;&#1089;&#1099;.doc"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49b3d6f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8593"/>
            <a:ext cx="6061395"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274638"/>
            <a:ext cx="8229600" cy="2074242"/>
          </a:xfrm>
        </p:spPr>
        <p:txBody>
          <a:bodyPr>
            <a:noAutofit/>
          </a:bodyPr>
          <a:lstStyle/>
          <a:p>
            <a:r>
              <a:rPr lang="ru-RU" sz="6000" b="1" i="1" dirty="0" smtClean="0">
                <a:effectLst>
                  <a:outerShdw blurRad="38100" dist="38100" dir="2700000" algn="tl">
                    <a:srgbClr val="000000">
                      <a:alpha val="43137"/>
                    </a:srgbClr>
                  </a:outerShdw>
                </a:effectLst>
              </a:rPr>
              <a:t>Чем опасны курительные смеси?</a:t>
            </a:r>
            <a:endParaRPr lang="ru-RU" sz="6000" b="1" i="1" dirty="0">
              <a:effectLst>
                <a:outerShdw blurRad="38100" dist="38100" dir="2700000" algn="tl">
                  <a:srgbClr val="000000">
                    <a:alpha val="43137"/>
                  </a:srgbClr>
                </a:outerShdw>
              </a:effectLst>
            </a:endParaRPr>
          </a:p>
        </p:txBody>
      </p:sp>
      <p:pic>
        <p:nvPicPr>
          <p:cNvPr id="4" name="Picture 4" descr="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3" y="2276872"/>
            <a:ext cx="4320480" cy="45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8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8542"/>
            <a:ext cx="8229600" cy="1143000"/>
          </a:xfrm>
        </p:spPr>
        <p:txBody>
          <a:bodyPr>
            <a:normAutofit/>
          </a:bodyPr>
          <a:lstStyle/>
          <a:p>
            <a:r>
              <a:rPr lang="ru-RU" sz="2800" b="1" dirty="0" smtClean="0">
                <a:solidFill>
                  <a:schemeClr val="accent4">
                    <a:lumMod val="50000"/>
                  </a:schemeClr>
                </a:solidFill>
                <a:latin typeface="Bookman Old Style" pitchFamily="18" charset="0"/>
              </a:rPr>
              <a:t>Последствия курения смесей</a:t>
            </a:r>
            <a:endParaRPr lang="ru-RU" sz="2800" b="1" dirty="0">
              <a:solidFill>
                <a:schemeClr val="accent4">
                  <a:lumMod val="50000"/>
                </a:schemeClr>
              </a:solidFill>
              <a:latin typeface="Bookman Old Style" pitchFamily="18" charset="0"/>
            </a:endParaRPr>
          </a:p>
        </p:txBody>
      </p:sp>
      <p:sp>
        <p:nvSpPr>
          <p:cNvPr id="3" name="Прямоугольник 2"/>
          <p:cNvSpPr/>
          <p:nvPr/>
        </p:nvSpPr>
        <p:spPr>
          <a:xfrm>
            <a:off x="395536" y="1340767"/>
            <a:ext cx="4392488" cy="5355312"/>
          </a:xfrm>
          <a:prstGeom prst="rect">
            <a:avLst/>
          </a:prstGeom>
        </p:spPr>
        <p:txBody>
          <a:bodyPr wrap="square">
            <a:spAutoFit/>
          </a:bodyPr>
          <a:lstStyle/>
          <a:p>
            <a:pPr lvl="0" fontAlgn="base"/>
            <a:r>
              <a:rPr lang="ru-RU" b="1" dirty="0">
                <a:latin typeface="+mj-lt"/>
              </a:rPr>
              <a:t>тяжёлые расстройства по типу депрессивного синдрома, суицидальных попыток;</a:t>
            </a:r>
          </a:p>
          <a:p>
            <a:pPr lvl="0" fontAlgn="base"/>
            <a:r>
              <a:rPr lang="ru-RU" b="1" dirty="0">
                <a:latin typeface="+mj-lt"/>
              </a:rPr>
              <a:t>развитие психической и физической зависимостей, </a:t>
            </a:r>
            <a:r>
              <a:rPr lang="ru-RU" b="1" dirty="0" smtClean="0">
                <a:latin typeface="+mj-lt"/>
              </a:rPr>
              <a:t>поражение </a:t>
            </a:r>
            <a:r>
              <a:rPr lang="ru-RU" b="1" dirty="0">
                <a:latin typeface="+mj-lt"/>
              </a:rPr>
              <a:t>центральной нервной системы: снижение памяти, </a:t>
            </a:r>
            <a:r>
              <a:rPr lang="ru-RU" b="1" dirty="0" smtClean="0">
                <a:latin typeface="+mj-lt"/>
              </a:rPr>
              <a:t>нарушения </a:t>
            </a:r>
            <a:r>
              <a:rPr lang="ru-RU" b="1" dirty="0">
                <a:latin typeface="+mj-lt"/>
              </a:rPr>
              <a:t>речи, мыслительной деятельности </a:t>
            </a:r>
            <a:r>
              <a:rPr lang="ru-RU" b="1" dirty="0" smtClean="0">
                <a:latin typeface="+mj-lt"/>
              </a:rPr>
              <a:t>,координации </a:t>
            </a:r>
            <a:r>
              <a:rPr lang="ru-RU" b="1" dirty="0">
                <a:latin typeface="+mj-lt"/>
              </a:rPr>
              <a:t>движений, режима сна, потеря эмоционального контроля (резкие перепады настроения);</a:t>
            </a:r>
          </a:p>
          <a:p>
            <a:pPr lvl="0" fontAlgn="base"/>
            <a:r>
              <a:rPr lang="ru-RU" b="1" dirty="0">
                <a:latin typeface="+mj-lt"/>
              </a:rPr>
              <a:t>психозы, психические нарушения различной степени тяжести вплоть до полного распада личности (подобные при шизофрении);</a:t>
            </a:r>
          </a:p>
          <a:p>
            <a:pPr lvl="0" fontAlgn="base"/>
            <a:r>
              <a:rPr lang="ru-RU" b="1" dirty="0">
                <a:latin typeface="+mj-lt"/>
              </a:rPr>
              <a:t>риск развития сахарного диабета, рака легких и т.д.;</a:t>
            </a:r>
          </a:p>
          <a:p>
            <a:pPr lvl="0" fontAlgn="base"/>
            <a:r>
              <a:rPr lang="ru-RU" b="1" dirty="0">
                <a:latin typeface="+mj-lt"/>
              </a:rPr>
              <a:t>поражение сердечно-сосудистой системы;</a:t>
            </a:r>
          </a:p>
          <a:p>
            <a:pPr lvl="0" fontAlgn="base"/>
            <a:r>
              <a:rPr lang="ru-RU" b="1" dirty="0">
                <a:latin typeface="+mj-lt"/>
              </a:rPr>
              <a:t>отравление от передозировки, смерть.</a:t>
            </a:r>
          </a:p>
        </p:txBody>
      </p:sp>
      <p:pic>
        <p:nvPicPr>
          <p:cNvPr id="4" name="Рисунок 3" descr="Показываем только один раз Спайс/Spice - курительные смеси, последствия употребления наркотика 1080p спайсы последствия видео -"/>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4248472" cy="3168352"/>
          </a:xfrm>
          <a:prstGeom prst="rect">
            <a:avLst/>
          </a:prstGeom>
          <a:noFill/>
          <a:ln>
            <a:noFill/>
          </a:ln>
        </p:spPr>
      </p:pic>
    </p:spTree>
    <p:extLst>
      <p:ext uri="{BB962C8B-B14F-4D97-AF65-F5344CB8AC3E}">
        <p14:creationId xmlns:p14="http://schemas.microsoft.com/office/powerpoint/2010/main" val="187257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ервичная профилактика психозов"/>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960" cy="5544616"/>
          </a:xfrm>
          <a:prstGeom prst="rect">
            <a:avLst/>
          </a:prstGeom>
          <a:noFill/>
          <a:ln>
            <a:noFill/>
          </a:ln>
        </p:spPr>
      </p:pic>
      <p:sp>
        <p:nvSpPr>
          <p:cNvPr id="2" name="Заголовок 1"/>
          <p:cNvSpPr>
            <a:spLocks noGrp="1"/>
          </p:cNvSpPr>
          <p:nvPr>
            <p:ph type="title"/>
          </p:nvPr>
        </p:nvSpPr>
        <p:spPr>
          <a:xfrm>
            <a:off x="457200" y="188640"/>
            <a:ext cx="8229600" cy="936104"/>
          </a:xfrm>
        </p:spPr>
        <p:txBody>
          <a:bodyPr>
            <a:normAutofit/>
          </a:bodyPr>
          <a:lstStyle/>
          <a:p>
            <a:r>
              <a:rPr lang="ru-RU" sz="2400" b="1" dirty="0" smtClean="0">
                <a:latin typeface="Bookman Old Style" pitchFamily="18" charset="0"/>
              </a:rPr>
              <a:t>Социально – психологические последствия употребления курительных смесей</a:t>
            </a:r>
            <a:endParaRPr lang="ru-RU" sz="2400" b="1" dirty="0">
              <a:latin typeface="Bookman Old Style" pitchFamily="18" charset="0"/>
            </a:endParaRPr>
          </a:p>
        </p:txBody>
      </p:sp>
      <p:sp>
        <p:nvSpPr>
          <p:cNvPr id="3" name="Прямоугольник 2"/>
          <p:cNvSpPr/>
          <p:nvPr/>
        </p:nvSpPr>
        <p:spPr>
          <a:xfrm>
            <a:off x="611560" y="889844"/>
            <a:ext cx="5184576" cy="5601533"/>
          </a:xfrm>
          <a:prstGeom prst="rect">
            <a:avLst/>
          </a:prstGeom>
        </p:spPr>
        <p:txBody>
          <a:bodyPr wrap="square">
            <a:spAutoFit/>
          </a:bodyPr>
          <a:lstStyle/>
          <a:p>
            <a:pPr lvl="0" fontAlgn="base"/>
            <a:endParaRPr lang="ru-RU" i="1" dirty="0" smtClean="0">
              <a:solidFill>
                <a:schemeClr val="accent6">
                  <a:lumMod val="50000"/>
                </a:schemeClr>
              </a:solidFill>
            </a:endParaRPr>
          </a:p>
          <a:p>
            <a:pPr lvl="0" fontAlgn="base"/>
            <a:r>
              <a:rPr lang="ru-RU" sz="2000" i="1" dirty="0" smtClean="0">
                <a:solidFill>
                  <a:schemeClr val="accent6">
                    <a:lumMod val="50000"/>
                  </a:schemeClr>
                </a:solidFill>
              </a:rPr>
              <a:t>разрушение </a:t>
            </a:r>
            <a:r>
              <a:rPr lang="ru-RU" sz="2000" i="1" dirty="0">
                <a:solidFill>
                  <a:schemeClr val="accent6">
                    <a:lumMod val="50000"/>
                  </a:schemeClr>
                </a:solidFill>
              </a:rPr>
              <a:t>социальных связей: потеря семьи, друзей;</a:t>
            </a:r>
            <a:endParaRPr lang="ru-RU" sz="2000" dirty="0">
              <a:solidFill>
                <a:schemeClr val="accent6">
                  <a:lumMod val="50000"/>
                </a:schemeClr>
              </a:solidFill>
            </a:endParaRPr>
          </a:p>
          <a:p>
            <a:pPr lvl="0" fontAlgn="base"/>
            <a:r>
              <a:rPr lang="ru-RU" sz="2000" i="1" dirty="0">
                <a:solidFill>
                  <a:schemeClr val="accent6">
                    <a:lumMod val="50000"/>
                  </a:schemeClr>
                </a:solidFill>
              </a:rPr>
              <a:t>потеря работы, учебы, запрет на некоторые виды профессиональной деятельности, невозможность вождения транспорта, получения разрешения на приобретение оружия;</a:t>
            </a:r>
            <a:endParaRPr lang="ru-RU" sz="2000" dirty="0">
              <a:solidFill>
                <a:schemeClr val="accent6">
                  <a:lumMod val="50000"/>
                </a:schemeClr>
              </a:solidFill>
            </a:endParaRPr>
          </a:p>
          <a:p>
            <a:pPr lvl="0" fontAlgn="base"/>
            <a:r>
              <a:rPr lang="ru-RU" sz="2000" i="1" dirty="0">
                <a:solidFill>
                  <a:schemeClr val="accent6">
                    <a:lumMod val="50000"/>
                  </a:schemeClr>
                </a:solidFill>
              </a:rPr>
              <a:t>связь с криминальными кругами, воровство, риск вовлечения в незаконный оборот наркотиков и привлечение к уголовной ответственности и другие преступления;</a:t>
            </a:r>
            <a:endParaRPr lang="ru-RU" sz="2000" dirty="0">
              <a:solidFill>
                <a:schemeClr val="accent6">
                  <a:lumMod val="50000"/>
                </a:schemeClr>
              </a:solidFill>
            </a:endParaRPr>
          </a:p>
          <a:p>
            <a:pPr lvl="0" fontAlgn="base"/>
            <a:r>
              <a:rPr lang="ru-RU" sz="2000" i="1" dirty="0">
                <a:solidFill>
                  <a:schemeClr val="accent6">
                    <a:lumMod val="50000"/>
                  </a:schemeClr>
                </a:solidFill>
              </a:rPr>
              <a:t>разрушение своей личности: равнодушие к самому себе, своему будущему и близким людям, ослабление воли, преобладание единственной ценности по имени </a:t>
            </a:r>
            <a:r>
              <a:rPr lang="ru-RU" sz="2000" i="1" dirty="0"/>
              <a:t>«наркотик», потеря смысла жизни, одиночество.</a:t>
            </a:r>
            <a:endParaRPr lang="ru-RU" sz="2000" dirty="0"/>
          </a:p>
        </p:txBody>
      </p:sp>
    </p:spTree>
    <p:extLst>
      <p:ext uri="{BB962C8B-B14F-4D97-AF65-F5344CB8AC3E}">
        <p14:creationId xmlns:p14="http://schemas.microsoft.com/office/powerpoint/2010/main" val="394821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3069977" cy="5616624"/>
          </a:xfrm>
        </p:spPr>
        <p:txBody>
          <a:bodyPr>
            <a:normAutofit/>
          </a:bodyPr>
          <a:lstStyle/>
          <a:p>
            <a:endParaRPr lang="ru-RU" dirty="0"/>
          </a:p>
        </p:txBody>
      </p:sp>
      <p:sp>
        <p:nvSpPr>
          <p:cNvPr id="3" name="Объект 2"/>
          <p:cNvSpPr>
            <a:spLocks noGrp="1"/>
          </p:cNvSpPr>
          <p:nvPr>
            <p:ph idx="1"/>
          </p:nvPr>
        </p:nvSpPr>
        <p:spPr>
          <a:xfrm>
            <a:off x="3851920" y="273050"/>
            <a:ext cx="4834880" cy="5853113"/>
          </a:xfrm>
        </p:spPr>
        <p:txBody>
          <a:bodyPr>
            <a:normAutofit lnSpcReduction="10000"/>
          </a:bodyPr>
          <a:lstStyle/>
          <a:p>
            <a:pPr algn="just"/>
            <a:r>
              <a:rPr lang="ru-RU" sz="2400" b="1" dirty="0"/>
              <a:t>Главный санитарный врач России Геннадий Онищенко подписал </a:t>
            </a:r>
          </a:p>
          <a:p>
            <a:pPr marL="0" indent="0" algn="just">
              <a:buNone/>
            </a:pPr>
            <a:r>
              <a:rPr lang="ru-RU" sz="2400" b="1" dirty="0"/>
              <a:t>постановление «О мерах по пресечению оборота курительных смесей на территории РФ».</a:t>
            </a:r>
          </a:p>
          <a:p>
            <a:pPr marL="0" indent="0" algn="just">
              <a:buNone/>
            </a:pPr>
            <a:r>
              <a:rPr lang="ru-RU" sz="2400" dirty="0">
                <a:solidFill>
                  <a:srgbClr val="002060"/>
                </a:solidFill>
              </a:rPr>
              <a:t> </a:t>
            </a:r>
            <a:r>
              <a:rPr lang="ru-RU" sz="2400" dirty="0">
                <a:solidFill>
                  <a:srgbClr val="002060"/>
                </a:solidFill>
                <a:hlinkClick r:id="rId2"/>
              </a:rPr>
              <a:t>Запрет на оборот и использование курительных смесей</a:t>
            </a:r>
            <a:r>
              <a:rPr lang="ru-RU" sz="2400" dirty="0">
                <a:solidFill>
                  <a:srgbClr val="002060"/>
                </a:solidFill>
              </a:rPr>
              <a:t> </a:t>
            </a:r>
          </a:p>
          <a:p>
            <a:pPr marL="0" indent="0" algn="just">
              <a:buNone/>
            </a:pPr>
            <a:r>
              <a:rPr lang="ru-RU" sz="2400" dirty="0"/>
              <a:t>вступил в силу 14 января 2010 года.</a:t>
            </a:r>
          </a:p>
          <a:p>
            <a:pPr marL="0" indent="0" algn="just">
              <a:buNone/>
            </a:pPr>
            <a:r>
              <a:rPr lang="ru-RU" sz="2400" dirty="0"/>
              <a:t>   </a:t>
            </a:r>
            <a:r>
              <a:rPr lang="ru-RU" sz="2400" dirty="0" smtClean="0"/>
              <a:t> </a:t>
            </a:r>
            <a:r>
              <a:rPr lang="ru-RU" sz="2400" dirty="0"/>
              <a:t>Наиболее распространённые компоненты внесены в список наркотических средств, а поэтому </a:t>
            </a:r>
            <a:r>
              <a:rPr lang="ru-RU" sz="2400" b="1" dirty="0">
                <a:solidFill>
                  <a:srgbClr val="FF0000"/>
                </a:solidFill>
              </a:rPr>
              <a:t>изготовление, хранение   и сбыт </a:t>
            </a:r>
            <a:r>
              <a:rPr lang="ru-RU" sz="2400" b="1" dirty="0" smtClean="0">
                <a:solidFill>
                  <a:srgbClr val="FF0000"/>
                </a:solidFill>
              </a:rPr>
              <a:t>смесей теперь </a:t>
            </a:r>
            <a:r>
              <a:rPr lang="ru-RU" sz="2400" b="1" dirty="0">
                <a:solidFill>
                  <a:srgbClr val="FF0000"/>
                </a:solidFill>
              </a:rPr>
              <a:t>уголовно наказуемо</a:t>
            </a:r>
            <a:r>
              <a:rPr lang="ru-RU" sz="2400" dirty="0">
                <a:solidFill>
                  <a:srgbClr val="FF0000"/>
                </a:solidFill>
              </a:rPr>
              <a:t>.</a:t>
            </a:r>
          </a:p>
        </p:txBody>
      </p:sp>
      <p:pic>
        <p:nvPicPr>
          <p:cNvPr id="6" name="Picture 5" descr="Картинка 9 из 3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9"/>
            <a:ext cx="3096344" cy="230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Онищенко положил конец обороту «курительных смесей»]"/>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395536" y="3212976"/>
            <a:ext cx="3096343" cy="33123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Онищенко положил конец обороту «курительных смесей»]"/>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395537" y="2564904"/>
            <a:ext cx="3240360" cy="4176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Объект 3"/>
          <p:cNvSpPr>
            <a:spLocks noGrp="1"/>
          </p:cNvSpPr>
          <p:nvPr>
            <p:ph idx="1"/>
          </p:nvPr>
        </p:nvSpPr>
        <p:spPr>
          <a:xfrm>
            <a:off x="3707904" y="273050"/>
            <a:ext cx="4978896" cy="5853113"/>
          </a:xfrm>
        </p:spPr>
        <p:txBody>
          <a:bodyPr/>
          <a:lstStyle/>
          <a:p>
            <a:pPr marL="0" indent="0">
              <a:buNone/>
            </a:pPr>
            <a:endParaRPr lang="ru-RU" dirty="0" smtClean="0"/>
          </a:p>
          <a:p>
            <a:pPr marL="0" indent="0">
              <a:buNone/>
            </a:pPr>
            <a:endParaRPr lang="ru-RU" dirty="0"/>
          </a:p>
        </p:txBody>
      </p:sp>
    </p:spTree>
    <p:extLst>
      <p:ext uri="{BB962C8B-B14F-4D97-AF65-F5344CB8AC3E}">
        <p14:creationId xmlns:p14="http://schemas.microsoft.com/office/powerpoint/2010/main" val="861041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ru-RU" sz="2400" b="1" dirty="0" smtClean="0">
                <a:latin typeface="Bookman Old Style" pitchFamily="18" charset="0"/>
              </a:rPr>
              <a:t>Молодые люди, испытавшие на себе губительное действие спайса, или потерявшие из–за пагубной привычки родных и близких, объединяются в борьбе за запрет ввоза и продажи курительных смесей</a:t>
            </a:r>
            <a:endParaRPr lang="ru-RU" sz="2400" b="1" dirty="0">
              <a:latin typeface="Bookman Old Style" pitchFamily="18" charset="0"/>
            </a:endParaRPr>
          </a:p>
        </p:txBody>
      </p:sp>
      <p:pic>
        <p:nvPicPr>
          <p:cNvPr id="3" name="Picture 16" descr="Пикет против продажи курительных смесей - Сайт НГУЭ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353747"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95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Bookman Old Style" pitchFamily="18" charset="0"/>
              </a:rPr>
              <a:t>Почему молодёжь курит  смеси?</a:t>
            </a:r>
            <a:endParaRPr lang="ru-RU" sz="3200" b="1" dirty="0">
              <a:latin typeface="Bookman Old Style" pitchFamily="18" charset="0"/>
            </a:endParaRPr>
          </a:p>
        </p:txBody>
      </p:sp>
      <p:sp>
        <p:nvSpPr>
          <p:cNvPr id="3" name="Прямоугольник 2"/>
          <p:cNvSpPr/>
          <p:nvPr/>
        </p:nvSpPr>
        <p:spPr>
          <a:xfrm>
            <a:off x="323528" y="1268761"/>
            <a:ext cx="4032448" cy="4358116"/>
          </a:xfrm>
          <a:prstGeom prst="rect">
            <a:avLst/>
          </a:prstGeom>
        </p:spPr>
        <p:txBody>
          <a:bodyPr wrap="square">
            <a:spAutoFit/>
          </a:bodyPr>
          <a:lstStyle/>
          <a:p>
            <a:pPr>
              <a:lnSpc>
                <a:spcPct val="90000"/>
              </a:lnSpc>
            </a:pPr>
            <a:r>
              <a:rPr lang="ru-RU" sz="2800" dirty="0">
                <a:cs typeface="Angsana New" pitchFamily="18" charset="-34"/>
              </a:rPr>
              <a:t>18%-раннее пробовали наркотики, заменили их на смеси</a:t>
            </a:r>
            <a:r>
              <a:rPr lang="ru-RU" sz="2800" dirty="0" smtClean="0">
                <a:cs typeface="Angsana New" pitchFamily="18" charset="-34"/>
              </a:rPr>
              <a:t>;</a:t>
            </a:r>
          </a:p>
          <a:p>
            <a:pPr>
              <a:lnSpc>
                <a:spcPct val="90000"/>
              </a:lnSpc>
            </a:pPr>
            <a:endParaRPr lang="ru-RU" sz="2800" dirty="0">
              <a:cs typeface="Angsana New" pitchFamily="18" charset="-34"/>
            </a:endParaRPr>
          </a:p>
          <a:p>
            <a:pPr>
              <a:lnSpc>
                <a:spcPct val="90000"/>
              </a:lnSpc>
            </a:pPr>
            <a:r>
              <a:rPr lang="ru-RU" sz="2800" dirty="0">
                <a:cs typeface="Angsana New" pitchFamily="18" charset="-34"/>
              </a:rPr>
              <a:t>6%- употребляют и наркотики, и смеси</a:t>
            </a:r>
            <a:r>
              <a:rPr lang="ru-RU" sz="2800" dirty="0" smtClean="0">
                <a:cs typeface="Angsana New" pitchFamily="18" charset="-34"/>
              </a:rPr>
              <a:t>;</a:t>
            </a:r>
          </a:p>
          <a:p>
            <a:pPr>
              <a:lnSpc>
                <a:spcPct val="90000"/>
              </a:lnSpc>
            </a:pPr>
            <a:endParaRPr lang="ru-RU" sz="2800" dirty="0">
              <a:cs typeface="Angsana New" pitchFamily="18" charset="-34"/>
            </a:endParaRPr>
          </a:p>
          <a:p>
            <a:pPr>
              <a:lnSpc>
                <a:spcPct val="90000"/>
              </a:lnSpc>
            </a:pPr>
            <a:r>
              <a:rPr lang="ru-RU" sz="2800" dirty="0">
                <a:cs typeface="Angsana New" pitchFamily="18" charset="-34"/>
              </a:rPr>
              <a:t>36%- модно</a:t>
            </a:r>
            <a:r>
              <a:rPr lang="ru-RU" sz="2800" dirty="0" smtClean="0">
                <a:cs typeface="Angsana New" pitchFamily="18" charset="-34"/>
              </a:rPr>
              <a:t>;</a:t>
            </a:r>
          </a:p>
          <a:p>
            <a:pPr>
              <a:lnSpc>
                <a:spcPct val="90000"/>
              </a:lnSpc>
            </a:pPr>
            <a:endParaRPr lang="ru-RU" sz="2800" dirty="0">
              <a:cs typeface="Angsana New" pitchFamily="18" charset="-34"/>
            </a:endParaRPr>
          </a:p>
          <a:p>
            <a:pPr>
              <a:lnSpc>
                <a:spcPct val="90000"/>
              </a:lnSpc>
            </a:pPr>
            <a:r>
              <a:rPr lang="ru-RU" sz="2800" dirty="0">
                <a:cs typeface="Angsana New" pitchFamily="18" charset="-34"/>
              </a:rPr>
              <a:t>12%- чтобы поднять настроение, успокоиться </a:t>
            </a:r>
          </a:p>
        </p:txBody>
      </p:sp>
      <p:pic>
        <p:nvPicPr>
          <p:cNvPr id="5" name="Рисунок 4" descr="CLAN38.Ru Система uCoz и все её составляющие. Файлы для популярных игр, таких как Counter strike 1.6; CSS; Point Blank; Minecraf"/>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84784"/>
            <a:ext cx="4788024" cy="4142092"/>
          </a:xfrm>
          <a:prstGeom prst="rect">
            <a:avLst/>
          </a:prstGeom>
          <a:noFill/>
          <a:ln>
            <a:noFill/>
          </a:ln>
        </p:spPr>
      </p:pic>
    </p:spTree>
    <p:extLst>
      <p:ext uri="{BB962C8B-B14F-4D97-AF65-F5344CB8AC3E}">
        <p14:creationId xmlns:p14="http://schemas.microsoft.com/office/powerpoint/2010/main" val="3363105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st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19600"/>
            <a:ext cx="3419871"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764704"/>
            <a:ext cx="5112568"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116632"/>
            <a:ext cx="8229600" cy="792088"/>
          </a:xfrm>
        </p:spPr>
        <p:txBody>
          <a:bodyPr>
            <a:normAutofit/>
          </a:bodyPr>
          <a:lstStyle/>
          <a:p>
            <a:r>
              <a:rPr lang="ru-RU" sz="2800" dirty="0" smtClean="0">
                <a:latin typeface="Bookman Old Style" pitchFamily="18" charset="0"/>
              </a:rPr>
              <a:t>Альтернатива курительным смесям</a:t>
            </a:r>
            <a:endParaRPr lang="ru-RU" sz="2800" dirty="0">
              <a:latin typeface="Bookman Old Style" pitchFamily="18" charset="0"/>
            </a:endParaRPr>
          </a:p>
        </p:txBody>
      </p:sp>
      <p:sp>
        <p:nvSpPr>
          <p:cNvPr id="5" name="Объект 4"/>
          <p:cNvSpPr>
            <a:spLocks noGrp="1"/>
          </p:cNvSpPr>
          <p:nvPr>
            <p:ph idx="1"/>
          </p:nvPr>
        </p:nvSpPr>
        <p:spPr>
          <a:xfrm>
            <a:off x="457200" y="764704"/>
            <a:ext cx="8229600" cy="5904656"/>
          </a:xfrm>
        </p:spPr>
        <p:txBody>
          <a:bodyPr>
            <a:normAutofit fontScale="77500" lnSpcReduction="20000"/>
          </a:bodyPr>
          <a:lstStyle/>
          <a:p>
            <a:r>
              <a:rPr lang="ru-RU" dirty="0" smtClean="0"/>
              <a:t>                             </a:t>
            </a:r>
            <a:endParaRPr lang="ru-RU" dirty="0"/>
          </a:p>
          <a:p>
            <a:endParaRPr lang="ru-RU" dirty="0" smtClean="0"/>
          </a:p>
          <a:p>
            <a:endParaRPr lang="ru-RU" dirty="0"/>
          </a:p>
          <a:p>
            <a:pPr marL="0" indent="0">
              <a:buNone/>
            </a:pPr>
            <a:r>
              <a:rPr lang="ru-RU" dirty="0" smtClean="0"/>
              <a:t>                                </a:t>
            </a:r>
          </a:p>
          <a:p>
            <a:pPr marL="0" indent="0">
              <a:buNone/>
            </a:pPr>
            <a:endParaRPr lang="ru-RU" dirty="0"/>
          </a:p>
          <a:p>
            <a:pPr marL="0" indent="0">
              <a:buNone/>
            </a:pPr>
            <a:endParaRPr lang="ru-RU" dirty="0" smtClean="0"/>
          </a:p>
          <a:p>
            <a:pPr marL="0" indent="0">
              <a:buNone/>
            </a:pPr>
            <a:endParaRPr lang="ru-RU" dirty="0"/>
          </a:p>
          <a:p>
            <a:pPr marL="0" indent="0">
              <a:buNone/>
            </a:pPr>
            <a:r>
              <a:rPr lang="ru-RU" dirty="0" smtClean="0"/>
              <a:t>Спорт </a:t>
            </a:r>
          </a:p>
          <a:p>
            <a:pPr marL="0" indent="0">
              <a:buNone/>
            </a:pPr>
            <a:r>
              <a:rPr lang="ru-RU" dirty="0" smtClean="0"/>
              <a:t>Организация культурного</a:t>
            </a:r>
          </a:p>
          <a:p>
            <a:pPr marL="0" indent="0">
              <a:buNone/>
            </a:pPr>
            <a:r>
              <a:rPr lang="ru-RU" dirty="0" smtClean="0"/>
              <a:t>досуга: кружки, студии</a:t>
            </a:r>
          </a:p>
          <a:p>
            <a:pPr marL="0" indent="0">
              <a:buNone/>
            </a:pPr>
            <a:endParaRPr lang="ru-RU" dirty="0" smtClean="0"/>
          </a:p>
          <a:p>
            <a:pPr marL="0" indent="0">
              <a:buNone/>
            </a:pPr>
            <a:r>
              <a:rPr lang="ru-RU" dirty="0"/>
              <a:t> </a:t>
            </a:r>
            <a:r>
              <a:rPr lang="ru-RU" dirty="0" smtClean="0"/>
              <a:t>                                                            Различные школы:</a:t>
            </a:r>
          </a:p>
          <a:p>
            <a:pPr marL="0" indent="0">
              <a:buNone/>
            </a:pPr>
            <a:r>
              <a:rPr lang="ru-RU" dirty="0" smtClean="0"/>
              <a:t>                                                             музыкальные,</a:t>
            </a:r>
          </a:p>
          <a:p>
            <a:pPr marL="0" indent="0">
              <a:buNone/>
            </a:pPr>
            <a:r>
              <a:rPr lang="ru-RU" dirty="0"/>
              <a:t> </a:t>
            </a:r>
            <a:r>
              <a:rPr lang="ru-RU" dirty="0" smtClean="0"/>
              <a:t>                                                            художественные.</a:t>
            </a:r>
          </a:p>
          <a:p>
            <a:pPr marL="0" indent="0">
              <a:buNone/>
            </a:pPr>
            <a:r>
              <a:rPr lang="ru-RU" dirty="0"/>
              <a:t> </a:t>
            </a:r>
            <a:r>
              <a:rPr lang="ru-RU" dirty="0" smtClean="0"/>
              <a:t>                   </a:t>
            </a:r>
            <a:endParaRPr lang="ru-RU" dirty="0"/>
          </a:p>
        </p:txBody>
      </p:sp>
      <p:pic>
        <p:nvPicPr>
          <p:cNvPr id="6" name="Picture 6"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2736304"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449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C00000"/>
                </a:solidFill>
                <a:latin typeface="Bookman Old Style" pitchFamily="18" charset="0"/>
              </a:rPr>
              <a:t>У тебя есть выбор! Сохрани жизнь и здоровье!</a:t>
            </a:r>
            <a:endParaRPr lang="ru-RU" sz="2800" b="1" dirty="0">
              <a:solidFill>
                <a:srgbClr val="C00000"/>
              </a:solidFill>
              <a:latin typeface="Bookman Old Style" pitchFamily="18" charset="0"/>
            </a:endParaRPr>
          </a:p>
        </p:txBody>
      </p:sp>
      <p:pic>
        <p:nvPicPr>
          <p:cNvPr id="4" name="Объект 3" descr="http://gikursk.ru/storage/press/big/2013/10/24/4_5268b5749792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960" cy="5328592"/>
          </a:xfrm>
          <a:prstGeom prst="rect">
            <a:avLst/>
          </a:prstGeom>
          <a:noFill/>
          <a:ln>
            <a:noFill/>
          </a:ln>
        </p:spPr>
      </p:pic>
    </p:spTree>
    <p:extLst>
      <p:ext uri="{BB962C8B-B14F-4D97-AF65-F5344CB8AC3E}">
        <p14:creationId xmlns:p14="http://schemas.microsoft.com/office/powerpoint/2010/main" val="12172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3008313" cy="1318468"/>
          </a:xfrm>
        </p:spPr>
        <p:txBody>
          <a:bodyPr>
            <a:normAutofit fontScale="90000"/>
          </a:bodyPr>
          <a:lstStyle/>
          <a:p>
            <a:r>
              <a:rPr lang="ru-RU" sz="3200" dirty="0" smtClean="0">
                <a:solidFill>
                  <a:srgbClr val="C00000"/>
                </a:solidFill>
                <a:latin typeface="Bookman Old Style" pitchFamily="18" charset="0"/>
              </a:rPr>
              <a:t>Откуда взялась эта напасть?</a:t>
            </a:r>
            <a:endParaRPr lang="ru-RU" sz="3200" dirty="0">
              <a:solidFill>
                <a:srgbClr val="C00000"/>
              </a:solidFill>
              <a:latin typeface="Bookman Old Style" pitchFamily="18" charset="0"/>
            </a:endParaRPr>
          </a:p>
        </p:txBody>
      </p:sp>
      <p:sp>
        <p:nvSpPr>
          <p:cNvPr id="3" name="Объект 2"/>
          <p:cNvSpPr>
            <a:spLocks noGrp="1"/>
          </p:cNvSpPr>
          <p:nvPr>
            <p:ph idx="1"/>
          </p:nvPr>
        </p:nvSpPr>
        <p:spPr/>
        <p:txBody>
          <a:bodyPr>
            <a:normAutofit fontScale="62500" lnSpcReduction="20000"/>
          </a:bodyPr>
          <a:lstStyle/>
          <a:p>
            <a:r>
              <a:rPr lang="ru-RU" dirty="0">
                <a:latin typeface="Bookman Old Style" pitchFamily="18" charset="0"/>
              </a:rPr>
              <a:t>Пришли они к нам из американских лабораторий. Сегодня же их производством в основном занимается Китай. Вообще для бывших стран СНГ это своего рода новинка. Ароматические курительные </a:t>
            </a:r>
            <a:r>
              <a:rPr lang="ru-RU" dirty="0" err="1">
                <a:latin typeface="Bookman Old Style" pitchFamily="18" charset="0"/>
              </a:rPr>
              <a:t>миксы</a:t>
            </a:r>
            <a:r>
              <a:rPr lang="ru-RU" dirty="0">
                <a:latin typeface="Bookman Old Style" pitchFamily="18" charset="0"/>
              </a:rPr>
              <a:t> начали свой поход на нас всего три-четыре года назад. И, скажем прямо, весьма преуспели. Травяные курительные смеси – это смеси, обладающие </a:t>
            </a:r>
            <a:r>
              <a:rPr lang="ru-RU" dirty="0" err="1">
                <a:latin typeface="Bookman Old Style" pitchFamily="18" charset="0"/>
              </a:rPr>
              <a:t>психоактивным</a:t>
            </a:r>
            <a:r>
              <a:rPr lang="ru-RU" dirty="0">
                <a:latin typeface="Bookman Old Style" pitchFamily="18" charset="0"/>
              </a:rPr>
              <a:t> действием, аналогичным действию марихуаны. Продажа смесей осуществлялась в странах Европы с 2006 года (по некоторым данным — с 2004) под видом благовоний преимущественно через интернет-магазины. Впервые о появлении курительных смесей в России заговорили в 2007 году.</a:t>
            </a:r>
          </a:p>
          <a:p>
            <a:endParaRPr lang="ru-RU" dirty="0"/>
          </a:p>
        </p:txBody>
      </p:sp>
      <p:sp>
        <p:nvSpPr>
          <p:cNvPr id="4" name="Текст 3"/>
          <p:cNvSpPr>
            <a:spLocks noGrp="1"/>
          </p:cNvSpPr>
          <p:nvPr>
            <p:ph type="body" sz="half" idx="2"/>
          </p:nvPr>
        </p:nvSpPr>
        <p:spPr>
          <a:xfrm>
            <a:off x="107504" y="2060848"/>
            <a:ext cx="3358009" cy="4065315"/>
          </a:xfrm>
        </p:spPr>
        <p:txBody>
          <a:bodyPr/>
          <a:lstStyle/>
          <a:p>
            <a:endParaRPr lang="ru-RU" dirty="0"/>
          </a:p>
        </p:txBody>
      </p:sp>
      <p:pic>
        <p:nvPicPr>
          <p:cNvPr id="5" name="Picture 14"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060848"/>
            <a:ext cx="3456384"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19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62500" lnSpcReduction="20000"/>
          </a:bodyPr>
          <a:lstStyle/>
          <a:p>
            <a:r>
              <a:rPr lang="ru-RU" dirty="0">
                <a:latin typeface="Bookman Old Style" pitchFamily="18" charset="0"/>
              </a:rPr>
              <a:t>Продавцы утверждали, что смеси  абсолютно безвредны для здоровья. Якобы они не являются наркотическими веществами и не дают того эффекта, который люди ждут от приема наркотиков. Но вред от курительных смесей есть, чему стали свидетелями многочисленные врачи карет скорой медицинской помощи, которые неоднократно выезжали на вызовы по поводу явного наркотического опьянения у молодых людей, которые покурили </a:t>
            </a:r>
            <a:r>
              <a:rPr lang="ru-RU" dirty="0" err="1">
                <a:latin typeface="Bookman Old Style" pitchFamily="18" charset="0"/>
              </a:rPr>
              <a:t>спайсов</a:t>
            </a:r>
            <a:r>
              <a:rPr lang="ru-RU" dirty="0">
                <a:latin typeface="Bookman Old Style" pitchFamily="18" charset="0"/>
              </a:rPr>
              <a:t>. Дальше – больше, прокуратуры разных городов стали заводить уголовные дела по поводу самоубийств молодых людей, которые обкурились какого-либо вида смеси и попали в </a:t>
            </a:r>
            <a:r>
              <a:rPr lang="ru-RU" dirty="0" smtClean="0">
                <a:latin typeface="Bookman Old Style" pitchFamily="18" charset="0"/>
              </a:rPr>
              <a:t>состояние непереносимой </a:t>
            </a:r>
            <a:r>
              <a:rPr lang="ru-RU" dirty="0">
                <a:latin typeface="Bookman Old Style" pitchFamily="18" charset="0"/>
              </a:rPr>
              <a:t>депрессии, и лишили себя жизни. </a:t>
            </a:r>
          </a:p>
        </p:txBody>
      </p:sp>
      <p:sp>
        <p:nvSpPr>
          <p:cNvPr id="4" name="Текст 3"/>
          <p:cNvSpPr>
            <a:spLocks noGrp="1"/>
          </p:cNvSpPr>
          <p:nvPr>
            <p:ph type="body" sz="half" idx="2"/>
          </p:nvPr>
        </p:nvSpPr>
        <p:spPr>
          <a:xfrm>
            <a:off x="457200" y="2348880"/>
            <a:ext cx="3008313" cy="3777283"/>
          </a:xfrm>
        </p:spPr>
        <p:txBody>
          <a:bodyPr/>
          <a:lstStyle/>
          <a:p>
            <a:endParaRPr lang="ru-RU" dirty="0"/>
          </a:p>
        </p:txBody>
      </p:sp>
      <p:pic>
        <p:nvPicPr>
          <p:cNvPr id="7" name="Picture 14" descr="Картинка 23 из 3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1"/>
            <a:ext cx="352839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325143" descr="Фото: ИТАР-ТАС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3635897" cy="3672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8115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002060"/>
                </a:solidFill>
                <a:latin typeface="Arial Black" pitchFamily="34" charset="0"/>
              </a:rPr>
              <a:t>По химическому составу различают два вида курительных смесей:</a:t>
            </a:r>
            <a:endParaRPr lang="ru-RU" sz="2800" dirty="0"/>
          </a:p>
        </p:txBody>
      </p:sp>
      <p:sp>
        <p:nvSpPr>
          <p:cNvPr id="3" name="Объект 2"/>
          <p:cNvSpPr>
            <a:spLocks noGrp="1"/>
          </p:cNvSpPr>
          <p:nvPr>
            <p:ph sz="half" idx="1"/>
          </p:nvPr>
        </p:nvSpPr>
        <p:spPr>
          <a:xfrm>
            <a:off x="457200" y="1340768"/>
            <a:ext cx="4038600" cy="4785395"/>
          </a:xfrm>
        </p:spPr>
        <p:txBody>
          <a:bodyPr/>
          <a:lstStyle/>
          <a:p>
            <a:r>
              <a:rPr lang="ru-RU" sz="2400" b="1" dirty="0">
                <a:solidFill>
                  <a:schemeClr val="bg2">
                    <a:lumMod val="25000"/>
                  </a:schemeClr>
                </a:solidFill>
                <a:hlinkClick r:id="rId2" action="ppaction://hlinkfile"/>
              </a:rPr>
              <a:t>Смеси, состоящие из исключительно натуральных компонентов, смешанных в определённых пропорциях. </a:t>
            </a:r>
            <a:endParaRPr lang="ru-RU" sz="2400" b="1" dirty="0">
              <a:solidFill>
                <a:schemeClr val="bg2">
                  <a:lumMod val="25000"/>
                </a:schemeClr>
              </a:solidFill>
            </a:endParaRPr>
          </a:p>
          <a:p>
            <a:endParaRPr lang="ru-RU" dirty="0"/>
          </a:p>
        </p:txBody>
      </p:sp>
      <p:sp>
        <p:nvSpPr>
          <p:cNvPr id="4" name="Объект 3"/>
          <p:cNvSpPr>
            <a:spLocks noGrp="1"/>
          </p:cNvSpPr>
          <p:nvPr>
            <p:ph sz="half" idx="2"/>
          </p:nvPr>
        </p:nvSpPr>
        <p:spPr>
          <a:xfrm>
            <a:off x="4648200" y="1340768"/>
            <a:ext cx="4038600" cy="4785395"/>
          </a:xfrm>
        </p:spPr>
        <p:txBody>
          <a:bodyPr/>
          <a:lstStyle/>
          <a:p>
            <a:r>
              <a:rPr lang="ru-RU" b="1" dirty="0"/>
              <a:t> </a:t>
            </a:r>
            <a:r>
              <a:rPr lang="ru-RU" sz="2400" b="1" dirty="0">
                <a:hlinkClick r:id="rId3" action="ppaction://hlinkfile"/>
              </a:rPr>
              <a:t>Смеси, компоненты которых обработаны химическими веществами</a:t>
            </a:r>
            <a:endParaRPr lang="ru-RU" sz="2400" dirty="0"/>
          </a:p>
          <a:p>
            <a:endParaRPr lang="ru-RU"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3717032"/>
            <a:ext cx="3384376" cy="2592288"/>
          </a:xfrm>
          <a:prstGeom prst="rect">
            <a:avLst/>
          </a:prstGeom>
          <a:noFill/>
          <a:ln>
            <a:noFill/>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501008"/>
            <a:ext cx="3534544" cy="280831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5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507878"/>
          </a:xfrm>
        </p:spPr>
        <p:txBody>
          <a:bodyPr/>
          <a:lstStyle/>
          <a:p>
            <a:endParaRPr lang="ru-RU" dirty="0"/>
          </a:p>
        </p:txBody>
      </p:sp>
      <p:sp>
        <p:nvSpPr>
          <p:cNvPr id="3" name="Объект 2"/>
          <p:cNvSpPr>
            <a:spLocks noGrp="1"/>
          </p:cNvSpPr>
          <p:nvPr>
            <p:ph idx="1"/>
          </p:nvPr>
        </p:nvSpPr>
        <p:spPr>
          <a:xfrm>
            <a:off x="3575050" y="116632"/>
            <a:ext cx="5461446" cy="6741368"/>
          </a:xfrm>
        </p:spPr>
        <p:txBody>
          <a:bodyPr>
            <a:noAutofit/>
          </a:bodyPr>
          <a:lstStyle/>
          <a:p>
            <a:pPr algn="just"/>
            <a:r>
              <a:rPr lang="ru-RU" sz="1800" dirty="0">
                <a:latin typeface="Bookman Old Style" pitchFamily="18" charset="0"/>
              </a:rPr>
              <a:t>Ароматический дым, который вдыхают курильщики, несет в себе три угрозы. Во-первых, из-за систематического вдыхания ароматического дыма появляются местные реакции организма в виде постоянного раздражения слизистой оболочки гортани и носовой полости. Потому практически все курильщики </a:t>
            </a:r>
            <a:r>
              <a:rPr lang="ru-RU" sz="1800" dirty="0" err="1">
                <a:latin typeface="Bookman Old Style" pitchFamily="18" charset="0"/>
              </a:rPr>
              <a:t>спайсов</a:t>
            </a:r>
            <a:r>
              <a:rPr lang="ru-RU" sz="1800" dirty="0">
                <a:latin typeface="Bookman Old Style" pitchFamily="18" charset="0"/>
              </a:rPr>
              <a:t> жалуются на осиплость голоса до курения и после, на раздражающий слизистую кашель, слезотечение, которое может длиться часами после курения.    Регулярное воздействие дыма на дыхательные пути вызывает воспаления в них, которое провоцирует развитие хронических фарингитов, ларингитов, бронхитов. Вред от курительных смесей и их дыма настолько высок, что в несколько десятков раз повышается вероятность возникновения злокачественных новообразований во рту, глотке, гортани и бронхах. </a:t>
            </a:r>
          </a:p>
        </p:txBody>
      </p:sp>
      <p:sp>
        <p:nvSpPr>
          <p:cNvPr id="4" name="Текст 3"/>
          <p:cNvSpPr>
            <a:spLocks noGrp="1"/>
          </p:cNvSpPr>
          <p:nvPr>
            <p:ph type="body" sz="half" idx="2"/>
          </p:nvPr>
        </p:nvSpPr>
        <p:spPr>
          <a:xfrm>
            <a:off x="457200" y="404665"/>
            <a:ext cx="3008313" cy="2376264"/>
          </a:xfrm>
        </p:spPr>
        <p:txBody>
          <a:bodyPr>
            <a:normAutofit/>
          </a:bodyPr>
          <a:lstStyle/>
          <a:p>
            <a:pPr algn="ctr"/>
            <a:r>
              <a:rPr lang="ru-RU" sz="2800" b="1" dirty="0" smtClean="0">
                <a:solidFill>
                  <a:srgbClr val="002060"/>
                </a:solidFill>
                <a:latin typeface="Bookman Old Style" pitchFamily="18" charset="0"/>
              </a:rPr>
              <a:t>Какую угрозу таят в себе курительные смеси?</a:t>
            </a:r>
            <a:endParaRPr lang="ru-RU" sz="2800" b="1" dirty="0">
              <a:solidFill>
                <a:srgbClr val="002060"/>
              </a:solidFill>
              <a:latin typeface="Bookman Old Style" pitchFamily="18" charset="0"/>
            </a:endParaRPr>
          </a:p>
        </p:txBody>
      </p:sp>
      <p:pic>
        <p:nvPicPr>
          <p:cNvPr id="7" name="Picture 11" descr="kursmesi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345638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14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65606" y="273050"/>
            <a:ext cx="5221194" cy="6468318"/>
          </a:xfrm>
        </p:spPr>
        <p:txBody>
          <a:bodyPr>
            <a:normAutofit fontScale="62500" lnSpcReduction="20000"/>
          </a:bodyPr>
          <a:lstStyle/>
          <a:p>
            <a:pPr algn="r"/>
            <a:r>
              <a:rPr lang="ru-RU" dirty="0">
                <a:latin typeface="Bookman Old Style" pitchFamily="18" charset="0"/>
              </a:rPr>
              <a:t>Компоненты дыма от курительных смесей воздействуют на центральную нервную систему. Влияние это зависит от состава смеси. Так как составы могут разниться, то и проявления у курильщиков будут разные. Могут быть такие реакции, как эйфория, беспричинный плач, непрекращающийся смех, глубочайшее состояние депрессии, нарушение способности ориентирования в пространстве, неспособность сосредоточиться, галлюцинаторные явления, полная потеря контроля над собственными действиями, сильная агрессия. Известны случаи, когда обкурившиеся подростки в таком состоянии бросались с крыши многоэтажки вниз, снимали одежду и сидели на морозе в голом виде.</a:t>
            </a:r>
          </a:p>
          <a:p>
            <a:pPr algn="r"/>
            <a:endParaRPr lang="ru-RU" dirty="0"/>
          </a:p>
        </p:txBody>
      </p:sp>
      <p:sp>
        <p:nvSpPr>
          <p:cNvPr id="4" name="Текст 3"/>
          <p:cNvSpPr>
            <a:spLocks noGrp="1"/>
          </p:cNvSpPr>
          <p:nvPr>
            <p:ph type="body" sz="half" idx="2"/>
          </p:nvPr>
        </p:nvSpPr>
        <p:spPr>
          <a:xfrm>
            <a:off x="457200" y="404664"/>
            <a:ext cx="3008313" cy="5721499"/>
          </a:xfrm>
        </p:spPr>
        <p:txBody>
          <a:bodyPr/>
          <a:lstStyle/>
          <a:p>
            <a:endParaRPr lang="ru-RU" dirty="0"/>
          </a:p>
        </p:txBody>
      </p:sp>
      <p:pic>
        <p:nvPicPr>
          <p:cNvPr id="5" name="Рисунок 4" descr="speed smoke jwh Объявления в Уфе Наркологические центры"/>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56992"/>
            <a:ext cx="3384375" cy="2808312"/>
          </a:xfrm>
          <a:prstGeom prst="rect">
            <a:avLst/>
          </a:prstGeom>
          <a:noFill/>
          <a:ln>
            <a:noFill/>
          </a:ln>
        </p:spPr>
      </p:pic>
      <p:pic>
        <p:nvPicPr>
          <p:cNvPr id="6" name="Рисунок 5" descr="На самом деле дурно пахнет. - Омск: статьи - МК"/>
          <p:cNvPicPr/>
          <p:nvPr/>
        </p:nvPicPr>
        <p:blipFill>
          <a:blip r:embed="rId3">
            <a:extLst>
              <a:ext uri="{28A0092B-C50C-407E-A947-70E740481C1C}">
                <a14:useLocalDpi xmlns:a14="http://schemas.microsoft.com/office/drawing/2010/main" val="0"/>
              </a:ext>
            </a:extLst>
          </a:blip>
          <a:srcRect/>
          <a:stretch>
            <a:fillRect/>
          </a:stretch>
        </p:blipFill>
        <p:spPr bwMode="auto">
          <a:xfrm>
            <a:off x="467546" y="332657"/>
            <a:ext cx="3528390" cy="2808311"/>
          </a:xfrm>
          <a:prstGeom prst="rect">
            <a:avLst/>
          </a:prstGeom>
          <a:noFill/>
          <a:ln>
            <a:noFill/>
          </a:ln>
        </p:spPr>
      </p:pic>
    </p:spTree>
    <p:extLst>
      <p:ext uri="{BB962C8B-B14F-4D97-AF65-F5344CB8AC3E}">
        <p14:creationId xmlns:p14="http://schemas.microsoft.com/office/powerpoint/2010/main" val="33601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2795910"/>
          </a:xfrm>
        </p:spPr>
        <p:txBody>
          <a:bodyPr/>
          <a:lstStyle/>
          <a:p>
            <a:endParaRPr lang="ru-RU" dirty="0"/>
          </a:p>
        </p:txBody>
      </p:sp>
      <p:sp>
        <p:nvSpPr>
          <p:cNvPr id="3" name="Объект 2"/>
          <p:cNvSpPr>
            <a:spLocks noGrp="1"/>
          </p:cNvSpPr>
          <p:nvPr>
            <p:ph idx="1"/>
          </p:nvPr>
        </p:nvSpPr>
        <p:spPr>
          <a:xfrm>
            <a:off x="4139952" y="273050"/>
            <a:ext cx="4546848" cy="6324302"/>
          </a:xfrm>
        </p:spPr>
        <p:txBody>
          <a:bodyPr>
            <a:normAutofit fontScale="62500" lnSpcReduction="20000"/>
          </a:bodyPr>
          <a:lstStyle/>
          <a:p>
            <a:pPr algn="ctr"/>
            <a:r>
              <a:rPr lang="ru-RU" dirty="0">
                <a:latin typeface="Bookman Old Style" pitchFamily="18" charset="0"/>
              </a:rPr>
              <a:t>Однако такие нервные реакции, не взирая на их опасность, представляют не самое страшное зло. Регулярное курение смесей спайс ведет к необратимым разрушающим процессам в структуре ЦНС. Внимание становится хуже, память уходит, активность головного мозга становиться скудной, человек склонен к депрессиям и может дойти до суицида. Вред курительных смесей спай доказан многими учеными и медиками. Кроме всего прочего, курильщики спайса имеют все шансы если не проститься с жизнью, то стать инвалидами по причине тяжелых поражений центральной нервной системы. </a:t>
            </a:r>
          </a:p>
        </p:txBody>
      </p:sp>
      <p:sp>
        <p:nvSpPr>
          <p:cNvPr id="4" name="Текст 3"/>
          <p:cNvSpPr>
            <a:spLocks noGrp="1"/>
          </p:cNvSpPr>
          <p:nvPr>
            <p:ph type="body" sz="half" idx="2"/>
          </p:nvPr>
        </p:nvSpPr>
        <p:spPr/>
        <p:txBody>
          <a:bodyPr/>
          <a:lstStyle/>
          <a:p>
            <a:endParaRPr lang="ru-RU" dirty="0"/>
          </a:p>
        </p:txBody>
      </p:sp>
      <p:pic>
        <p:nvPicPr>
          <p:cNvPr id="5" name="Рисунок 4" descr="WarNet.ws: Девушка ослепла и стала инвалидом после употребления &quot;спайса&quot; (13 фото)"/>
          <p:cNvPicPr/>
          <p:nvPr/>
        </p:nvPicPr>
        <p:blipFill>
          <a:blip r:embed="rId2">
            <a:extLst>
              <a:ext uri="{28A0092B-C50C-407E-A947-70E740481C1C}">
                <a14:useLocalDpi xmlns:a14="http://schemas.microsoft.com/office/drawing/2010/main" val="0"/>
              </a:ext>
            </a:extLst>
          </a:blip>
          <a:srcRect/>
          <a:stretch>
            <a:fillRect/>
          </a:stretch>
        </p:blipFill>
        <p:spPr bwMode="auto">
          <a:xfrm>
            <a:off x="402433" y="3501007"/>
            <a:ext cx="3521495" cy="3152863"/>
          </a:xfrm>
          <a:prstGeom prst="rect">
            <a:avLst/>
          </a:prstGeom>
          <a:noFill/>
          <a:ln>
            <a:noFill/>
          </a:ln>
        </p:spPr>
      </p:pic>
      <p:pic>
        <p:nvPicPr>
          <p:cNvPr id="6" name="Рисунок 5" descr="WarNet.ws: Девушка ослепла и стала инвалидом после употребле…"/>
          <p:cNvPicPr/>
          <p:nvPr/>
        </p:nvPicPr>
        <p:blipFill>
          <a:blip r:embed="rId3">
            <a:extLst>
              <a:ext uri="{28A0092B-C50C-407E-A947-70E740481C1C}">
                <a14:useLocalDpi xmlns:a14="http://schemas.microsoft.com/office/drawing/2010/main" val="0"/>
              </a:ext>
            </a:extLst>
          </a:blip>
          <a:srcRect/>
          <a:stretch>
            <a:fillRect/>
          </a:stretch>
        </p:blipFill>
        <p:spPr bwMode="auto">
          <a:xfrm>
            <a:off x="333160" y="81848"/>
            <a:ext cx="3590768" cy="3275143"/>
          </a:xfrm>
          <a:prstGeom prst="rect">
            <a:avLst/>
          </a:prstGeom>
          <a:noFill/>
          <a:ln>
            <a:noFill/>
          </a:ln>
        </p:spPr>
      </p:pic>
    </p:spTree>
    <p:extLst>
      <p:ext uri="{BB962C8B-B14F-4D97-AF65-F5344CB8AC3E}">
        <p14:creationId xmlns:p14="http://schemas.microsoft.com/office/powerpoint/2010/main" val="344344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евушка ослепла и стала инвалидом после употребления &quot;спайса&quot; (13 фото)"/>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1"/>
            <a:ext cx="4211960" cy="5544617"/>
          </a:xfrm>
          <a:prstGeom prst="rect">
            <a:avLst/>
          </a:prstGeom>
          <a:noFill/>
          <a:ln>
            <a:noFill/>
          </a:ln>
        </p:spPr>
      </p:pic>
      <p:sp>
        <p:nvSpPr>
          <p:cNvPr id="2" name="Заголовок 1"/>
          <p:cNvSpPr>
            <a:spLocks noGrp="1"/>
          </p:cNvSpPr>
          <p:nvPr>
            <p:ph type="title"/>
          </p:nvPr>
        </p:nvSpPr>
        <p:spPr>
          <a:xfrm>
            <a:off x="395536" y="260648"/>
            <a:ext cx="8229600" cy="936103"/>
          </a:xfrm>
        </p:spPr>
        <p:txBody>
          <a:bodyPr>
            <a:normAutofit fontScale="90000"/>
          </a:bodyPr>
          <a:lstStyle/>
          <a:p>
            <a:r>
              <a:rPr lang="ru-RU" sz="2800" b="1" dirty="0" smtClean="0">
                <a:solidFill>
                  <a:srgbClr val="002060"/>
                </a:solidFill>
                <a:latin typeface="Bookman Old Style" pitchFamily="18" charset="0"/>
              </a:rPr>
              <a:t>Признаки опьянения курительными смесями</a:t>
            </a:r>
            <a:endParaRPr lang="ru-RU" sz="2800" b="1" dirty="0">
              <a:solidFill>
                <a:srgbClr val="002060"/>
              </a:solidFill>
              <a:latin typeface="Bookman Old Style" pitchFamily="18" charset="0"/>
            </a:endParaRPr>
          </a:p>
        </p:txBody>
      </p:sp>
      <p:sp>
        <p:nvSpPr>
          <p:cNvPr id="3" name="Объект 2"/>
          <p:cNvSpPr>
            <a:spLocks noGrp="1"/>
          </p:cNvSpPr>
          <p:nvPr>
            <p:ph idx="1"/>
          </p:nvPr>
        </p:nvSpPr>
        <p:spPr>
          <a:xfrm>
            <a:off x="457200" y="1196751"/>
            <a:ext cx="8229600" cy="5544617"/>
          </a:xfrm>
        </p:spPr>
        <p:txBody>
          <a:bodyPr>
            <a:normAutofit fontScale="62500" lnSpcReduction="20000"/>
          </a:bodyPr>
          <a:lstStyle/>
          <a:p>
            <a:pPr lvl="0" fontAlgn="base"/>
            <a:r>
              <a:rPr lang="ru-RU" sz="2900" dirty="0">
                <a:latin typeface="Arial Black" pitchFamily="34" charset="0"/>
                <a:cs typeface="Aharoni" pitchFamily="2" charset="-79"/>
              </a:rPr>
              <a:t>человек тревожен,</a:t>
            </a:r>
          </a:p>
          <a:p>
            <a:pPr lvl="0" fontAlgn="base"/>
            <a:r>
              <a:rPr lang="ru-RU" sz="2900" dirty="0">
                <a:latin typeface="Arial Black" pitchFamily="34" charset="0"/>
                <a:cs typeface="Aharoni" pitchFamily="2" charset="-79"/>
              </a:rPr>
              <a:t>нарушена </a:t>
            </a:r>
            <a:r>
              <a:rPr lang="ru-RU" sz="2900" dirty="0" smtClean="0">
                <a:latin typeface="Arial Black" pitchFamily="34" charset="0"/>
                <a:cs typeface="Aharoni" pitchFamily="2" charset="-79"/>
              </a:rPr>
              <a:t>координация</a:t>
            </a:r>
          </a:p>
          <a:p>
            <a:pPr marL="0" lvl="0" indent="0" fontAlgn="base">
              <a:buNone/>
            </a:pPr>
            <a:r>
              <a:rPr lang="ru-RU" sz="2900" dirty="0" smtClean="0">
                <a:latin typeface="Arial Black" pitchFamily="34" charset="0"/>
                <a:cs typeface="Aharoni" pitchFamily="2" charset="-79"/>
              </a:rPr>
              <a:t>     </a:t>
            </a:r>
            <a:r>
              <a:rPr lang="ru-RU" sz="2900" dirty="0">
                <a:latin typeface="Arial Black" pitchFamily="34" charset="0"/>
                <a:cs typeface="Aharoni" pitchFamily="2" charset="-79"/>
              </a:rPr>
              <a:t>движений,</a:t>
            </a:r>
          </a:p>
          <a:p>
            <a:pPr lvl="0" fontAlgn="base"/>
            <a:r>
              <a:rPr lang="ru-RU" sz="2900" dirty="0">
                <a:latin typeface="Arial Black" pitchFamily="34" charset="0"/>
                <a:cs typeface="Aharoni" pitchFamily="2" charset="-79"/>
              </a:rPr>
              <a:t>двигательная активность </a:t>
            </a:r>
            <a:endParaRPr lang="ru-RU" sz="2900" dirty="0" smtClean="0">
              <a:latin typeface="Arial Black" pitchFamily="34" charset="0"/>
              <a:cs typeface="Aharoni" pitchFamily="2" charset="-79"/>
            </a:endParaRPr>
          </a:p>
          <a:p>
            <a:pPr marL="0" lvl="0" indent="0" fontAlgn="base">
              <a:buNone/>
            </a:pPr>
            <a:r>
              <a:rPr lang="ru-RU" sz="2900" dirty="0" smtClean="0">
                <a:latin typeface="Arial Black" pitchFamily="34" charset="0"/>
                <a:cs typeface="Aharoni" pitchFamily="2" charset="-79"/>
              </a:rPr>
              <a:t>     хаотична</a:t>
            </a:r>
            <a:r>
              <a:rPr lang="ru-RU" sz="2900" dirty="0">
                <a:latin typeface="Arial Black" pitchFamily="34" charset="0"/>
                <a:cs typeface="Aharoni" pitchFamily="2" charset="-79"/>
              </a:rPr>
              <a:t>,</a:t>
            </a:r>
          </a:p>
          <a:p>
            <a:pPr lvl="0" fontAlgn="base"/>
            <a:r>
              <a:rPr lang="ru-RU" sz="2900" dirty="0">
                <a:latin typeface="Arial Black" pitchFamily="34" charset="0"/>
                <a:cs typeface="Aharoni" pitchFamily="2" charset="-79"/>
              </a:rPr>
              <a:t>возможна также сонливость,</a:t>
            </a:r>
          </a:p>
          <a:p>
            <a:pPr marL="0" lvl="0" indent="0" fontAlgn="base">
              <a:buNone/>
            </a:pPr>
            <a:r>
              <a:rPr lang="ru-RU" sz="2900" dirty="0" smtClean="0">
                <a:latin typeface="Arial Black" pitchFamily="34" charset="0"/>
                <a:cs typeface="Aharoni" pitchFamily="2" charset="-79"/>
              </a:rPr>
              <a:t>     заторможенность</a:t>
            </a:r>
            <a:r>
              <a:rPr lang="ru-RU" sz="2900" dirty="0">
                <a:latin typeface="Arial Black" pitchFamily="34" charset="0"/>
                <a:cs typeface="Aharoni" pitchFamily="2" charset="-79"/>
              </a:rPr>
              <a:t>,</a:t>
            </a:r>
          </a:p>
          <a:p>
            <a:pPr lvl="0" fontAlgn="base"/>
            <a:r>
              <a:rPr lang="ru-RU" sz="2900" dirty="0">
                <a:latin typeface="Arial Black" pitchFamily="34" charset="0"/>
                <a:cs typeface="Aharoni" pitchFamily="2" charset="-79"/>
              </a:rPr>
              <a:t>зрачок чаще расширен,</a:t>
            </a:r>
          </a:p>
          <a:p>
            <a:pPr marL="0" lvl="0" indent="0" fontAlgn="base">
              <a:buNone/>
            </a:pPr>
            <a:r>
              <a:rPr lang="ru-RU" sz="2900" dirty="0" smtClean="0">
                <a:latin typeface="Arial Black" pitchFamily="34" charset="0"/>
                <a:cs typeface="Aharoni" pitchFamily="2" charset="-79"/>
              </a:rPr>
              <a:t>     возникают </a:t>
            </a:r>
            <a:r>
              <a:rPr lang="ru-RU" sz="2900" dirty="0">
                <a:latin typeface="Arial Black" pitchFamily="34" charset="0"/>
                <a:cs typeface="Aharoni" pitchFamily="2" charset="-79"/>
              </a:rPr>
              <a:t>трудности </a:t>
            </a:r>
            <a:r>
              <a:rPr lang="ru-RU" sz="2900" dirty="0" smtClean="0">
                <a:latin typeface="Arial Black" pitchFamily="34" charset="0"/>
                <a:cs typeface="Aharoni" pitchFamily="2" charset="-79"/>
              </a:rPr>
              <a:t>с</a:t>
            </a:r>
          </a:p>
          <a:p>
            <a:pPr marL="0" lvl="0" indent="0" fontAlgn="base">
              <a:buNone/>
            </a:pPr>
            <a:r>
              <a:rPr lang="ru-RU" sz="2900" dirty="0" smtClean="0">
                <a:latin typeface="Arial Black" pitchFamily="34" charset="0"/>
                <a:cs typeface="Aharoni" pitchFamily="2" charset="-79"/>
              </a:rPr>
              <a:t>     фокусировкой </a:t>
            </a:r>
            <a:r>
              <a:rPr lang="ru-RU" sz="2900" dirty="0">
                <a:latin typeface="Arial Black" pitchFamily="34" charset="0"/>
                <a:cs typeface="Aharoni" pitchFamily="2" charset="-79"/>
              </a:rPr>
              <a:t>взгляда,</a:t>
            </a:r>
          </a:p>
          <a:p>
            <a:pPr lvl="0" fontAlgn="base"/>
            <a:r>
              <a:rPr lang="ru-RU" sz="2900" dirty="0">
                <a:latin typeface="Arial Black" pitchFamily="34" charset="0"/>
                <a:cs typeface="Aharoni" pitchFamily="2" charset="-79"/>
              </a:rPr>
              <a:t>речь невнятная,</a:t>
            </a:r>
          </a:p>
          <a:p>
            <a:pPr lvl="0" fontAlgn="base"/>
            <a:r>
              <a:rPr lang="ru-RU" sz="2900" dirty="0">
                <a:latin typeface="Arial Black" pitchFamily="34" charset="0"/>
                <a:cs typeface="Aharoni" pitchFamily="2" charset="-79"/>
              </a:rPr>
              <a:t>возможна </a:t>
            </a:r>
            <a:r>
              <a:rPr lang="ru-RU" sz="2900" dirty="0" smtClean="0">
                <a:latin typeface="Arial Black" pitchFamily="34" charset="0"/>
                <a:cs typeface="Aharoni" pitchFamily="2" charset="-79"/>
              </a:rPr>
              <a:t>выраженная</a:t>
            </a:r>
          </a:p>
          <a:p>
            <a:pPr marL="0" lvl="0" indent="0" fontAlgn="base">
              <a:buNone/>
            </a:pPr>
            <a:r>
              <a:rPr lang="ru-RU" sz="2900" dirty="0" smtClean="0">
                <a:latin typeface="Arial Black" pitchFamily="34" charset="0"/>
                <a:cs typeface="Aharoni" pitchFamily="2" charset="-79"/>
              </a:rPr>
              <a:t>     </a:t>
            </a:r>
            <a:r>
              <a:rPr lang="ru-RU" sz="2900" dirty="0">
                <a:latin typeface="Arial Black" pitchFamily="34" charset="0"/>
                <a:cs typeface="Aharoni" pitchFamily="2" charset="-79"/>
              </a:rPr>
              <a:t>слабость,</a:t>
            </a:r>
          </a:p>
          <a:p>
            <a:pPr lvl="0" fontAlgn="base"/>
            <a:r>
              <a:rPr lang="ru-RU" sz="2900" dirty="0">
                <a:latin typeface="Arial Black" pitchFamily="34" charset="0"/>
                <a:cs typeface="Aharoni" pitchFamily="2" charset="-79"/>
              </a:rPr>
              <a:t>бледность кожных покровов,</a:t>
            </a:r>
          </a:p>
          <a:p>
            <a:pPr marL="0" lvl="0" indent="0" fontAlgn="base">
              <a:buNone/>
            </a:pPr>
            <a:r>
              <a:rPr lang="ru-RU" sz="2900" dirty="0" smtClean="0">
                <a:latin typeface="Arial Black" pitchFamily="34" charset="0"/>
                <a:cs typeface="Aharoni" pitchFamily="2" charset="-79"/>
              </a:rPr>
              <a:t>    тошнота</a:t>
            </a:r>
            <a:r>
              <a:rPr lang="ru-RU" sz="2900" dirty="0">
                <a:latin typeface="Arial Black" pitchFamily="34" charset="0"/>
                <a:cs typeface="Aharoni" pitchFamily="2" charset="-79"/>
              </a:rPr>
              <a:t>, рвота,</a:t>
            </a:r>
          </a:p>
          <a:p>
            <a:pPr lvl="0" fontAlgn="base"/>
            <a:r>
              <a:rPr lang="ru-RU" sz="2900" dirty="0">
                <a:latin typeface="Arial Black" pitchFamily="34" charset="0"/>
                <a:cs typeface="Aharoni" pitchFamily="2" charset="-79"/>
              </a:rPr>
              <a:t>внимание привлекается с </a:t>
            </a:r>
            <a:endParaRPr lang="ru-RU" sz="2900" dirty="0" smtClean="0">
              <a:latin typeface="Arial Black" pitchFamily="34" charset="0"/>
              <a:cs typeface="Aharoni" pitchFamily="2" charset="-79"/>
            </a:endParaRPr>
          </a:p>
          <a:p>
            <a:pPr marL="0" lvl="0" indent="0" fontAlgn="base">
              <a:buNone/>
            </a:pPr>
            <a:r>
              <a:rPr lang="ru-RU" sz="2900" dirty="0" smtClean="0">
                <a:latin typeface="Arial Black" pitchFamily="34" charset="0"/>
                <a:cs typeface="Aharoni" pitchFamily="2" charset="-79"/>
              </a:rPr>
              <a:t>    трудом</a:t>
            </a:r>
            <a:r>
              <a:rPr lang="ru-RU" sz="2900" dirty="0">
                <a:latin typeface="Arial Black" pitchFamily="34" charset="0"/>
                <a:cs typeface="Aharoni" pitchFamily="2" charset="-79"/>
              </a:rPr>
              <a:t>,</a:t>
            </a:r>
          </a:p>
          <a:p>
            <a:pPr lvl="0" fontAlgn="base"/>
            <a:r>
              <a:rPr lang="ru-RU" sz="2900" dirty="0" smtClean="0">
                <a:latin typeface="Arial Black" pitchFamily="34" charset="0"/>
                <a:cs typeface="Aharoni" pitchFamily="2" charset="-79"/>
              </a:rPr>
              <a:t>Галлюцинаторные</a:t>
            </a:r>
          </a:p>
          <a:p>
            <a:pPr marL="0" lvl="0" indent="0" fontAlgn="base">
              <a:buNone/>
            </a:pPr>
            <a:r>
              <a:rPr lang="ru-RU" sz="2900" dirty="0" smtClean="0">
                <a:latin typeface="Arial Black" pitchFamily="34" charset="0"/>
                <a:cs typeface="Aharoni" pitchFamily="2" charset="-79"/>
              </a:rPr>
              <a:t>    </a:t>
            </a:r>
            <a:r>
              <a:rPr lang="ru-RU" sz="2900" dirty="0">
                <a:latin typeface="Arial Black" pitchFamily="34" charset="0"/>
                <a:cs typeface="Aharoni" pitchFamily="2" charset="-79"/>
              </a:rPr>
              <a:t>расстройства.</a:t>
            </a:r>
          </a:p>
          <a:p>
            <a:endParaRPr lang="ru-RU" dirty="0"/>
          </a:p>
        </p:txBody>
      </p:sp>
    </p:spTree>
    <p:extLst>
      <p:ext uri="{BB962C8B-B14F-4D97-AF65-F5344CB8AC3E}">
        <p14:creationId xmlns:p14="http://schemas.microsoft.com/office/powerpoint/2010/main" val="312169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епрессия подростка или издержки подросткового возраста."/>
          <p:cNvPicPr/>
          <p:nvPr/>
        </p:nvPicPr>
        <p:blipFill>
          <a:blip r:embed="rId3">
            <a:extLst>
              <a:ext uri="{28A0092B-C50C-407E-A947-70E740481C1C}">
                <a14:useLocalDpi xmlns:a14="http://schemas.microsoft.com/office/drawing/2010/main" val="0"/>
              </a:ext>
            </a:extLst>
          </a:blip>
          <a:srcRect/>
          <a:stretch>
            <a:fillRect/>
          </a:stretch>
        </p:blipFill>
        <p:spPr bwMode="auto">
          <a:xfrm>
            <a:off x="4636126" y="188640"/>
            <a:ext cx="4507873" cy="4176464"/>
          </a:xfrm>
          <a:prstGeom prst="rect">
            <a:avLst/>
          </a:prstGeom>
          <a:noFill/>
          <a:ln>
            <a:noFill/>
          </a:ln>
        </p:spPr>
      </p:pic>
      <p:sp>
        <p:nvSpPr>
          <p:cNvPr id="2" name="Заголовок 1"/>
          <p:cNvSpPr>
            <a:spLocks noGrp="1"/>
          </p:cNvSpPr>
          <p:nvPr>
            <p:ph type="title"/>
          </p:nvPr>
        </p:nvSpPr>
        <p:spPr>
          <a:xfrm>
            <a:off x="107504" y="188640"/>
            <a:ext cx="3358009" cy="1800200"/>
          </a:xfrm>
        </p:spPr>
        <p:txBody>
          <a:bodyPr>
            <a:noAutofit/>
          </a:bodyPr>
          <a:lstStyle/>
          <a:p>
            <a:pPr algn="ctr"/>
            <a:r>
              <a:rPr lang="ru-RU" sz="2800" dirty="0" smtClean="0"/>
              <a:t>Признаки отравления курительными смесями</a:t>
            </a:r>
            <a:endParaRPr lang="ru-RU" sz="2800" dirty="0"/>
          </a:p>
        </p:txBody>
      </p:sp>
      <p:sp>
        <p:nvSpPr>
          <p:cNvPr id="3" name="Объект 2"/>
          <p:cNvSpPr>
            <a:spLocks noGrp="1"/>
          </p:cNvSpPr>
          <p:nvPr>
            <p:ph idx="1"/>
          </p:nvPr>
        </p:nvSpPr>
        <p:spPr>
          <a:xfrm>
            <a:off x="4644008" y="188640"/>
            <a:ext cx="4392488" cy="4176464"/>
          </a:xfrm>
        </p:spPr>
        <p:txBody>
          <a:bodyPr>
            <a:normAutofit/>
          </a:bodyPr>
          <a:lstStyle/>
          <a:p>
            <a:endParaRPr lang="ru-RU" dirty="0"/>
          </a:p>
        </p:txBody>
      </p:sp>
      <p:sp>
        <p:nvSpPr>
          <p:cNvPr id="4" name="Текст 3"/>
          <p:cNvSpPr>
            <a:spLocks noGrp="1"/>
          </p:cNvSpPr>
          <p:nvPr>
            <p:ph type="body" sz="half" idx="2"/>
          </p:nvPr>
        </p:nvSpPr>
        <p:spPr>
          <a:xfrm>
            <a:off x="107503" y="116632"/>
            <a:ext cx="3960441" cy="1881206"/>
          </a:xfrm>
        </p:spPr>
        <p:txBody>
          <a:bodyPr/>
          <a:lstStyle/>
          <a:p>
            <a:endParaRPr lang="ru-RU" dirty="0">
              <a:solidFill>
                <a:schemeClr val="accent2">
                  <a:lumMod val="75000"/>
                </a:schemeClr>
              </a:solidFill>
            </a:endParaRPr>
          </a:p>
        </p:txBody>
      </p:sp>
      <p:sp>
        <p:nvSpPr>
          <p:cNvPr id="6" name="Прямоугольник 5"/>
          <p:cNvSpPr/>
          <p:nvPr/>
        </p:nvSpPr>
        <p:spPr>
          <a:xfrm>
            <a:off x="107504" y="1997838"/>
            <a:ext cx="4528622" cy="4893647"/>
          </a:xfrm>
          <a:prstGeom prst="rect">
            <a:avLst/>
          </a:prstGeom>
        </p:spPr>
        <p:txBody>
          <a:bodyPr wrap="square">
            <a:spAutoFit/>
          </a:bodyPr>
          <a:lstStyle/>
          <a:p>
            <a:pPr marL="342900" lvl="0" indent="-342900" algn="ctr" fontAlgn="base">
              <a:buFont typeface="Arial" pitchFamily="34" charset="0"/>
              <a:buChar char="•"/>
            </a:pPr>
            <a:r>
              <a:rPr lang="ru-RU" sz="2400" dirty="0">
                <a:latin typeface="Bookman Old Style" pitchFamily="18" charset="0"/>
                <a:cs typeface="Aharoni" pitchFamily="2" charset="-79"/>
              </a:rPr>
              <a:t>рвота,</a:t>
            </a:r>
          </a:p>
          <a:p>
            <a:pPr marL="342900" lvl="0" indent="-342900" algn="ctr" fontAlgn="base">
              <a:buFont typeface="Arial" pitchFamily="34" charset="0"/>
              <a:buChar char="•"/>
            </a:pPr>
            <a:r>
              <a:rPr lang="ru-RU" sz="2400" dirty="0">
                <a:latin typeface="Bookman Old Style" pitchFamily="18" charset="0"/>
                <a:cs typeface="Aharoni" pitchFamily="2" charset="-79"/>
              </a:rPr>
              <a:t>судороги,</a:t>
            </a:r>
          </a:p>
          <a:p>
            <a:pPr marL="342900" lvl="0" indent="-342900" algn="ctr" fontAlgn="base">
              <a:buFont typeface="Arial" pitchFamily="34" charset="0"/>
              <a:buChar char="•"/>
            </a:pPr>
            <a:r>
              <a:rPr lang="ru-RU" sz="2400" dirty="0">
                <a:latin typeface="Bookman Old Style" pitchFamily="18" charset="0"/>
                <a:cs typeface="Aharoni" pitchFamily="2" charset="-79"/>
              </a:rPr>
              <a:t>подъем артериального давления,</a:t>
            </a:r>
          </a:p>
          <a:p>
            <a:pPr marL="342900" lvl="0" indent="-342900" algn="ctr" fontAlgn="base">
              <a:buFont typeface="Arial" pitchFamily="34" charset="0"/>
              <a:buChar char="•"/>
            </a:pPr>
            <a:r>
              <a:rPr lang="ru-RU" sz="2400" dirty="0">
                <a:latin typeface="Bookman Old Style" pitchFamily="18" charset="0"/>
                <a:cs typeface="Aharoni" pitchFamily="2" charset="-79"/>
              </a:rPr>
              <a:t>учащенное сердцебиение,</a:t>
            </a:r>
          </a:p>
          <a:p>
            <a:pPr marL="342900" lvl="0" indent="-342900" algn="ctr" fontAlgn="base">
              <a:buFont typeface="Arial" pitchFamily="34" charset="0"/>
              <a:buChar char="•"/>
            </a:pPr>
            <a:r>
              <a:rPr lang="ru-RU" sz="2400" dirty="0">
                <a:latin typeface="Bookman Old Style" pitchFamily="18" charset="0"/>
                <a:cs typeface="Aharoni" pitchFamily="2" charset="-79"/>
              </a:rPr>
              <a:t>галлюцинации,</a:t>
            </a:r>
          </a:p>
          <a:p>
            <a:pPr marL="342900" lvl="0" indent="-342900" algn="ctr" fontAlgn="base">
              <a:buFont typeface="Arial" pitchFamily="34" charset="0"/>
              <a:buChar char="•"/>
            </a:pPr>
            <a:r>
              <a:rPr lang="ru-RU" sz="2400" dirty="0">
                <a:latin typeface="Bookman Old Style" pitchFamily="18" charset="0"/>
                <a:cs typeface="Aharoni" pitchFamily="2" charset="-79"/>
              </a:rPr>
              <a:t>психоз,</a:t>
            </a:r>
          </a:p>
          <a:p>
            <a:pPr marL="342900" lvl="0" indent="-342900" algn="ctr" fontAlgn="base">
              <a:buFont typeface="Arial" pitchFamily="34" charset="0"/>
              <a:buChar char="•"/>
            </a:pPr>
            <a:r>
              <a:rPr lang="ru-RU" sz="2400" dirty="0">
                <a:latin typeface="Bookman Old Style" pitchFamily="18" charset="0"/>
                <a:cs typeface="Aharoni" pitchFamily="2" charset="-79"/>
              </a:rPr>
              <a:t>отсутствие реакции на внешние раздражители,</a:t>
            </a:r>
          </a:p>
          <a:p>
            <a:pPr marL="342900" lvl="0" indent="-342900" algn="ctr" fontAlgn="base">
              <a:buFont typeface="Arial" pitchFamily="34" charset="0"/>
              <a:buChar char="•"/>
            </a:pPr>
            <a:r>
              <a:rPr lang="ru-RU" sz="2400" dirty="0">
                <a:latin typeface="Bookman Old Style" pitchFamily="18" charset="0"/>
                <a:cs typeface="Aharoni" pitchFamily="2" charset="-79"/>
              </a:rPr>
              <a:t>коматозное состояние,</a:t>
            </a:r>
          </a:p>
          <a:p>
            <a:pPr lvl="0" algn="ctr" fontAlgn="base"/>
            <a:r>
              <a:rPr lang="ru-RU" sz="2400" dirty="0">
                <a:latin typeface="Bookman Old Style" pitchFamily="18" charset="0"/>
                <a:cs typeface="Aharoni" pitchFamily="2" charset="-79"/>
              </a:rPr>
              <a:t>возможен смертельный исход.</a:t>
            </a:r>
          </a:p>
        </p:txBody>
      </p:sp>
    </p:spTree>
    <p:extLst>
      <p:ext uri="{BB962C8B-B14F-4D97-AF65-F5344CB8AC3E}">
        <p14:creationId xmlns:p14="http://schemas.microsoft.com/office/powerpoint/2010/main" val="107207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174</TotalTime>
  <Words>930</Words>
  <Application>Microsoft Office PowerPoint</Application>
  <PresentationFormat>Экран (4:3)</PresentationFormat>
  <Paragraphs>87</Paragraphs>
  <Slides>16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Чем опасны курительные смеси?</vt:lpstr>
      <vt:lpstr>Откуда взялась эта напасть?</vt:lpstr>
      <vt:lpstr>Презентация PowerPoint</vt:lpstr>
      <vt:lpstr>По химическому составу различают два вида курительных смесей:</vt:lpstr>
      <vt:lpstr>Презентация PowerPoint</vt:lpstr>
      <vt:lpstr>Презентация PowerPoint</vt:lpstr>
      <vt:lpstr>Презентация PowerPoint</vt:lpstr>
      <vt:lpstr>Признаки опьянения курительными смесями</vt:lpstr>
      <vt:lpstr>Признаки отравления курительными смесями</vt:lpstr>
      <vt:lpstr>Последствия курения смесей</vt:lpstr>
      <vt:lpstr>Социально – психологические последствия употребления курительных смесей</vt:lpstr>
      <vt:lpstr>Презентация PowerPoint</vt:lpstr>
      <vt:lpstr>Молодые люди, испытавшие на себе губительное действие спайса, или потерявшие из–за пагубной привычки родных и близких, объединяются в борьбе за запрет ввоза и продажи курительных смесей</vt:lpstr>
      <vt:lpstr>Почему молодёжь курит  смеси?</vt:lpstr>
      <vt:lpstr>Альтернатива курительным смесям</vt:lpstr>
      <vt:lpstr>У тебя есть выбор! Сохрани жизнь и здоровье!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Чем опасны курительные смеси?</dc:title>
  <dc:creator>User</dc:creator>
  <cp:lastModifiedBy>User</cp:lastModifiedBy>
  <cp:revision>27</cp:revision>
  <dcterms:created xsi:type="dcterms:W3CDTF">2014-11-15T16:10:22Z</dcterms:created>
  <dcterms:modified xsi:type="dcterms:W3CDTF">2014-11-15T19:13:09Z</dcterms:modified>
</cp:coreProperties>
</file>