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0" r:id="rId5"/>
    <p:sldId id="268" r:id="rId6"/>
    <p:sldId id="258" r:id="rId7"/>
    <p:sldId id="269" r:id="rId8"/>
    <p:sldId id="265" r:id="rId9"/>
    <p:sldId id="271" r:id="rId10"/>
    <p:sldId id="272" r:id="rId11"/>
    <p:sldId id="273" r:id="rId12"/>
    <p:sldId id="274" r:id="rId13"/>
    <p:sldId id="266" r:id="rId14"/>
    <p:sldId id="259" r:id="rId15"/>
    <p:sldId id="270" r:id="rId16"/>
    <p:sldId id="264" r:id="rId17"/>
    <p:sldId id="262" r:id="rId18"/>
    <p:sldId id="261" r:id="rId19"/>
    <p:sldId id="263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4162474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latin typeface="Gabriola" pitchFamily="82" charset="0"/>
              </a:rPr>
              <a:t>ЛИТЕРАТУРНЫЙ  БАТЛ   </a:t>
            </a:r>
            <a:br>
              <a:rPr lang="ru-RU" sz="5400" b="1" dirty="0">
                <a:latin typeface="Gabriola" pitchFamily="82" charset="0"/>
              </a:rPr>
            </a:br>
            <a:r>
              <a:rPr lang="ru-RU" sz="5400" dirty="0">
                <a:latin typeface="Gabriola" pitchFamily="82" charset="0"/>
              </a:rPr>
              <a:t/>
            </a:r>
            <a:br>
              <a:rPr lang="ru-RU" sz="5400" dirty="0">
                <a:latin typeface="Gabriola" pitchFamily="82" charset="0"/>
              </a:rPr>
            </a:br>
            <a:r>
              <a:rPr lang="ru-RU" sz="5400" dirty="0">
                <a:latin typeface="Gabriola" pitchFamily="82" charset="0"/>
              </a:rPr>
              <a:t>«Читать – это стильно! </a:t>
            </a:r>
            <a:r>
              <a:rPr lang="ru-RU" sz="5400" dirty="0" smtClean="0">
                <a:latin typeface="Gabriola" pitchFamily="82" charset="0"/>
              </a:rPr>
              <a:t/>
            </a:r>
            <a:br>
              <a:rPr lang="ru-RU" sz="5400" dirty="0" smtClean="0">
                <a:latin typeface="Gabriola" pitchFamily="82" charset="0"/>
              </a:rPr>
            </a:br>
            <a:r>
              <a:rPr lang="ru-RU" sz="5400" dirty="0" smtClean="0">
                <a:latin typeface="Gabriola" pitchFamily="82" charset="0"/>
              </a:rPr>
              <a:t>Читать </a:t>
            </a:r>
            <a:r>
              <a:rPr lang="ru-RU" sz="5400" dirty="0">
                <a:latin typeface="Gabriola" pitchFamily="82" charset="0"/>
              </a:rPr>
              <a:t>– это модно! </a:t>
            </a:r>
            <a:r>
              <a:rPr lang="ru-RU" sz="5400" dirty="0" smtClean="0">
                <a:latin typeface="Gabriola" pitchFamily="82" charset="0"/>
              </a:rPr>
              <a:t/>
            </a:r>
            <a:br>
              <a:rPr lang="ru-RU" sz="5400" dirty="0" smtClean="0">
                <a:latin typeface="Gabriola" pitchFamily="82" charset="0"/>
              </a:rPr>
            </a:br>
            <a:r>
              <a:rPr lang="ru-RU" sz="5400" dirty="0" smtClean="0">
                <a:latin typeface="Gabriola" pitchFamily="82" charset="0"/>
              </a:rPr>
              <a:t>Читайте </a:t>
            </a:r>
            <a:r>
              <a:rPr lang="ru-RU" sz="5400" dirty="0">
                <a:latin typeface="Gabriola" pitchFamily="82" charset="0"/>
              </a:rPr>
              <a:t>повсюду – читайте свободно!»</a:t>
            </a: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latin typeface="Gabriola" pitchFamily="82" charset="0"/>
              </a:rPr>
              <a:t>Люди перестают мыслить,</a:t>
            </a:r>
          </a:p>
          <a:p>
            <a:pPr algn="r"/>
            <a:r>
              <a:rPr lang="ru-RU" sz="2400" b="1" dirty="0">
                <a:latin typeface="Gabriola" pitchFamily="82" charset="0"/>
              </a:rPr>
              <a:t>когда перестают читать.</a:t>
            </a:r>
          </a:p>
          <a:p>
            <a:pPr algn="r"/>
            <a:r>
              <a:rPr lang="ru-RU" sz="2400" b="1" dirty="0">
                <a:latin typeface="Gabriola" pitchFamily="82" charset="0"/>
              </a:rPr>
              <a:t>Д. Дидро</a:t>
            </a:r>
          </a:p>
        </p:txBody>
      </p:sp>
    </p:spTree>
    <p:extLst>
      <p:ext uri="{BB962C8B-B14F-4D97-AF65-F5344CB8AC3E}">
        <p14:creationId xmlns:p14="http://schemas.microsoft.com/office/powerpoint/2010/main" val="365103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1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212976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Gabriola" pitchFamily="82" charset="0"/>
              </a:rPr>
              <a:t>(Русская пословица, означает что человек пытается стремиться туда, где хорошо, где сытая, богатая жизнь.)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8810" y="2060848"/>
            <a:ext cx="4605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Gabriola" pitchFamily="82" charset="0"/>
                <a:ea typeface="Times New Roman"/>
              </a:rPr>
              <a:t>3. А </a:t>
            </a:r>
            <a:r>
              <a:rPr lang="ru-RU" sz="4000" b="1" i="1" dirty="0">
                <a:latin typeface="Gabriola" pitchFamily="82" charset="0"/>
                <a:ea typeface="Times New Roman"/>
              </a:rPr>
              <a:t>где щи, тут и нас ищи</a:t>
            </a:r>
            <a:r>
              <a:rPr lang="ru-RU" dirty="0">
                <a:latin typeface="Georgia"/>
                <a:ea typeface="Times New Roman"/>
                <a:cs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34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2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28498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Gabriola" pitchFamily="82" charset="0"/>
              </a:rPr>
              <a:t>(Цитата из басни И.А. Крылова. Говорится в том случае, когда на самом деле все было намного проще, чем думали и делали люди.)</a:t>
            </a:r>
            <a:endParaRPr lang="ru-RU" sz="3200" b="1" dirty="0">
              <a:solidFill>
                <a:prstClr val="black"/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060848"/>
            <a:ext cx="5521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Gabriola" pitchFamily="82" charset="0"/>
                <a:ea typeface="Times New Roman"/>
              </a:rPr>
              <a:t>4. А </a:t>
            </a:r>
            <a:r>
              <a:rPr lang="ru-RU" sz="4000" b="1" i="1" dirty="0">
                <a:latin typeface="Gabriola" pitchFamily="82" charset="0"/>
                <a:ea typeface="Times New Roman"/>
              </a:rPr>
              <a:t>ларчик просто открывался.</a:t>
            </a:r>
            <a:r>
              <a:rPr lang="ru-RU" dirty="0">
                <a:latin typeface="Georgia"/>
                <a:ea typeface="Times New Roman"/>
                <a:cs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73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0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348880"/>
            <a:ext cx="5298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Gabriola" pitchFamily="82" charset="0"/>
                <a:ea typeface="Times New Roman"/>
              </a:rPr>
              <a:t>5. А </a:t>
            </a:r>
            <a:r>
              <a:rPr lang="ru-RU" sz="4000" b="1" i="1" dirty="0">
                <a:latin typeface="Gabriola" pitchFamily="82" charset="0"/>
                <a:ea typeface="Times New Roman"/>
              </a:rPr>
              <a:t>там хоть трава не расти.</a:t>
            </a:r>
            <a:r>
              <a:rPr lang="ru-RU" dirty="0">
                <a:latin typeface="Georgia"/>
                <a:ea typeface="Times New Roman"/>
                <a:cs typeface="Times New Roman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429000"/>
            <a:ext cx="7848872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275"/>
              </a:lnSpc>
              <a:spcAft>
                <a:spcPts val="0"/>
              </a:spcAft>
            </a:pPr>
            <a:r>
              <a:rPr lang="ru-RU" sz="3200" b="1" dirty="0">
                <a:latin typeface="Gabriola" pitchFamily="82" charset="0"/>
                <a:ea typeface="Times New Roman"/>
              </a:rPr>
              <a:t>(Смысл поговорки, в том что, человек сказавший эту фразу, выражает полное безразличие к тому, что будет после его поступка или какой — либо ситуации, и к тем, кто пострадает в результате его действий.)</a:t>
            </a:r>
            <a:endParaRPr lang="ru-RU" sz="2800" b="1" dirty="0">
              <a:effectLst/>
              <a:latin typeface="Gabriola" pitchFamily="8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884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2000" r="-8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2564904"/>
            <a:ext cx="5633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Gabriola" pitchFamily="82" charset="0"/>
              </a:rPr>
              <a:t>6. Аппетит </a:t>
            </a:r>
            <a:r>
              <a:rPr lang="ru-RU" sz="3600" b="1" dirty="0">
                <a:latin typeface="Gabriola" pitchFamily="82" charset="0"/>
              </a:rPr>
              <a:t>приходит во время еды.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3356992"/>
            <a:ext cx="74861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Gabriola" pitchFamily="82" charset="0"/>
              </a:rPr>
              <a:t>(Говорят в том случае, когда нет охоты делать какое-либо дело. Смысл в том, что как только начнешь дело,  так желание его продолжать обязательно придет само.)</a:t>
            </a:r>
          </a:p>
        </p:txBody>
      </p:sp>
    </p:spTree>
    <p:extLst>
      <p:ext uri="{BB962C8B-B14F-4D97-AF65-F5344CB8AC3E}">
        <p14:creationId xmlns:p14="http://schemas.microsoft.com/office/powerpoint/2010/main" val="65766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40768"/>
            <a:ext cx="7272808" cy="3658418"/>
          </a:xfrm>
        </p:spPr>
        <p:txBody>
          <a:bodyPr>
            <a:noAutofit/>
          </a:bodyPr>
          <a:lstStyle/>
          <a:p>
            <a:r>
              <a:rPr lang="ru-RU" sz="6000" b="1" u="sng" dirty="0">
                <a:latin typeface="Propisi" pitchFamily="2" charset="0"/>
              </a:rPr>
              <a:t>Четвертый конкурс</a:t>
            </a:r>
            <a:r>
              <a:rPr lang="ru-RU" sz="6000" b="1" dirty="0">
                <a:latin typeface="Propisi" pitchFamily="2" charset="0"/>
              </a:rPr>
              <a:t> </a:t>
            </a:r>
            <a:r>
              <a:rPr lang="ru-RU" sz="6000" b="1" dirty="0" smtClean="0">
                <a:latin typeface="Propisi" pitchFamily="2" charset="0"/>
              </a:rPr>
              <a:t/>
            </a:r>
            <a:br>
              <a:rPr lang="ru-RU" sz="6000" b="1" dirty="0" smtClean="0">
                <a:latin typeface="Propisi" pitchFamily="2" charset="0"/>
              </a:rPr>
            </a:br>
            <a:r>
              <a:rPr lang="ru-RU" sz="6000" b="1" dirty="0" smtClean="0">
                <a:latin typeface="Propisi" pitchFamily="2" charset="0"/>
              </a:rPr>
              <a:t/>
            </a:r>
            <a:br>
              <a:rPr lang="ru-RU" sz="6000" b="1" dirty="0" smtClean="0">
                <a:latin typeface="Propisi" pitchFamily="2" charset="0"/>
              </a:rPr>
            </a:br>
            <a:r>
              <a:rPr lang="ru-RU" sz="6000" b="1" dirty="0" smtClean="0">
                <a:latin typeface="Propisi" pitchFamily="2" charset="0"/>
              </a:rPr>
              <a:t>«</a:t>
            </a:r>
            <a:r>
              <a:rPr lang="ru-RU" sz="6000" b="1" dirty="0">
                <a:latin typeface="Propisi" pitchFamily="2" charset="0"/>
              </a:rPr>
              <a:t>Гонка за лидером»</a:t>
            </a:r>
            <a:r>
              <a:rPr lang="ru-RU" sz="8000" b="1" dirty="0">
                <a:latin typeface="Propisi" pitchFamily="2" charset="0"/>
              </a:rPr>
              <a:t/>
            </a:r>
            <a:br>
              <a:rPr lang="ru-RU" sz="8000" b="1" dirty="0">
                <a:latin typeface="Propisi" pitchFamily="2" charset="0"/>
              </a:rPr>
            </a:b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3501008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Propisi" pitchFamily="2" charset="0"/>
              </a:rPr>
              <a:t/>
            </a:r>
            <a:br>
              <a:rPr lang="ru-RU" sz="2800" b="1" dirty="0">
                <a:latin typeface="Propisi" pitchFamily="2" charset="0"/>
              </a:rPr>
            </a:br>
            <a:endParaRPr lang="ru-RU" sz="2800" b="1" dirty="0"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4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Propisi" pitchFamily="2" charset="0"/>
              </a:rPr>
              <a:t>За три минуты команда должна правильно ответить на как можно большее количество вопросов. Если команда не знает ответа на вопрос, то говорит «Дальше!», и читается следующий вопрос. </a:t>
            </a:r>
            <a:br>
              <a:rPr lang="ru-RU" b="1" dirty="0">
                <a:latin typeface="Propisi" pitchFamily="2" charset="0"/>
              </a:rPr>
            </a:br>
            <a:r>
              <a:rPr lang="ru-RU" b="1" dirty="0">
                <a:latin typeface="Propisi" pitchFamily="2" charset="0"/>
              </a:rPr>
              <a:t>Каждый правильный ответ –1 балл.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007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sz="7200" b="1" dirty="0">
                <a:latin typeface="Propisi" pitchFamily="2" charset="0"/>
              </a:rPr>
              <a:t>Конкурс капитанов</a:t>
            </a:r>
            <a:r>
              <a:rPr lang="ru-RU" sz="6600" b="1" dirty="0">
                <a:latin typeface="Propisi" pitchFamily="2" charset="0"/>
              </a:rPr>
              <a:t/>
            </a:r>
            <a:br>
              <a:rPr lang="ru-RU" sz="6600" b="1" dirty="0">
                <a:latin typeface="Propisi" pitchFamily="2" charset="0"/>
              </a:rPr>
            </a:br>
            <a:endParaRPr lang="ru-RU" sz="6600" b="1" dirty="0">
              <a:latin typeface="Propisi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672408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9282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3000" t="-7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84776" cy="3946450"/>
          </a:xfrm>
        </p:spPr>
        <p:txBody>
          <a:bodyPr>
            <a:normAutofit fontScale="90000"/>
          </a:bodyPr>
          <a:lstStyle/>
          <a:p>
            <a:r>
              <a:rPr lang="ru-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Задание 1-му капитану:</a:t>
            </a:r>
            <a:r>
              <a:rPr lang="ru-RU" sz="4000" b="1" dirty="0">
                <a:latin typeface="Gabriola" pitchFamily="82" charset="0"/>
              </a:rPr>
              <a:t/>
            </a:r>
            <a:br>
              <a:rPr lang="ru-RU" sz="4000" b="1" dirty="0">
                <a:latin typeface="Gabriola" pitchFamily="82" charset="0"/>
              </a:rPr>
            </a:br>
            <a:r>
              <a:rPr lang="ru-RU" sz="4000" b="1" dirty="0">
                <a:latin typeface="Gabriola" pitchFamily="82" charset="0"/>
              </a:rPr>
              <a:t>Вспомнить названия произведений, в которых встречается числительное «три».</a:t>
            </a:r>
            <a:br>
              <a:rPr lang="ru-RU" sz="4000" b="1" dirty="0">
                <a:latin typeface="Gabriola" pitchFamily="82" charset="0"/>
              </a:rPr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6" y="2996952"/>
            <a:ext cx="71287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Задание 2-му капитану:</a:t>
            </a:r>
            <a:br>
              <a:rPr lang="ru-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4000" b="1" dirty="0">
                <a:latin typeface="Gabriola" pitchFamily="82" charset="0"/>
              </a:rPr>
              <a:t>Вспомнить названия произведений, в которых встречается слово «белый» или однокоренные с ним.</a:t>
            </a:r>
          </a:p>
        </p:txBody>
      </p:sp>
    </p:spTree>
    <p:extLst>
      <p:ext uri="{BB962C8B-B14F-4D97-AF65-F5344CB8AC3E}">
        <p14:creationId xmlns:p14="http://schemas.microsoft.com/office/powerpoint/2010/main" val="320714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24744"/>
            <a:ext cx="5472608" cy="3960440"/>
          </a:xfrm>
        </p:spPr>
        <p:txBody>
          <a:bodyPr>
            <a:normAutofit/>
          </a:bodyPr>
          <a:lstStyle/>
          <a:p>
            <a:pPr algn="l"/>
            <a:r>
              <a:rPr lang="ru-RU" sz="6600" b="1" u="sng" dirty="0">
                <a:latin typeface="Propisi" pitchFamily="2" charset="0"/>
              </a:rPr>
              <a:t>Пятый конкурс</a:t>
            </a:r>
            <a:br>
              <a:rPr lang="ru-RU" sz="6600" b="1" u="sng" dirty="0">
                <a:latin typeface="Propisi" pitchFamily="2" charset="0"/>
              </a:rPr>
            </a:br>
            <a:r>
              <a:rPr lang="ru-RU" sz="6600" b="1" dirty="0" smtClean="0">
                <a:latin typeface="Propisi" pitchFamily="2" charset="0"/>
              </a:rPr>
              <a:t/>
            </a:r>
            <a:br>
              <a:rPr lang="ru-RU" sz="6600" b="1" dirty="0" smtClean="0">
                <a:latin typeface="Propisi" pitchFamily="2" charset="0"/>
              </a:rPr>
            </a:br>
            <a:r>
              <a:rPr lang="ru-RU" sz="6000" b="1" dirty="0">
                <a:latin typeface="Propisi" pitchFamily="2" charset="0"/>
              </a:rPr>
              <a:t/>
            </a:r>
            <a:br>
              <a:rPr lang="ru-RU" sz="6000" b="1" dirty="0">
                <a:latin typeface="Propisi" pitchFamily="2" charset="0"/>
              </a:rPr>
            </a:br>
            <a:endParaRPr lang="ru-RU" b="1" dirty="0"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938338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Gabriola" pitchFamily="82" charset="0"/>
              </a:rPr>
              <a:t>Вопросы будут задаваться поочередно каждой команде.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55647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70" y="1052736"/>
            <a:ext cx="7704856" cy="3298378"/>
          </a:xfrm>
        </p:spPr>
        <p:txBody>
          <a:bodyPr>
            <a:normAutofit/>
          </a:bodyPr>
          <a:lstStyle/>
          <a:p>
            <a:r>
              <a:rPr lang="ru-RU" sz="6000" b="1" u="sng" dirty="0">
                <a:latin typeface="Propisi" pitchFamily="2" charset="0"/>
              </a:rPr>
              <a:t>Первый конкурс </a:t>
            </a:r>
            <a:r>
              <a:rPr lang="ru-RU" sz="6000" b="1" u="sng" dirty="0" smtClean="0">
                <a:latin typeface="Propisi" pitchFamily="2" charset="0"/>
              </a:rPr>
              <a:t/>
            </a:r>
            <a:br>
              <a:rPr lang="ru-RU" sz="6000" b="1" u="sng" dirty="0" smtClean="0">
                <a:latin typeface="Propisi" pitchFamily="2" charset="0"/>
              </a:rPr>
            </a:br>
            <a:r>
              <a:rPr lang="ru-RU" sz="6000" b="1" dirty="0">
                <a:latin typeface="Propisi" pitchFamily="2" charset="0"/>
              </a:rPr>
              <a:t/>
            </a:r>
            <a:br>
              <a:rPr lang="ru-RU" sz="6000" b="1" dirty="0">
                <a:latin typeface="Propisi" pitchFamily="2" charset="0"/>
              </a:rPr>
            </a:br>
            <a:r>
              <a:rPr lang="ru-RU" sz="6000" b="1" dirty="0" smtClean="0">
                <a:latin typeface="Propisi" pitchFamily="2" charset="0"/>
              </a:rPr>
              <a:t>«Продолжи пословицу»</a:t>
            </a:r>
            <a:endParaRPr lang="ru-RU" sz="6000" b="1" dirty="0"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5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420" y="2420888"/>
            <a:ext cx="5256584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Gabriola" pitchFamily="82" charset="0"/>
              </a:rPr>
              <a:t/>
            </a:r>
            <a:br>
              <a:rPr lang="ru-RU" sz="2000" b="1" dirty="0">
                <a:latin typeface="Gabriola" pitchFamily="82" charset="0"/>
              </a:rPr>
            </a:br>
            <a:r>
              <a:rPr lang="ru-RU" sz="2000" b="1" dirty="0">
                <a:latin typeface="Gabriola" pitchFamily="82" charset="0"/>
              </a:rPr>
              <a:t>Существует легенда, что акушерка, принимавшая в ночь со второго на третье октября (по старому стилю; по новому- в ночь с 14 на 15 октября) 1814г. сына у Марии Михайловны, предсказала младенцу насильственную смерть. Это зловещее пророчество сопровождало поэта всю его краткую жизнь. Младенцу не исполнилось и года, когда его перевезли из Москвы в имение его бабушки, которая и занялась его воспитанием. Он учился в Московском университете. Окончил Петербургскую школу гвардейских подпрапорщиков. В 1837 году за стихотворение «Смерть поэта» был сослан в армию на Кавказ. Пророчество акушерки сбылось. 27 июля 1841 года, в возрасте 27 лет, около 7 часов вечера он погиб на дуэли.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5733256"/>
            <a:ext cx="4159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Gabriola" pitchFamily="82" charset="0"/>
              </a:rPr>
              <a:t>Михаил Юрьевич Лермонтов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5907" y="260648"/>
            <a:ext cx="16225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Gabriola" pitchFamily="82" charset="0"/>
              </a:rPr>
              <a:t>1 вопрос</a:t>
            </a:r>
          </a:p>
        </p:txBody>
      </p:sp>
    </p:spTree>
    <p:extLst>
      <p:ext uri="{BB962C8B-B14F-4D97-AF65-F5344CB8AC3E}">
        <p14:creationId xmlns:p14="http://schemas.microsoft.com/office/powerpoint/2010/main" val="3352801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Gabriola" pitchFamily="82" charset="0"/>
              </a:rPr>
              <a:t>2 вопрос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556792"/>
            <a:ext cx="4950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abriola" pitchFamily="82" charset="0"/>
              </a:rPr>
              <a:t>Родился в Таганроге в купеческой семье за год до отмены крепостного права и скончался в Германии за год до русской революции 1905 года. После окончания гимназии переехал в Москву, где окончил медицинский факультет Московского университета. Он, шутя, говорил: «Если медицина - моя законная жена, то литература -  любовница». С 20 лет он был болен чахоткой, от неё и скончался.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956321"/>
            <a:ext cx="3299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latin typeface="Gabriola" pitchFamily="82" charset="0"/>
              </a:rPr>
              <a:t>Антон Павлович Чехов</a:t>
            </a:r>
          </a:p>
        </p:txBody>
      </p:sp>
    </p:spTree>
    <p:extLst>
      <p:ext uri="{BB962C8B-B14F-4D97-AF65-F5344CB8AC3E}">
        <p14:creationId xmlns:p14="http://schemas.microsoft.com/office/powerpoint/2010/main" val="1095024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Gabriola" pitchFamily="82" charset="0"/>
              </a:rPr>
              <a:t>3 вопрос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340769"/>
            <a:ext cx="48782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abriola" pitchFamily="82" charset="0"/>
              </a:rPr>
              <a:t>Обычно неторопливая, несуетная Москва с раннего утра 26 мая (по старому стилю, по новому- 6июня) 1799 года была оглашена беспрерывным, радостным звоном «сорока сороков»: в день Вознесения Господня Москва приветствовала новорожденную внучку императора Павла Марию. Но никто не догадывался, что в этот день в России родился великий поэт - будущая слава и гордость России,- именем которого будет названа целая эпоха. Учился в Царскосельском лицее. Женился на первой красавице Москвы. В 1837 году погиб на дуэли.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085184"/>
            <a:ext cx="4147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latin typeface="Gabriola" pitchFamily="82" charset="0"/>
              </a:rPr>
              <a:t>Александр Сергеевич Пушкин</a:t>
            </a:r>
          </a:p>
        </p:txBody>
      </p:sp>
    </p:spTree>
    <p:extLst>
      <p:ext uri="{BB962C8B-B14F-4D97-AF65-F5344CB8AC3E}">
        <p14:creationId xmlns:p14="http://schemas.microsoft.com/office/powerpoint/2010/main" val="3021576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Gabriola" pitchFamily="82" charset="0"/>
              </a:rPr>
              <a:t>4 вопрос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340768"/>
            <a:ext cx="4950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abriola" pitchFamily="82" charset="0"/>
              </a:rPr>
              <a:t>1 апреля 1809 года в селе Большие Сорочинцы  в Полтавской губернии в семье небогатого помещика родился один из самых оригинальных русских писателей. Осенью 1818 года поступил в Полтавское волостное училище, после окончания которого поменял несколько мест службы. Постепенно литературная деятельность вытеснила все другие его занятия. Существует версия, что он был похоронен в летаргическом сне.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509120"/>
            <a:ext cx="3785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latin typeface="Gabriola" pitchFamily="82" charset="0"/>
              </a:rPr>
              <a:t>Николай Васильевич Гоголь</a:t>
            </a:r>
          </a:p>
        </p:txBody>
      </p:sp>
    </p:spTree>
    <p:extLst>
      <p:ext uri="{BB962C8B-B14F-4D97-AF65-F5344CB8AC3E}">
        <p14:creationId xmlns:p14="http://schemas.microsoft.com/office/powerpoint/2010/main" val="3930709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Gabriola" pitchFamily="82" charset="0"/>
              </a:rPr>
              <a:t>5 вопрос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484784"/>
            <a:ext cx="5166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abriola" pitchFamily="82" charset="0"/>
              </a:rPr>
              <a:t>Он родился в 1828 году в Тульской губернии. Создал автобиографические повести «Детство», «Отрочество», «Юность». Затем семья переехала в Казань, где будущий писатель поступил в Казанский университет на отделение восточных языков философского факультета, затем перевёлся на юридический факультет. Скончался в возрасте 82-х лет на стации </a:t>
            </a:r>
            <a:r>
              <a:rPr lang="ru-RU" sz="2000" b="1" dirty="0" err="1">
                <a:latin typeface="Gabriola" pitchFamily="82" charset="0"/>
              </a:rPr>
              <a:t>Астапово</a:t>
            </a:r>
            <a:r>
              <a:rPr lang="ru-RU" sz="2000" b="1" dirty="0">
                <a:latin typeface="Gabriola" pitchFamily="82" charset="0"/>
              </a:rPr>
              <a:t>, </a:t>
            </a:r>
            <a:r>
              <a:rPr lang="ru-RU" sz="2000" b="1" dirty="0" err="1">
                <a:latin typeface="Gabriola" pitchFamily="82" charset="0"/>
              </a:rPr>
              <a:t>Рязано</a:t>
            </a:r>
            <a:r>
              <a:rPr lang="ru-RU" sz="2000" b="1" dirty="0">
                <a:latin typeface="Gabriola" pitchFamily="82" charset="0"/>
              </a:rPr>
              <a:t>-Уральской железной дороги.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534163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latin typeface="Gabriola" pitchFamily="82" charset="0"/>
              </a:rPr>
              <a:t>Лев Николаевич Толстой</a:t>
            </a:r>
          </a:p>
        </p:txBody>
      </p:sp>
    </p:spTree>
    <p:extLst>
      <p:ext uri="{BB962C8B-B14F-4D97-AF65-F5344CB8AC3E}">
        <p14:creationId xmlns:p14="http://schemas.microsoft.com/office/powerpoint/2010/main" val="747325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Gabriola" pitchFamily="82" charset="0"/>
              </a:rPr>
              <a:t>6 вопрос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268761"/>
            <a:ext cx="50223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abriola" pitchFamily="82" charset="0"/>
              </a:rPr>
              <a:t>Родился в селе Константинове Рязанской губернии 21 сентября (по старому стилю, по новому- 3 октября) 1895 года, воспитывался в доме деда. Учился в Константиновском земском училище, Спас-</a:t>
            </a:r>
            <a:r>
              <a:rPr lang="ru-RU" sz="2000" b="1" dirty="0" err="1">
                <a:latin typeface="Gabriola" pitchFamily="82" charset="0"/>
              </a:rPr>
              <a:t>Клёпиковской</a:t>
            </a:r>
            <a:r>
              <a:rPr lang="ru-RU" sz="2000" b="1" dirty="0">
                <a:latin typeface="Gabriola" pitchFamily="82" charset="0"/>
              </a:rPr>
              <a:t> школе, в 1913г.занимался на историко-философском отделении Московского городского народного университета имени А. Шанявского. В 1914г. в журнале «Мирок» появилось первое стихотворение «Берёза» под псевдонимом Аристон. 28 декабря 1925г. покончил с собой в ленинградской гостинице «</a:t>
            </a:r>
            <a:r>
              <a:rPr lang="ru-RU" sz="2000" b="1" dirty="0" err="1">
                <a:latin typeface="Gabriola" pitchFamily="82" charset="0"/>
              </a:rPr>
              <a:t>Англетер</a:t>
            </a:r>
            <a:r>
              <a:rPr lang="ru-RU" sz="2000" b="1" dirty="0">
                <a:latin typeface="Gabriola" pitchFamily="82" charset="0"/>
              </a:rPr>
              <a:t>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900228"/>
            <a:ext cx="4131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latin typeface="Gabriola" pitchFamily="82" charset="0"/>
              </a:rPr>
              <a:t>Сергей Александрович Есенин</a:t>
            </a:r>
          </a:p>
        </p:txBody>
      </p:sp>
    </p:spTree>
    <p:extLst>
      <p:ext uri="{BB962C8B-B14F-4D97-AF65-F5344CB8AC3E}">
        <p14:creationId xmlns:p14="http://schemas.microsoft.com/office/powerpoint/2010/main" val="846470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atin typeface="Gabriola" pitchFamily="82" charset="0"/>
              </a:rPr>
              <a:t>Отвечают по очереди обе команды. </a:t>
            </a:r>
            <a:br>
              <a:rPr lang="ru-RU" sz="4900" b="1" dirty="0">
                <a:latin typeface="Gabriola" pitchFamily="82" charset="0"/>
              </a:rPr>
            </a:br>
            <a:r>
              <a:rPr lang="ru-RU" sz="4900" b="1" dirty="0">
                <a:latin typeface="Gabriola" pitchFamily="82" charset="0"/>
              </a:rPr>
              <a:t>Каждый правильный ответ 1 балл.</a:t>
            </a:r>
            <a:r>
              <a:rPr lang="ru-RU" b="1" dirty="0">
                <a:latin typeface="Gabriola" pitchFamily="82" charset="0"/>
              </a:rPr>
              <a:t/>
            </a:r>
            <a:br>
              <a:rPr lang="ru-RU" b="1" dirty="0">
                <a:latin typeface="Gabriola" pitchFamily="82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0632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96752"/>
            <a:ext cx="7211144" cy="3154362"/>
          </a:xfrm>
        </p:spPr>
        <p:txBody>
          <a:bodyPr>
            <a:normAutofit/>
          </a:bodyPr>
          <a:lstStyle/>
          <a:p>
            <a:r>
              <a:rPr lang="ru-RU" sz="6000" b="1" u="sng" dirty="0">
                <a:latin typeface="Propisi" pitchFamily="2" charset="0"/>
              </a:rPr>
              <a:t>Второй конкурс  </a:t>
            </a:r>
            <a:r>
              <a:rPr lang="ru-RU" sz="6000" b="1" dirty="0" smtClean="0">
                <a:latin typeface="Propisi" pitchFamily="2" charset="0"/>
              </a:rPr>
              <a:t/>
            </a:r>
            <a:br>
              <a:rPr lang="ru-RU" sz="6000" b="1" dirty="0" smtClean="0">
                <a:latin typeface="Propisi" pitchFamily="2" charset="0"/>
              </a:rPr>
            </a:br>
            <a:r>
              <a:rPr lang="ru-RU" sz="6000" b="1" dirty="0" smtClean="0">
                <a:latin typeface="Propisi" pitchFamily="2" charset="0"/>
              </a:rPr>
              <a:t/>
            </a:r>
            <a:br>
              <a:rPr lang="ru-RU" sz="6000" b="1" dirty="0" smtClean="0">
                <a:latin typeface="Propisi" pitchFamily="2" charset="0"/>
              </a:rPr>
            </a:br>
            <a:r>
              <a:rPr lang="ru-RU" sz="6000" b="1" dirty="0" smtClean="0">
                <a:latin typeface="Propisi" pitchFamily="2" charset="0"/>
              </a:rPr>
              <a:t>«Лирики»</a:t>
            </a:r>
            <a:endParaRPr lang="ru-RU" sz="6000" b="1" dirty="0">
              <a:latin typeface="A.Summer's Country Coffee Pots.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9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84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abriola" pitchFamily="82" charset="0"/>
              </a:rPr>
              <a:t>Три участника каждой команды читает первую строчку  какого-либо стихотворения, участник второй команды  должен закончить четверостишие, сказать, как  называется произведение, кто его автор.</a:t>
            </a:r>
            <a:br>
              <a:rPr lang="ru-RU" b="1" dirty="0">
                <a:latin typeface="Gabriola" pitchFamily="82" charset="0"/>
              </a:rPr>
            </a:br>
            <a:r>
              <a:rPr lang="ru-RU" b="1" dirty="0">
                <a:latin typeface="Gabriola" pitchFamily="82" charset="0"/>
              </a:rPr>
              <a:t/>
            </a:r>
            <a:br>
              <a:rPr lang="ru-RU" b="1" dirty="0">
                <a:latin typeface="Gabriola" pitchFamily="82" charset="0"/>
              </a:rPr>
            </a:br>
            <a:r>
              <a:rPr lang="ru-RU" b="1" dirty="0">
                <a:latin typeface="Gabriola" pitchFamily="82" charset="0"/>
              </a:rPr>
              <a:t>Полный правильный ответ 3 балла.</a:t>
            </a:r>
            <a:br>
              <a:rPr lang="ru-RU" b="1" dirty="0">
                <a:latin typeface="Gabriola" pitchFamily="82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9854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700808"/>
            <a:ext cx="7164288" cy="3744416"/>
          </a:xfrm>
        </p:spPr>
        <p:txBody>
          <a:bodyPr>
            <a:noAutofit/>
          </a:bodyPr>
          <a:lstStyle/>
          <a:p>
            <a:r>
              <a:rPr lang="ru-RU" sz="6000" b="1" u="sng" dirty="0">
                <a:latin typeface="Propisi" pitchFamily="2" charset="0"/>
              </a:rPr>
              <a:t>Третий конку</a:t>
            </a:r>
            <a:r>
              <a:rPr lang="ru-RU" sz="6000" b="1" dirty="0">
                <a:latin typeface="Propisi" pitchFamily="2" charset="0"/>
              </a:rPr>
              <a:t>рс </a:t>
            </a:r>
            <a:r>
              <a:rPr lang="ru-RU" sz="6000" b="1" dirty="0" smtClean="0">
                <a:latin typeface="Propisi" pitchFamily="2" charset="0"/>
              </a:rPr>
              <a:t/>
            </a:r>
            <a:br>
              <a:rPr lang="ru-RU" sz="6000" b="1" dirty="0" smtClean="0">
                <a:latin typeface="Propisi" pitchFamily="2" charset="0"/>
              </a:rPr>
            </a:br>
            <a:r>
              <a:rPr lang="ru-RU" sz="6000" b="1" dirty="0">
                <a:latin typeface="Propisi" pitchFamily="2" charset="0"/>
              </a:rPr>
              <a:t/>
            </a:r>
            <a:br>
              <a:rPr lang="ru-RU" sz="6000" b="1" dirty="0">
                <a:latin typeface="Propisi" pitchFamily="2" charset="0"/>
              </a:rPr>
            </a:br>
            <a:r>
              <a:rPr lang="ru-RU" sz="6000" b="1" dirty="0" smtClean="0">
                <a:latin typeface="Propisi" pitchFamily="2" charset="0"/>
              </a:rPr>
              <a:t>«</a:t>
            </a:r>
            <a:r>
              <a:rPr lang="ru-RU" sz="6000" b="1" dirty="0">
                <a:latin typeface="Propisi" pitchFamily="2" charset="0"/>
              </a:rPr>
              <a:t>Поясни поговорку»</a:t>
            </a:r>
            <a:br>
              <a:rPr lang="ru-RU" sz="6000" b="1" dirty="0">
                <a:latin typeface="Propisi" pitchFamily="2" charset="0"/>
              </a:rPr>
            </a:br>
            <a:r>
              <a:rPr lang="ru-RU" sz="6000" b="1" dirty="0">
                <a:latin typeface="Propisi" pitchFamily="2" charset="0"/>
              </a:rPr>
              <a:t/>
            </a:r>
            <a:br>
              <a:rPr lang="ru-RU" sz="6000" b="1" dirty="0">
                <a:latin typeface="Propisi" pitchFamily="2" charset="0"/>
              </a:rPr>
            </a:br>
            <a:endParaRPr lang="ru-RU" sz="6000" b="1" dirty="0"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4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776205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abriola" pitchFamily="82" charset="0"/>
              </a:rPr>
              <a:t>Поговорки на карточках перевернуты на столе. Капитаны команд выбирают любые три. На подготовку ответов командам дается три минуты. </a:t>
            </a:r>
            <a:br>
              <a:rPr lang="ru-RU" b="1" dirty="0">
                <a:latin typeface="Gabriola" pitchFamily="82" charset="0"/>
              </a:rPr>
            </a:br>
            <a:r>
              <a:rPr lang="ru-RU" b="1" dirty="0">
                <a:latin typeface="Gabriola" pitchFamily="82" charset="0"/>
              </a:rPr>
              <a:t>Каждый правильный ответ – 1 балл.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2688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2000" r="-6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56792"/>
            <a:ext cx="5616624" cy="866882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latin typeface="Gabriola" pitchFamily="82" charset="0"/>
              </a:rPr>
              <a:t>1. А Васька слушает да ест.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780928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Gabriola" pitchFamily="82" charset="0"/>
              </a:rPr>
              <a:t>(Цитата из басни И. А. Крылова. Смысл поговорки, что один говорит,  объясняет, растолковывает, пытается «достучаться до Васьки», а Васька мимо ушей все пропускает и делает все по своему.)</a:t>
            </a:r>
          </a:p>
        </p:txBody>
      </p:sp>
    </p:spTree>
    <p:extLst>
      <p:ext uri="{BB962C8B-B14F-4D97-AF65-F5344CB8AC3E}">
        <p14:creationId xmlns:p14="http://schemas.microsoft.com/office/powerpoint/2010/main" val="170968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1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85293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Gabriola" pitchFamily="82" charset="0"/>
              </a:rPr>
              <a:t>(Цитата из басни И. А. Крылова. Смысл поговорки в том, что несмотря на все разговоры и обещания по какому-либо делу, ничего кроме болтовни не сделано.)</a:t>
            </a:r>
            <a:endParaRPr lang="ru-RU" sz="2400" b="1" dirty="0">
              <a:solidFill>
                <a:prstClr val="black"/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556792"/>
            <a:ext cx="3558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Gabriola" pitchFamily="82" charset="0"/>
                <a:ea typeface="Times New Roman"/>
              </a:rPr>
              <a:t>2. А </a:t>
            </a:r>
            <a:r>
              <a:rPr lang="ru-RU" sz="4000" b="1" i="1" dirty="0">
                <a:latin typeface="Gabriola" pitchFamily="82" charset="0"/>
                <a:ea typeface="Times New Roman"/>
              </a:rPr>
              <a:t>воз и ныне там.</a:t>
            </a:r>
            <a:r>
              <a:rPr lang="ru-RU" sz="4000" dirty="0">
                <a:latin typeface="Gabriola" pitchFamily="82" charset="0"/>
                <a:ea typeface="Times New Roman"/>
                <a:cs typeface="Times New Roman"/>
              </a:rPr>
              <a:t> </a:t>
            </a:r>
            <a:endParaRPr lang="ru-RU" sz="40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8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756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ЛИТЕРАТУРНЫЙ  БАТЛ     «Читать – это стильно!  Читать – это модно!  Читайте повсюду – читайте свободно!» </vt:lpstr>
      <vt:lpstr>Первый конкурс   «Продолжи пословицу»</vt:lpstr>
      <vt:lpstr>Отвечают по очереди обе команды.  Каждый правильный ответ 1 балл. </vt:lpstr>
      <vt:lpstr>Второй конкурс    «Лирики»</vt:lpstr>
      <vt:lpstr>Три участника каждой команды читает первую строчку  какого-либо стихотворения, участник второй команды  должен закончить четверостишие, сказать, как  называется произведение, кто его автор.  Полный правильный ответ 3 балла. </vt:lpstr>
      <vt:lpstr>Третий конкурс   «Поясни поговорку»  </vt:lpstr>
      <vt:lpstr>Поговорки на карточках перевернуты на столе. Капитаны команд выбирают любые три. На подготовку ответов командам дается три минуты.  Каждый правильный ответ – 1 балл.  </vt:lpstr>
      <vt:lpstr>1. А Васька слушает да ест.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Четвертый конкурс   «Гонка за лидером»  </vt:lpstr>
      <vt:lpstr>За три минуты команда должна правильно ответить на как можно большее количество вопросов. Если команда не знает ответа на вопрос, то говорит «Дальше!», и читается следующий вопрос.  Каждый правильный ответ –1 балл.</vt:lpstr>
      <vt:lpstr>Конкурс капитанов </vt:lpstr>
      <vt:lpstr>Задание 1-му капитану: Вспомнить названия произведений, в которых встречается числительное «три».   </vt:lpstr>
      <vt:lpstr>Пятый конкурс   </vt:lpstr>
      <vt:lpstr>Вопросы будут задаваться поочередно каждой команде.  </vt:lpstr>
      <vt:lpstr> Существует легенда, что акушерка, принимавшая в ночь со второго на третье октября (по старому стилю; по новому- в ночь с 14 на 15 октября) 1814г. сына у Марии Михайловны, предсказала младенцу насильственную смерть. Это зловещее пророчество сопровождало поэта всю его краткую жизнь. Младенцу не исполнилось и года, когда его перевезли из Москвы в имение его бабушки, которая и занялась его воспитанием. Он учился в Московском университете. Окончил Петербургскую школу гвардейских подпрапорщиков. В 1837 году за стихотворение «Смерть поэта» был сослан в армию на Кавказ. Пророчество акушерки сбылось. 27 июля 1841 года, в возрасте 27 лет, около 7 часов вечера он погиб на дуэли. </vt:lpstr>
      <vt:lpstr>2 вопрос</vt:lpstr>
      <vt:lpstr>3 вопрос</vt:lpstr>
      <vt:lpstr>4 вопрос</vt:lpstr>
      <vt:lpstr>5 вопрос</vt:lpstr>
      <vt:lpstr>6 вопрос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 БАТЛ     «Читать – это стильно!  Читать – это модно!  Читайте повсюду – читайте свободно!» </dc:title>
  <dc:creator>admin</dc:creator>
  <cp:lastModifiedBy>admin</cp:lastModifiedBy>
  <cp:revision>10</cp:revision>
  <dcterms:created xsi:type="dcterms:W3CDTF">2021-02-19T18:44:38Z</dcterms:created>
  <dcterms:modified xsi:type="dcterms:W3CDTF">2021-02-19T20:28:25Z</dcterms:modified>
</cp:coreProperties>
</file>