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9" r:id="rId7"/>
    <p:sldId id="258" r:id="rId8"/>
    <p:sldId id="260" r:id="rId9"/>
    <p:sldId id="262" r:id="rId10"/>
    <p:sldId id="263" r:id="rId11"/>
    <p:sldId id="264" r:id="rId12"/>
    <p:sldId id="261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FA8B0-DE38-43F9-9842-A57EC5F77D0E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DC0C-CED5-4762-8E80-357B71111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A318E-5A82-47CD-AB6F-0404D516A7E1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412A8-FF86-4288-B02B-5C0528DAC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E1609-5964-4A8E-BD86-490AF0E39FB4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D002-9CEF-49FC-819A-D00988179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305E6-899D-4357-8A01-863C65E10AD7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9979B-0A00-41C6-B670-BE31BF0E8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F1D3-9076-481C-B8EA-BE9C9176378D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41EC8-8AF6-4BC0-9D26-0AB7B68DF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F6A1-AEB2-413A-95EE-2A335176E93C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F7D7-B741-4D64-8B99-189BD950A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85B8D-2982-47B7-9D51-EB9F25AAB9AF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44B2-BC97-41E4-BFB9-12A948EC2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A3C13-A043-4CC8-863C-A193A9ED5071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B9D0-5D93-43DE-BDE5-5559E4412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711B-53F3-4540-A074-B246D141077A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7ACE7-53B7-49EE-AFE6-DB99ABB97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B45B-A63E-4041-A473-C57AB763FC04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81F5-492F-4FE8-9C8D-ED4B7E81B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5903A-9F8A-46D4-BC55-A9D7A5FE3536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38260-800C-40EB-A53B-5C138743C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FFF75E-05EA-49F4-A58C-F8D5CC255485}" type="datetimeFigureOut">
              <a:rPr lang="ru-RU"/>
              <a:pPr>
                <a:defRPr/>
              </a:pPr>
              <a:t>18.03.2017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2CF9D3-D672-4AF6-BFFC-3AAD30CC5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6" r:id="rId9"/>
    <p:sldLayoutId id="2147483677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504937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504937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504937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504937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504937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504937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504937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504937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504937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504937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675" y="5084763"/>
            <a:ext cx="5637213" cy="882650"/>
          </a:xfrm>
        </p:spPr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05122"/>
            <a:ext cx="4032448" cy="246221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ГТО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67335"/>
            <a:ext cx="7925317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Готов к Труду и Обороне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052513"/>
            <a:ext cx="8856663" cy="5073650"/>
          </a:xfrm>
        </p:spPr>
      </p:pic>
      <p:sp>
        <p:nvSpPr>
          <p:cNvPr id="4" name="Прямоугольник 3"/>
          <p:cNvSpPr/>
          <p:nvPr/>
        </p:nvSpPr>
        <p:spPr>
          <a:xfrm>
            <a:off x="2051050" y="9525"/>
            <a:ext cx="5300663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Плакаты ГТО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550" y="404813"/>
            <a:ext cx="6985000" cy="3802062"/>
          </a:xfrm>
        </p:spPr>
        <p:txBody>
          <a:bodyPr rtlCol="0">
            <a:normAutofit/>
          </a:bodyPr>
          <a:lstStyle/>
          <a:p>
            <a:pPr marL="342900" indent="-342900" algn="ctr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Во времена обязательных нормативов ГТО граждане СССР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претендовали на медали 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на многих международных соревнованиях, становились рекордсменами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почти во всех видах спорта.</a:t>
            </a:r>
          </a:p>
          <a:p>
            <a:pPr marL="342900" indent="-342900" algn="ctr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К началу 1976 года свыше 220 миллионов человек имели значки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ГТО.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549650"/>
            <a:ext cx="48609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3357563"/>
            <a:ext cx="1938337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9463" y="3621088"/>
            <a:ext cx="1989137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4138" y="349250"/>
            <a:ext cx="6400800" cy="3473450"/>
          </a:xfrm>
        </p:spPr>
        <p:txBody>
          <a:bodyPr rtlCol="0">
            <a:normAutofit/>
          </a:bodyPr>
          <a:lstStyle/>
          <a:p>
            <a:pPr marL="342900" indent="-342900" algn="ctr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ru-RU" sz="3000" dirty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3000" dirty="0" smtClean="0">
                <a:solidFill>
                  <a:srgbClr val="002060"/>
                </a:solidFill>
                <a:latin typeface="Calibri"/>
              </a:rPr>
              <a:t>90 – е годы, </a:t>
            </a:r>
            <a:r>
              <a:rPr lang="ru-RU" sz="3000" dirty="0">
                <a:solidFill>
                  <a:srgbClr val="002060"/>
                </a:solidFill>
                <a:latin typeface="Calibri"/>
              </a:rPr>
              <a:t>комплекс ГТО был предан забвению, что существенно   отразилось на физической подготовке граждан и, в первую очередь, молодежи.</a:t>
            </a:r>
          </a:p>
          <a:p>
            <a:pPr marL="342900" indent="-342900" algn="ctr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444182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365625"/>
            <a:ext cx="26670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5975" y="4179888"/>
            <a:ext cx="4286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66875"/>
            <a:ext cx="333533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450" y="11113"/>
            <a:ext cx="22288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44938" y="1111250"/>
            <a:ext cx="5184775" cy="5041900"/>
          </a:xfrm>
        </p:spPr>
        <p:txBody>
          <a:bodyPr rtlCol="0">
            <a:normAutofit/>
          </a:bodyPr>
          <a:lstStyle/>
          <a:p>
            <a:pPr marL="342900" indent="-342900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ru-RU" sz="2500" b="1" u="sng" dirty="0">
                <a:solidFill>
                  <a:srgbClr val="002060"/>
                </a:solidFill>
                <a:latin typeface="Calibri"/>
              </a:rPr>
              <a:t>По Указу Президента РФ с 1 сентября 2014 года </a:t>
            </a:r>
            <a:r>
              <a:rPr lang="ru-RU" sz="2500" b="1" dirty="0">
                <a:solidFill>
                  <a:srgbClr val="002060"/>
                </a:solidFill>
                <a:latin typeface="Calibri"/>
              </a:rPr>
              <a:t>в нашей стране вводится Всероссийский физкультурно-спортивный комплекс «Готов к труду и обороне» (ГТО) для решения проблемы продвижения ценностей здорового образа жизни и укрепления здоровья детей.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988" y="188913"/>
            <a:ext cx="691356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 наши дни ГТО.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1268413"/>
            <a:ext cx="3311525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0"/>
            <a:ext cx="90043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4"/>
          <p:cNvSpPr>
            <a:spLocks noChangeArrowheads="1"/>
          </p:cNvSpPr>
          <p:nvPr/>
        </p:nvSpPr>
        <p:spPr bwMode="auto">
          <a:xfrm>
            <a:off x="1042988" y="1196975"/>
            <a:ext cx="712946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Trebuchet MS" pitchFamily="34" charset="0"/>
              </a:rPr>
              <a:t>* Обновленная расшифровка ГТО звучит как: «Горжусь тобой, Отечество!» </a:t>
            </a:r>
          </a:p>
          <a:p>
            <a:r>
              <a:rPr lang="ru-RU" sz="2800">
                <a:solidFill>
                  <a:srgbClr val="002060"/>
                </a:solidFill>
                <a:latin typeface="Trebuchet MS" pitchFamily="34" charset="0"/>
              </a:rPr>
              <a:t>* Это название-призыв оказалось более личным, более теплым, в нем напрямую упоминается святое для русского человека слово «Отечество.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10050"/>
            <a:ext cx="410368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6950" y="4210050"/>
            <a:ext cx="37973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6675" y="188913"/>
            <a:ext cx="59055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Ступени ГТО.</a:t>
            </a:r>
          </a:p>
        </p:txBody>
      </p:sp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1336675" y="1268413"/>
            <a:ext cx="6835775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2600" b="1">
                <a:solidFill>
                  <a:srgbClr val="000000"/>
                </a:solidFill>
                <a:latin typeface="Times New Roman" pitchFamily="18" charset="0"/>
              </a:rPr>
              <a:t>При сдаче норм ГТО существует несколько ступеней:</a:t>
            </a:r>
          </a:p>
          <a:p>
            <a:pPr marL="273050" indent="-27305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I </a:t>
            </a:r>
            <a:r>
              <a:rPr lang="ru-RU" sz="2600" b="1">
                <a:solidFill>
                  <a:srgbClr val="000000"/>
                </a:solidFill>
                <a:latin typeface="Times New Roman" pitchFamily="18" charset="0"/>
              </a:rPr>
              <a:t>ступень – школьники 6-8 лет</a:t>
            </a:r>
          </a:p>
          <a:p>
            <a:pPr marL="273050" indent="-27305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II </a:t>
            </a:r>
            <a:r>
              <a:rPr lang="ru-RU" sz="2600" b="1">
                <a:solidFill>
                  <a:srgbClr val="000000"/>
                </a:solidFill>
                <a:latin typeface="Times New Roman" pitchFamily="18" charset="0"/>
              </a:rPr>
              <a:t>ступень – школьники 9-10 лет</a:t>
            </a:r>
          </a:p>
          <a:p>
            <a:pPr marL="273050" indent="-27305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III </a:t>
            </a:r>
            <a:r>
              <a:rPr lang="ru-RU" sz="2600" b="1">
                <a:solidFill>
                  <a:srgbClr val="000000"/>
                </a:solidFill>
                <a:latin typeface="Times New Roman" pitchFamily="18" charset="0"/>
              </a:rPr>
              <a:t>ступень – школьники 11-12 лет</a:t>
            </a:r>
          </a:p>
          <a:p>
            <a:pPr marL="273050" indent="-27305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IV </a:t>
            </a:r>
            <a:r>
              <a:rPr lang="ru-RU" sz="2600" b="1">
                <a:solidFill>
                  <a:srgbClr val="000000"/>
                </a:solidFill>
                <a:latin typeface="Times New Roman" pitchFamily="18" charset="0"/>
              </a:rPr>
              <a:t>ступень –школьники 13-15 лет</a:t>
            </a:r>
          </a:p>
          <a:p>
            <a:pPr marL="273050" indent="-27305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V </a:t>
            </a:r>
            <a:r>
              <a:rPr lang="ru-RU" sz="2600" b="1">
                <a:solidFill>
                  <a:srgbClr val="000000"/>
                </a:solidFill>
                <a:latin typeface="Times New Roman" pitchFamily="18" charset="0"/>
              </a:rPr>
              <a:t>ступень –школьники 16-17 лет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38663"/>
            <a:ext cx="32099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447675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713" y="188913"/>
            <a:ext cx="5599112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Ступени ГТО для мужчин.</a:t>
            </a: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900113" y="2420938"/>
            <a:ext cx="7791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rebuchet MS" pitchFamily="34" charset="0"/>
              </a:rPr>
              <a:t>6 ступень – мужчины 18 – 29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7 ступень – мужчины 30 – 39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8 ступень – мужчины 40 – 49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9 ступень – мужчины 50 – 59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10 ступень – мужчины 60 – 69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11 ступень – мужчины 70 лет и старше.</a:t>
            </a: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813" y="260350"/>
            <a:ext cx="5310187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Ступени ГТО для женщин.</a:t>
            </a:r>
          </a:p>
        </p:txBody>
      </p:sp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468313" y="2492375"/>
            <a:ext cx="81359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6 ступень – женщины 18 – 29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7 ступень – женщины 30 – 39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8 ступень – женщины 40 – 49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9 ступень – женщины 50 – 59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10 ступень – женщины 60 – 69 лет</a:t>
            </a:r>
          </a:p>
          <a:p>
            <a:r>
              <a:rPr lang="ru-RU" sz="3200">
                <a:solidFill>
                  <a:srgbClr val="000000"/>
                </a:solidFill>
                <a:latin typeface="Trebuchet MS" pitchFamily="34" charset="0"/>
              </a:rPr>
              <a:t>11 ступень – женщины 70 лет и старше.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4438" y="188913"/>
            <a:ext cx="4572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Виды испытаний.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204" y="1942966"/>
            <a:ext cx="282641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Обязательные: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62213"/>
            <a:ext cx="926465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Челночный бег 3</a:t>
            </a:r>
            <a:r>
              <a:rPr lang="en-US" sz="2400" dirty="0">
                <a:latin typeface="+mn-lt"/>
                <a:cs typeface="+mn-cs"/>
              </a:rPr>
              <a:t>X</a:t>
            </a:r>
            <a:r>
              <a:rPr lang="ru-RU" sz="2400" dirty="0">
                <a:latin typeface="+mn-lt"/>
                <a:cs typeface="+mn-cs"/>
              </a:rPr>
              <a:t>10 м (сек) или бег на 30 м (сек)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Смешанное передвижение 1 км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Прыжок в длину с места толчком двумя ногами (см)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Подтягивание из виса на высокой перекладине или подтягивание из виса лёжа на низкой перекладине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    (кол-во раз)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*  Сгибание и разгибание рук в упоре лежа на полу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   (</a:t>
            </a:r>
            <a:r>
              <a:rPr lang="ru-RU" sz="2400" dirty="0">
                <a:solidFill>
                  <a:prstClr val="black"/>
                </a:solidFill>
                <a:latin typeface="+mn-lt"/>
                <a:cs typeface="+mn-cs"/>
              </a:rPr>
              <a:t>кол-во раз) </a:t>
            </a:r>
            <a:endParaRPr lang="ru-RU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Наклон вперед из положения стоя с прямыми ногами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    на полу   (достать пол)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3300" y="260350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Виды испытаний.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2205038"/>
            <a:ext cx="7167563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6B6149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По выбору (в зависимости от возраста):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2997200"/>
            <a:ext cx="7194550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Метание теннисного мяча в цель (кол – во раз)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Бег на лыжах  (мин., сек.)  или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 кросс по пересеченной местности 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Плавание без учета времени (м)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Метание мяча 150 г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Стрельба из пневматической винтовки.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>
                <a:latin typeface="+mn-lt"/>
                <a:cs typeface="+mn-cs"/>
              </a:rPr>
              <a:t>Туристический поход.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6791" y="332656"/>
            <a:ext cx="54809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Что такое ГТО 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429000"/>
            <a:ext cx="49561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Содержимое 2"/>
          <p:cNvSpPr>
            <a:spLocks noGrp="1"/>
          </p:cNvSpPr>
          <p:nvPr/>
        </p:nvSpPr>
        <p:spPr bwMode="auto">
          <a:xfrm>
            <a:off x="2581275" y="1189038"/>
            <a:ext cx="62992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Общероссийское движение «Готов к труду и обороне» -  программа физкультурной подготовки.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2111375"/>
            <a:ext cx="3357562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838" y="188913"/>
            <a:ext cx="4679950" cy="64563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+mn-cs"/>
              </a:rPr>
              <a:t>Выполнившие нормативы комплекса будут отмечены золотыми, серебряными или бронзовыми знаками отличия, а также получат массовые спортивные разряды и звания.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002060"/>
              </a:solidFill>
              <a:latin typeface="Calibri"/>
              <a:cs typeface="+mn-cs"/>
            </a:endParaRP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+mn-cs"/>
              </a:rPr>
              <a:t>Обладание такими знаками отличия даст бонусы при поступлении в высшие учебные заведения.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ru-RU" sz="3200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4326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3490913"/>
            <a:ext cx="3078163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950" y="374650"/>
            <a:ext cx="4572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"/>
            <a:ext cx="4572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4818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1600"/>
            <a:ext cx="26987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" y="1989138"/>
            <a:ext cx="2701925" cy="2232025"/>
          </a:xfr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4508500"/>
            <a:ext cx="2716213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Прямоугольник 3"/>
          <p:cNvSpPr>
            <a:spLocks noChangeArrowheads="1"/>
          </p:cNvSpPr>
          <p:nvPr/>
        </p:nvSpPr>
        <p:spPr bwMode="auto">
          <a:xfrm>
            <a:off x="2878138" y="315913"/>
            <a:ext cx="6157912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Сдать ГТО совсем непросто,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Ты ловким, сильным должен быть,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Чтоб нормативы победить,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Значок в итоге получить.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Пройдя же все ступени вверх -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Ты будешь верить в свой успех.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И олимпийцем можешь стать,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Медали точно получать.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6632"/>
            <a:ext cx="7128792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Вперёд, к победам!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5733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5362" name="Объект 2"/>
          <p:cNvSpPr>
            <a:spLocks noGrp="1"/>
          </p:cNvSpPr>
          <p:nvPr>
            <p:ph sz="quarter" idx="13"/>
          </p:nvPr>
        </p:nvSpPr>
        <p:spPr>
          <a:xfrm>
            <a:off x="6203950" y="1700213"/>
            <a:ext cx="2689225" cy="4699000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ru-RU" sz="2800" smtClean="0"/>
              <a:t>Существовала программа с 1931 по 1991 год. </a:t>
            </a:r>
          </a:p>
          <a:p>
            <a:pPr>
              <a:buFont typeface="Georgia" pitchFamily="18" charset="0"/>
              <a:buNone/>
            </a:pPr>
            <a:endParaRPr lang="ru-RU" sz="2800" smtClean="0"/>
          </a:p>
          <a:p>
            <a:pPr>
              <a:buFont typeface="Georgia" pitchFamily="18" charset="0"/>
              <a:buNone/>
            </a:pPr>
            <a:r>
              <a:rPr lang="ru-RU" sz="2800" smtClean="0"/>
              <a:t>С 2010 года программа начала свое возрождени.</a:t>
            </a:r>
          </a:p>
          <a:p>
            <a:endParaRPr lang="ru-RU" sz="2800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089150"/>
            <a:ext cx="6096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22388" y="188913"/>
            <a:ext cx="5949950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Из истории ГТО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1528763"/>
            <a:ext cx="37465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3779838" y="1268413"/>
            <a:ext cx="5113337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rebuchet MS" pitchFamily="34" charset="0"/>
              </a:rPr>
              <a:t>Охватывала население в возрасте от 10 до 60 лет.</a:t>
            </a:r>
          </a:p>
          <a:p>
            <a:endParaRPr lang="ru-RU" sz="240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ru-RU" sz="2400">
                <a:solidFill>
                  <a:srgbClr val="002060"/>
                </a:solidFill>
                <a:latin typeface="Trebuchet MS" pitchFamily="34" charset="0"/>
              </a:rPr>
              <a:t>Необходимо было сдать определенные нормативы по физ.подготовке.</a:t>
            </a:r>
          </a:p>
          <a:p>
            <a:endParaRPr lang="ru-RU" sz="240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ru-RU" sz="2400">
                <a:solidFill>
                  <a:srgbClr val="002060"/>
                </a:solidFill>
                <a:latin typeface="Trebuchet MS" pitchFamily="34" charset="0"/>
              </a:rPr>
              <a:t>Сдавать нужно было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350" y="188913"/>
            <a:ext cx="6408738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Из истории ГТО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5694363" y="1773238"/>
            <a:ext cx="3222625" cy="4727575"/>
          </a:xfrm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539750" y="260350"/>
            <a:ext cx="54006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Trebuchet MS" pitchFamily="34" charset="0"/>
              </a:rPr>
              <a:t>Простота и общедоступность физических упражнений и видов спорта, включенных в нормативы ГТО, их очевидная польза для укрепления здоровья сделали его популярным среди населения и особенно среди молодежи. 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800475"/>
            <a:ext cx="3998913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404813"/>
            <a:ext cx="4968875" cy="6103937"/>
          </a:xfrm>
        </p:spPr>
        <p:txBody>
          <a:bodyPr rtlCol="0">
            <a:normAutofit lnSpcReduction="10000"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Сдача нормативов подтверждалась особыми значками. Чтобы получить такой значок, нужно было выполнить заданный набор требований, например: пробежать на скорость 30 метров, подтянуться определённое количество раз, пройти на лыжах 2 км.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зависимости от уровня достижений сдающие нормативы каждой ступени награждались золотым или серебряным значком </a:t>
            </a:r>
          </a:p>
        </p:txBody>
      </p:sp>
      <p:pic>
        <p:nvPicPr>
          <p:cNvPr id="18435" name="Picture 2" descr="Общество - Аргументы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862388"/>
            <a:ext cx="3529012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20638"/>
            <a:ext cx="2546350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77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684213" y="4657725"/>
            <a:ext cx="6551612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3200" b="1">
                <a:latin typeface="Calibri" pitchFamily="34" charset="0"/>
              </a:rPr>
              <a:t>Те, кто сдавал нормативы в течение нескольких лет, получали значок «Почётный значок ГТО».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32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9460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6804025" y="42863"/>
            <a:ext cx="1828800" cy="2286000"/>
          </a:xfrm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1138" y="2341563"/>
            <a:ext cx="2582862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0482" name="Объект 2"/>
          <p:cNvSpPr>
            <a:spLocks noGrp="1"/>
          </p:cNvSpPr>
          <p:nvPr>
            <p:ph sz="quarter" idx="13"/>
          </p:nvPr>
        </p:nvSpPr>
        <p:spPr>
          <a:xfrm>
            <a:off x="1547813" y="1776413"/>
            <a:ext cx="7121525" cy="3687762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</a:rPr>
              <a:t>Так звучал лозунг, вдохновлявший миллионы советских граждан на ежедневные занятия физкультурой, спортом, утренней гимнастикой. </a:t>
            </a:r>
          </a:p>
          <a:p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3129"/>
            <a:ext cx="7776864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«От значка ГТО – к олимпийской медали!» 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3716338"/>
            <a:ext cx="527843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>
            <a:off x="5651500" y="3357563"/>
            <a:ext cx="32766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Получение и дальнейшее ношение значка ГТО было почетным, обеспечивало дорогу в большой    спорт.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 В былые времена его наличие говорило о том, что перед вами человек, который старается быть гармонично развитой личностью</a:t>
            </a:r>
            <a:endParaRPr lang="ru-RU" sz="2000" b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992188"/>
            <a:ext cx="8628063" cy="5842000"/>
          </a:xfrm>
        </p:spPr>
      </p:pic>
      <p:sp>
        <p:nvSpPr>
          <p:cNvPr id="4" name="Прямоугольник 3"/>
          <p:cNvSpPr/>
          <p:nvPr/>
        </p:nvSpPr>
        <p:spPr>
          <a:xfrm>
            <a:off x="900113" y="60325"/>
            <a:ext cx="72009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Плакаты ГТО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C89096FC5A8C24BA30F17B1AD442313" ma:contentTypeVersion="2" ma:contentTypeDescription="Создание документа." ma:contentTypeScope="" ma:versionID="0899862442648e9b2ea22d07aeed3837">
  <xsd:schema xmlns:xsd="http://www.w3.org/2001/XMLSchema" xmlns:p="http://schemas.microsoft.com/office/2006/metadata/properties" targetNamespace="http://schemas.microsoft.com/office/2006/metadata/properties" ma:root="true" ma:fieldsID="8d5541492e3e0ca19339b41d5443b9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DB0BEAF-A22A-4DC9-95B0-217313E9EAEB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54081E9-6CD1-498F-BB65-9D4111DC5E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71D43A-AB93-4C4A-B547-9405B428D1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787</Words>
  <Application>Microsoft Office PowerPoint</Application>
  <PresentationFormat>Экран (4:3)</PresentationFormat>
  <Paragraphs>86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михаил</cp:lastModifiedBy>
  <cp:revision>16</cp:revision>
  <dcterms:created xsi:type="dcterms:W3CDTF">2015-04-05T04:59:04Z</dcterms:created>
  <dcterms:modified xsi:type="dcterms:W3CDTF">2017-03-18T16:29:26Z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0x0101004C89096FC5A8C24BA30F17B1AD442313</vt:lpwstr>
  </property>
</Properties>
</file>