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82" r:id="rId8"/>
    <p:sldId id="263" r:id="rId9"/>
    <p:sldId id="265" r:id="rId10"/>
    <p:sldId id="266" r:id="rId11"/>
    <p:sldId id="281" r:id="rId12"/>
    <p:sldId id="283" r:id="rId13"/>
    <p:sldId id="277" r:id="rId14"/>
    <p:sldId id="270" r:id="rId15"/>
    <p:sldId id="271" r:id="rId16"/>
    <p:sldId id="272" r:id="rId17"/>
    <p:sldId id="274" r:id="rId18"/>
    <p:sldId id="273" r:id="rId19"/>
    <p:sldId id="275" r:id="rId20"/>
    <p:sldId id="278" r:id="rId21"/>
    <p:sldId id="279" r:id="rId22"/>
    <p:sldId id="280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409" autoAdjust="0"/>
  </p:normalViewPr>
  <p:slideViewPr>
    <p:cSldViewPr>
      <p:cViewPr varScale="1">
        <p:scale>
          <a:sx n="61" d="100"/>
          <a:sy n="61" d="100"/>
        </p:scale>
        <p:origin x="-162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81000" y="4267200"/>
            <a:ext cx="9525000" cy="1752600"/>
          </a:xfrm>
        </p:spPr>
        <p:txBody>
          <a:bodyPr>
            <a:normAutofit fontScale="40000" lnSpcReduction="20000"/>
          </a:bodyPr>
          <a:lstStyle/>
          <a:p>
            <a:endParaRPr lang="en-US" sz="5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Computers in our </a:t>
            </a:r>
            <a:r>
              <a:rPr lang="en-US" sz="1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</a:p>
          <a:p>
            <a:r>
              <a:rPr lang="ru-RU" sz="4000" b="1" dirty="0" smtClean="0">
                <a:solidFill>
                  <a:srgbClr val="0000CC"/>
                </a:solidFill>
              </a:rPr>
              <a:t>                                           Учитель английского языка</a:t>
            </a:r>
          </a:p>
          <a:p>
            <a:r>
              <a:rPr lang="ru-RU" sz="4000" b="1" dirty="0" smtClean="0">
                <a:solidFill>
                  <a:srgbClr val="0000CC"/>
                </a:solidFill>
              </a:rPr>
              <a:t>                                             </a:t>
            </a:r>
            <a:r>
              <a:rPr lang="ru-RU" sz="4000" b="1" dirty="0" err="1" smtClean="0">
                <a:solidFill>
                  <a:srgbClr val="0000CC"/>
                </a:solidFill>
              </a:rPr>
              <a:t>Сватиньш</a:t>
            </a:r>
            <a:r>
              <a:rPr lang="ru-RU" sz="4000" b="1" dirty="0" smtClean="0">
                <a:solidFill>
                  <a:srgbClr val="0000CC"/>
                </a:solidFill>
              </a:rPr>
              <a:t> Ольга </a:t>
            </a:r>
            <a:r>
              <a:rPr lang="ru-RU" sz="4000" b="1" dirty="0" err="1" smtClean="0">
                <a:solidFill>
                  <a:srgbClr val="0000CC"/>
                </a:solidFill>
              </a:rPr>
              <a:t>Имантовна</a:t>
            </a:r>
            <a:endParaRPr lang="en-US" sz="4000" b="1" dirty="0" smtClean="0">
              <a:solidFill>
                <a:srgbClr val="0000CC"/>
              </a:solidFill>
            </a:endParaRPr>
          </a:p>
          <a:p>
            <a:endParaRPr lang="ru-RU" sz="5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4" name="AutoShape 2" descr="Картинки по запросу computers in our life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521712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 the words in two groups: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00CC"/>
                </a:solidFill>
              </a:rPr>
              <a:t>programmes</a:t>
            </a:r>
            <a:r>
              <a:rPr lang="en-US" b="1" dirty="0" smtClean="0">
                <a:solidFill>
                  <a:srgbClr val="0000CC"/>
                </a:solidFill>
              </a:rPr>
              <a:t>, keyboard, disc drive, document, application, mouse, screen, file, monitor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43000" y="3048000"/>
            <a:ext cx="2514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Software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5410200" y="3048000"/>
            <a:ext cx="2667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Hardware</a:t>
            </a: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choose the correct word?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76400"/>
            <a:ext cx="4191000" cy="4525963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we </a:t>
            </a:r>
            <a:r>
              <a:rPr lang="en-US" sz="40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40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wipe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file by mistake?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endParaRPr lang="ru-RU" dirty="0"/>
          </a:p>
        </p:txBody>
      </p:sp>
      <p:pic>
        <p:nvPicPr>
          <p:cNvPr id="3076" name="Picture 4" descr="D:\Ольга\Загрузки\images.png"/>
          <p:cNvPicPr>
            <a:picLocks noChangeAspect="1" noChangeArrowheads="1"/>
          </p:cNvPicPr>
          <p:nvPr/>
        </p:nvPicPr>
        <p:blipFill>
          <a:blip r:embed="rId2"/>
          <a:srcRect l="17638" r="20157"/>
          <a:stretch>
            <a:fillRect/>
          </a:stretch>
        </p:blipFill>
        <p:spPr bwMode="auto">
          <a:xfrm>
            <a:off x="5943600" y="4038600"/>
            <a:ext cx="2877823" cy="2590800"/>
          </a:xfrm>
          <a:prstGeom prst="rect">
            <a:avLst/>
          </a:prstGeom>
          <a:noFill/>
        </p:spPr>
      </p:pic>
      <p:pic>
        <p:nvPicPr>
          <p:cNvPr id="3077" name="Picture 5" descr="D:\Ольга\Загрузки\Без названия22.png"/>
          <p:cNvPicPr>
            <a:picLocks noChangeAspect="1" noChangeArrowheads="1"/>
          </p:cNvPicPr>
          <p:nvPr/>
        </p:nvPicPr>
        <p:blipFill>
          <a:blip r:embed="rId3"/>
          <a:srcRect b="7597"/>
          <a:stretch>
            <a:fillRect/>
          </a:stretch>
        </p:blipFill>
        <p:spPr bwMode="auto">
          <a:xfrm>
            <a:off x="5867400" y="1676400"/>
            <a:ext cx="2819400" cy="2049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</a:t>
            </a:r>
            <a:r>
              <a:rPr lang="en-US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Internet?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3657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4000" dirty="0"/>
          </a:p>
        </p:txBody>
      </p:sp>
      <p:pic>
        <p:nvPicPr>
          <p:cNvPr id="4098" name="Picture 2" descr="D:\Ольга\Загрузки\images (2).jpg"/>
          <p:cNvPicPr>
            <a:picLocks noChangeAspect="1" noChangeArrowheads="1"/>
          </p:cNvPicPr>
          <p:nvPr/>
        </p:nvPicPr>
        <p:blipFill>
          <a:blip r:embed="rId2"/>
          <a:srcRect l="3500" t="6488" r="5249" b="16221"/>
          <a:stretch>
            <a:fillRect/>
          </a:stretch>
        </p:blipFill>
        <p:spPr bwMode="auto">
          <a:xfrm>
            <a:off x="762000" y="2362200"/>
            <a:ext cx="3280799" cy="2997540"/>
          </a:xfrm>
          <a:prstGeom prst="rect">
            <a:avLst/>
          </a:prstGeom>
          <a:noFill/>
        </p:spPr>
      </p:pic>
      <p:pic>
        <p:nvPicPr>
          <p:cNvPr id="4101" name="Picture 5" descr="D:\Ольга\Загрузки\Без названия (2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362200"/>
            <a:ext cx="2971800" cy="295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495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>
              <a:buNone/>
            </a:pPr>
            <a:r>
              <a:rPr lang="en-US" sz="4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How </a:t>
            </a:r>
            <a:r>
              <a:rPr lang="en-US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disc that record and store information called?</a:t>
            </a:r>
            <a:endParaRPr lang="ru-RU" sz="4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7" name="Picture 3" descr="D:\Ольга\Загрузки\Без названия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524000"/>
            <a:ext cx="3841242" cy="2394014"/>
          </a:xfrm>
          <a:prstGeom prst="rect">
            <a:avLst/>
          </a:prstGeom>
          <a:noFill/>
        </p:spPr>
      </p:pic>
      <p:pic>
        <p:nvPicPr>
          <p:cNvPr id="11269" name="Picture 5" descr="D:\Ольга\Загрузки\Без названия (11).jpg"/>
          <p:cNvPicPr>
            <a:picLocks noChangeAspect="1" noChangeArrowheads="1"/>
          </p:cNvPicPr>
          <p:nvPr/>
        </p:nvPicPr>
        <p:blipFill>
          <a:blip r:embed="rId3"/>
          <a:srcRect l="11410" t="13925" b="7957"/>
          <a:stretch>
            <a:fillRect/>
          </a:stretch>
        </p:blipFill>
        <p:spPr bwMode="auto">
          <a:xfrm>
            <a:off x="4953000" y="4114800"/>
            <a:ext cx="3887046" cy="2457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say in this case?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we </a:t>
            </a:r>
            <a:r>
              <a:rPr lang="en-US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spilled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poured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something on the keyboard?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743200"/>
            <a:ext cx="5181600" cy="344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</a:t>
            </a:r>
            <a:r>
              <a:rPr lang="en-US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documents?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 b="5906"/>
          <a:stretch>
            <a:fillRect/>
          </a:stretch>
        </p:blipFill>
        <p:spPr bwMode="auto">
          <a:xfrm>
            <a:off x="4648200" y="3581400"/>
            <a:ext cx="3832765" cy="263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3112" b="12529"/>
          <a:stretch>
            <a:fillRect/>
          </a:stretch>
        </p:blipFill>
        <p:spPr bwMode="auto">
          <a:xfrm>
            <a:off x="609600" y="3581400"/>
            <a:ext cx="3542563" cy="262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get a problem with a disc drive we say that DVD doesn’t … 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5" name="Picture 3" descr="D:\Ольга\Загрузки\Без названия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4490357" cy="2514600"/>
          </a:xfrm>
          <a:prstGeom prst="rect">
            <a:avLst/>
          </a:prstGeom>
          <a:noFill/>
        </p:spPr>
      </p:pic>
      <p:pic>
        <p:nvPicPr>
          <p:cNvPr id="8196" name="Picture 4" descr="D:\Ольга\Загрузки\Без названия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733800"/>
            <a:ext cx="4419600" cy="281533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</a:t>
            </a:r>
            <a:r>
              <a:rPr lang="en-US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music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computer?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9" name="Picture 3" descr="D:\Ольга\Загрузки\Без названия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352800"/>
            <a:ext cx="4038600" cy="3305790"/>
          </a:xfrm>
          <a:prstGeom prst="rect">
            <a:avLst/>
          </a:prstGeom>
          <a:noFill/>
        </p:spPr>
      </p:pic>
      <p:pic>
        <p:nvPicPr>
          <p:cNvPr id="9220" name="Picture 4" descr="D:\Ольга\Загрузки\Без названия (9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13998"/>
          <a:stretch>
            <a:fillRect/>
          </a:stretch>
        </p:blipFill>
        <p:spPr bwMode="auto">
          <a:xfrm>
            <a:off x="381000" y="2023054"/>
            <a:ext cx="4267200" cy="2597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be slow </a:t>
            </a:r>
            <a:r>
              <a:rPr lang="en-US" sz="40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40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D:\Ольга\Загрузки\Без названия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62200"/>
            <a:ext cx="6743347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mean when we say that that the printer has run out of ink?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D:\Ольга\Загрузки\images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209800"/>
            <a:ext cx="3733800" cy="3733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087463"/>
            <a:ext cx="3657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00CC"/>
                </a:solidFill>
              </a:rPr>
              <a:t>We have to run to buy ink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00CC"/>
                </a:solidFill>
              </a:rPr>
              <a:t>There is no ink in the printer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1055E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 years ago people didn’t  hear of computers.</a:t>
            </a:r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962400"/>
            <a:ext cx="2593181" cy="259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05000"/>
            <a:ext cx="2926080" cy="225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667000"/>
            <a:ext cx="2126552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problems</a:t>
            </a:r>
            <a:endParaRPr lang="ru-RU" sz="4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6400"/>
            <a:ext cx="41910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screen stays the same and does not change no matter what buttons you press we say that …..</a:t>
            </a:r>
            <a:endParaRPr lang="ru-RU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0"/>
            <a:ext cx="3205970" cy="487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52600"/>
            <a:ext cx="35052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our computer is very slow it can mean that it has a …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7526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computer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such as a software application or an operating system stops functioning properly and exits we say that computer….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6406" r="17937"/>
          <a:stretch>
            <a:fillRect/>
          </a:stretch>
        </p:blipFill>
        <p:spPr bwMode="auto">
          <a:xfrm>
            <a:off x="4419600" y="1828800"/>
            <a:ext cx="4276554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can’t they work?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b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000" b="1" dirty="0" smtClean="0">
              <a:solidFill>
                <a:srgbClr val="0000CC"/>
              </a:solidFill>
            </a:endParaRPr>
          </a:p>
        </p:txBody>
      </p:sp>
      <p:pic>
        <p:nvPicPr>
          <p:cNvPr id="5122" name="Picture 2" descr="D:\Ольга\Загрузки\Без названия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4612409" cy="3581400"/>
          </a:xfrm>
          <a:prstGeom prst="rect">
            <a:avLst/>
          </a:prstGeom>
          <a:noFill/>
        </p:spPr>
      </p:pic>
      <p:pic>
        <p:nvPicPr>
          <p:cNvPr id="5123" name="Picture 3" descr="D:\Ольга\Загрузки\images (3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505200"/>
            <a:ext cx="4800600" cy="318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guess this computer problem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6146" name="Picture 2" descr="D:\Ольга\Загрузки\Без названия (2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8085"/>
          <a:stretch>
            <a:fillRect/>
          </a:stretch>
        </p:blipFill>
        <p:spPr bwMode="auto">
          <a:xfrm>
            <a:off x="5257800" y="1905000"/>
            <a:ext cx="3581400" cy="2288363"/>
          </a:xfrm>
          <a:prstGeom prst="rect">
            <a:avLst/>
          </a:prstGeom>
          <a:noFill/>
        </p:spPr>
      </p:pic>
      <p:pic>
        <p:nvPicPr>
          <p:cNvPr id="6148" name="Picture 4" descr="D:\Ольга\Загрузки\images (4).jpg"/>
          <p:cNvPicPr>
            <a:picLocks noChangeAspect="1" noChangeArrowheads="1"/>
          </p:cNvPicPr>
          <p:nvPr/>
        </p:nvPicPr>
        <p:blipFill>
          <a:blip r:embed="rId3"/>
          <a:srcRect b="7915"/>
          <a:stretch>
            <a:fillRect/>
          </a:stretch>
        </p:blipFill>
        <p:spPr bwMode="auto">
          <a:xfrm>
            <a:off x="457200" y="1904999"/>
            <a:ext cx="3429000" cy="2284459"/>
          </a:xfrm>
          <a:prstGeom prst="rect">
            <a:avLst/>
          </a:prstGeom>
          <a:noFill/>
        </p:spPr>
      </p:pic>
      <p:pic>
        <p:nvPicPr>
          <p:cNvPr id="6147" name="Picture 3" descr="D:\Ольга\Загрузки\images (3).jpg"/>
          <p:cNvPicPr>
            <a:picLocks noChangeAspect="1" noChangeArrowheads="1"/>
          </p:cNvPicPr>
          <p:nvPr/>
        </p:nvPicPr>
        <p:blipFill>
          <a:blip r:embed="rId4"/>
          <a:srcRect l="14426" b="7874"/>
          <a:stretch>
            <a:fillRect/>
          </a:stretch>
        </p:blipFill>
        <p:spPr bwMode="auto">
          <a:xfrm>
            <a:off x="2895600" y="4114799"/>
            <a:ext cx="3124200" cy="2464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25622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1055E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today we  cannot imagine our life without them.</a:t>
            </a:r>
            <a:endParaRPr lang="ru-RU" sz="48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 b="9551"/>
          <a:stretch>
            <a:fillRect/>
          </a:stretch>
        </p:blipFill>
        <p:spPr bwMode="auto">
          <a:xfrm>
            <a:off x="4419600" y="1752600"/>
            <a:ext cx="238022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 l="11674" r="13133"/>
          <a:stretch>
            <a:fillRect/>
          </a:stretch>
        </p:blipFill>
        <p:spPr bwMode="auto">
          <a:xfrm>
            <a:off x="6400800" y="4267200"/>
            <a:ext cx="231392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 b="6654"/>
          <a:stretch>
            <a:fillRect/>
          </a:stretch>
        </p:blipFill>
        <p:spPr bwMode="auto">
          <a:xfrm>
            <a:off x="2438400" y="3048000"/>
            <a:ext cx="2209800" cy="32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first computer was the size of a minibus and weighed a ton.</a:t>
            </a:r>
            <a:endParaRPr lang="ru-RU" sz="48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7" y="1600200"/>
            <a:ext cx="4033838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394" y="3124184"/>
            <a:ext cx="4217194" cy="331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technology is the fastest-growing industry in the world.</a:t>
            </a:r>
            <a: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Today, its job can de done by a chip the size of a pinhead. And the revolution is still going on.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81346" y="3386874"/>
            <a:ext cx="5119688" cy="303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various types of computers.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ru-RU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desktop</a:t>
            </a:r>
            <a:endParaRPr lang="en-US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monoblock</a:t>
            </a:r>
            <a:endParaRPr lang="en-US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laptop</a:t>
            </a: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netbook</a:t>
            </a:r>
            <a:endParaRPr lang="en-US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nettop</a:t>
            </a:r>
            <a:endParaRPr lang="en-US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palmtop</a:t>
            </a:r>
          </a:p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ru-RU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tablet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PC</a:t>
            </a:r>
            <a:endParaRPr lang="en-US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2052" name="Picture 4" descr="D:\Ольга\Загрузки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828800"/>
            <a:ext cx="5153186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name them?</a:t>
            </a:r>
            <a:endParaRPr lang="ru-RU" dirty="0"/>
          </a:p>
        </p:txBody>
      </p:sp>
      <p:pic>
        <p:nvPicPr>
          <p:cNvPr id="1026" name="Picture 2" descr="D:\Ольга\Загрузки\Без названия (1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1905000" cy="1905000"/>
          </a:xfrm>
          <a:prstGeom prst="rect">
            <a:avLst/>
          </a:prstGeom>
          <a:noFill/>
        </p:spPr>
      </p:pic>
      <p:pic>
        <p:nvPicPr>
          <p:cNvPr id="1027" name="Picture 3" descr="D:\Ольга\Загрузки\Без названия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810000"/>
            <a:ext cx="1907381" cy="1907381"/>
          </a:xfrm>
          <a:prstGeom prst="rect">
            <a:avLst/>
          </a:prstGeom>
          <a:noFill/>
        </p:spPr>
      </p:pic>
      <p:pic>
        <p:nvPicPr>
          <p:cNvPr id="1028" name="Picture 4" descr="D:\Ольга\Загрузки\Без названия (15).jpg"/>
          <p:cNvPicPr>
            <a:picLocks noChangeAspect="1" noChangeArrowheads="1"/>
          </p:cNvPicPr>
          <p:nvPr/>
        </p:nvPicPr>
        <p:blipFill>
          <a:blip r:embed="rId4"/>
          <a:srcRect t="5039" b="8399"/>
          <a:stretch>
            <a:fillRect/>
          </a:stretch>
        </p:blipFill>
        <p:spPr bwMode="auto">
          <a:xfrm>
            <a:off x="6629400" y="1784384"/>
            <a:ext cx="2143125" cy="1855130"/>
          </a:xfrm>
          <a:prstGeom prst="rect">
            <a:avLst/>
          </a:prstGeom>
          <a:noFill/>
        </p:spPr>
      </p:pic>
      <p:pic>
        <p:nvPicPr>
          <p:cNvPr id="1029" name="Picture 5" descr="D:\Ольга\Загрузки\Без названия (16).jpg"/>
          <p:cNvPicPr>
            <a:picLocks noChangeAspect="1" noChangeArrowheads="1"/>
          </p:cNvPicPr>
          <p:nvPr/>
        </p:nvPicPr>
        <p:blipFill>
          <a:blip r:embed="rId5"/>
          <a:srcRect t="30527"/>
          <a:stretch>
            <a:fillRect/>
          </a:stretch>
        </p:blipFill>
        <p:spPr bwMode="auto">
          <a:xfrm>
            <a:off x="4800600" y="4419600"/>
            <a:ext cx="1847850" cy="1720478"/>
          </a:xfrm>
          <a:prstGeom prst="rect">
            <a:avLst/>
          </a:prstGeom>
          <a:noFill/>
        </p:spPr>
      </p:pic>
      <p:pic>
        <p:nvPicPr>
          <p:cNvPr id="1030" name="Picture 6" descr="D:\Ольга\Загрузки\Без названия (1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3733800"/>
            <a:ext cx="1264444" cy="2035969"/>
          </a:xfrm>
          <a:prstGeom prst="rect">
            <a:avLst/>
          </a:prstGeom>
          <a:noFill/>
        </p:spPr>
      </p:pic>
      <p:pic>
        <p:nvPicPr>
          <p:cNvPr id="1031" name="Picture 7" descr="D:\Ольга\Загрузки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1752600"/>
            <a:ext cx="1971675" cy="2324100"/>
          </a:xfrm>
          <a:prstGeom prst="rect">
            <a:avLst/>
          </a:prstGeom>
          <a:noFill/>
        </p:spPr>
      </p:pic>
      <p:pic>
        <p:nvPicPr>
          <p:cNvPr id="1032" name="Picture 8" descr="D:\Ольга\Загрузки\Без названия (1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4343400"/>
            <a:ext cx="2204085" cy="1644587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533400" y="91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ru-RU" sz="3600" dirty="0"/>
          </a:p>
        </p:txBody>
      </p:sp>
      <p:sp>
        <p:nvSpPr>
          <p:cNvPr id="12" name="Овал 11"/>
          <p:cNvSpPr/>
          <p:nvPr/>
        </p:nvSpPr>
        <p:spPr>
          <a:xfrm>
            <a:off x="4572000" y="3352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</a:t>
            </a:r>
            <a:endParaRPr lang="ru-RU" sz="3600" dirty="0"/>
          </a:p>
        </p:txBody>
      </p:sp>
      <p:sp>
        <p:nvSpPr>
          <p:cNvPr id="13" name="Овал 12"/>
          <p:cNvSpPr/>
          <p:nvPr/>
        </p:nvSpPr>
        <p:spPr>
          <a:xfrm>
            <a:off x="7924800" y="1066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ru-RU" sz="3600" dirty="0"/>
          </a:p>
        </p:txBody>
      </p:sp>
      <p:sp>
        <p:nvSpPr>
          <p:cNvPr id="14" name="Овал 13"/>
          <p:cNvSpPr/>
          <p:nvPr/>
        </p:nvSpPr>
        <p:spPr>
          <a:xfrm>
            <a:off x="304800" y="579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ru-RU" sz="3600" dirty="0"/>
          </a:p>
        </p:txBody>
      </p:sp>
      <p:sp>
        <p:nvSpPr>
          <p:cNvPr id="15" name="Овал 14"/>
          <p:cNvSpPr/>
          <p:nvPr/>
        </p:nvSpPr>
        <p:spPr>
          <a:xfrm>
            <a:off x="2438400" y="5943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ru-RU" sz="3600" dirty="0"/>
          </a:p>
        </p:txBody>
      </p:sp>
      <p:sp>
        <p:nvSpPr>
          <p:cNvPr id="16" name="Овал 15"/>
          <p:cNvSpPr/>
          <p:nvPr/>
        </p:nvSpPr>
        <p:spPr>
          <a:xfrm>
            <a:off x="7696200" y="5638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7</a:t>
            </a:r>
            <a:endParaRPr lang="ru-RU" sz="3600" dirty="0"/>
          </a:p>
        </p:txBody>
      </p:sp>
      <p:sp>
        <p:nvSpPr>
          <p:cNvPr id="17" name="Овал 16"/>
          <p:cNvSpPr/>
          <p:nvPr/>
        </p:nvSpPr>
        <p:spPr>
          <a:xfrm>
            <a:off x="5257800" y="5943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know computer parts?</a:t>
            </a:r>
            <a:endParaRPr lang="ru-RU" sz="4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686675" cy="430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Блок-схема: узел 8"/>
          <p:cNvSpPr/>
          <p:nvPr/>
        </p:nvSpPr>
        <p:spPr>
          <a:xfrm>
            <a:off x="914400" y="1600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5715000" y="1676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990600" y="2895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3276600" y="43434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2057400" y="5334000"/>
            <a:ext cx="5334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7543800" y="3733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7543800" y="18288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ru-RU" sz="2400" b="1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7543800" y="48006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ru-RU" sz="2400" b="1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5257800" y="54102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6096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Scanner, monitor, printer, </a:t>
            </a:r>
            <a:r>
              <a:rPr lang="en-US" b="1" dirty="0" err="1" smtClean="0"/>
              <a:t>pendrive</a:t>
            </a:r>
            <a:r>
              <a:rPr lang="en-US" b="1" dirty="0" smtClean="0"/>
              <a:t>, mouse, base unit(CPU), UPS, speakers, keyboard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and Hardware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00CC"/>
                </a:solidFill>
              </a:rPr>
              <a:t>Software is a program that enables a computer to perform a specific task.</a:t>
            </a:r>
          </a:p>
          <a:p>
            <a:pPr>
              <a:buNone/>
            </a:pPr>
            <a:endParaRPr lang="en-US" sz="4000" b="1" dirty="0" smtClean="0">
              <a:solidFill>
                <a:srgbClr val="0000CC"/>
              </a:solidFill>
            </a:endParaRPr>
          </a:p>
          <a:p>
            <a:r>
              <a:rPr lang="en-US" sz="4000" b="1" dirty="0" smtClean="0">
                <a:solidFill>
                  <a:srgbClr val="0000CC"/>
                </a:solidFill>
              </a:rPr>
              <a:t>Hardware includes the physical components of the system.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7CCA62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1042</TotalTime>
  <Words>346</Words>
  <PresentationFormat>Экран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Слайд 1</vt:lpstr>
      <vt:lpstr>50 years ago people didn’t  hear of computers.</vt:lpstr>
      <vt:lpstr>And today we  cannot imagine our life without them.</vt:lpstr>
      <vt:lpstr>The first computer was the size of a minibus and weighed a ton.</vt:lpstr>
      <vt:lpstr>    Computer technology is the fastest-growing industry in the world. Today, its job can de done by a chip the size of a pinhead. And the revolution is still going on.</vt:lpstr>
      <vt:lpstr>There are various types of computers. </vt:lpstr>
      <vt:lpstr>Can you name them?</vt:lpstr>
      <vt:lpstr>Do you know computer parts?</vt:lpstr>
      <vt:lpstr>Software and Hardware</vt:lpstr>
      <vt:lpstr>Divide the words in two groups:</vt:lpstr>
      <vt:lpstr>Can you choose the correct word?</vt:lpstr>
      <vt:lpstr>Do we join or connect the Internet?</vt:lpstr>
      <vt:lpstr>Слайд 13</vt:lpstr>
      <vt:lpstr>What do we say in this case? Have we spilled or poured something on the keyboard?</vt:lpstr>
      <vt:lpstr>Do we save or store the documents?</vt:lpstr>
      <vt:lpstr>When we get a problem with a disc drive we say that DVD doesn’t … </vt:lpstr>
      <vt:lpstr>Do we transfer or download music on the computer?</vt:lpstr>
      <vt:lpstr>What can be slow link or connection?</vt:lpstr>
      <vt:lpstr>What do we mean when we say that that the printer has run out of ink?</vt:lpstr>
      <vt:lpstr>Computer problems</vt:lpstr>
      <vt:lpstr>Слайд 21</vt:lpstr>
      <vt:lpstr>Слайд 22</vt:lpstr>
      <vt:lpstr>Why can’t they work?</vt:lpstr>
      <vt:lpstr>Can you guess this computer problem?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</dc:title>
  <dc:creator>Ольга</dc:creator>
  <cp:lastModifiedBy>Ольга</cp:lastModifiedBy>
  <cp:revision>64</cp:revision>
  <dcterms:created xsi:type="dcterms:W3CDTF">2019-12-21T13:15:19Z</dcterms:created>
  <dcterms:modified xsi:type="dcterms:W3CDTF">2020-05-31T15:23:30Z</dcterms:modified>
</cp:coreProperties>
</file>