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376264"/>
          </a:xfrm>
        </p:spPr>
        <p:txBody>
          <a:bodyPr>
            <a:normAutofit/>
          </a:bodyPr>
          <a:lstStyle/>
          <a:p>
            <a:r>
              <a:rPr lang="ru-RU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FF"/>
                </a:solidFill>
                <a:latin typeface="Arial Black"/>
              </a:rPr>
              <a:t>ДАВАЙТЕ ЖИТЬ ДРУЖНО</a:t>
            </a:r>
            <a:br>
              <a:rPr lang="ru-RU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FF"/>
                </a:solidFill>
                <a:latin typeface="Arial Black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7160840" cy="1656184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и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провела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pPr algn="r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Сысоева С.В.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61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64904"/>
            <a:ext cx="5650160" cy="4104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1331913" y="1628775"/>
            <a:ext cx="6985000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</a:p>
        </p:txBody>
      </p:sp>
      <p:pic>
        <p:nvPicPr>
          <p:cNvPr id="43013" name="Picture 5" descr="11581329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933825"/>
            <a:ext cx="2592387" cy="2554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64235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29"/>
              </a:avLst>
            </a:prstTxWarp>
          </a:bodyPr>
          <a:lstStyle/>
          <a:p>
            <a:pPr algn="ctr"/>
            <a:r>
              <a:rPr lang="ru-RU" sz="5400" b="1" i="1" kern="10" spc="108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Основополагающий вопрос:</a:t>
            </a:r>
          </a:p>
        </p:txBody>
      </p:sp>
      <p:sp>
        <p:nvSpPr>
          <p:cNvPr id="28679" name="WordArt 7"/>
          <p:cNvSpPr>
            <a:spLocks noChangeArrowheads="1" noChangeShapeType="1" noTextEdit="1"/>
          </p:cNvSpPr>
          <p:nvPr/>
        </p:nvSpPr>
        <p:spPr bwMode="auto">
          <a:xfrm>
            <a:off x="468313" y="2133600"/>
            <a:ext cx="8207375" cy="25193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Как стать настоящим другом?</a:t>
            </a:r>
          </a:p>
        </p:txBody>
      </p:sp>
      <p:sp>
        <p:nvSpPr>
          <p:cNvPr id="28680" name="WordArt 8"/>
          <p:cNvSpPr>
            <a:spLocks noChangeArrowheads="1" noChangeShapeType="1" noTextEdit="1"/>
          </p:cNvSpPr>
          <p:nvPr/>
        </p:nvSpPr>
        <p:spPr bwMode="auto">
          <a:xfrm>
            <a:off x="395288" y="4581525"/>
            <a:ext cx="813593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57"/>
              </a:avLst>
            </a:prstTxWarp>
          </a:bodyPr>
          <a:lstStyle/>
          <a:p>
            <a:pPr algn="ctr"/>
            <a:r>
              <a:rPr lang="ru-RU" sz="3600" b="1" i="1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00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Проблемный вопрос:</a:t>
            </a:r>
          </a:p>
        </p:txBody>
      </p:sp>
      <p:pic>
        <p:nvPicPr>
          <p:cNvPr id="28683" name="Picture 11" descr="solnyshk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3788" y="1341438"/>
            <a:ext cx="2009775" cy="2016125"/>
          </a:xfrm>
          <a:prstGeom prst="rect">
            <a:avLst/>
          </a:prstGeom>
          <a:noFill/>
        </p:spPr>
      </p:pic>
      <p:sp>
        <p:nvSpPr>
          <p:cNvPr id="28684" name="WordArt 12"/>
          <p:cNvSpPr>
            <a:spLocks noChangeArrowheads="1" noChangeShapeType="1" noTextEdit="1"/>
          </p:cNvSpPr>
          <p:nvPr/>
        </p:nvSpPr>
        <p:spPr bwMode="auto">
          <a:xfrm>
            <a:off x="755650" y="5589588"/>
            <a:ext cx="8101013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будет, если со мной перестанут дружить?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9" grpId="0" animBg="1"/>
      <p:bldP spid="28680" grpId="0" animBg="1"/>
      <p:bldP spid="286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Как вы понимаете слово «дружба»?</a:t>
            </a:r>
          </a:p>
          <a:p>
            <a:r>
              <a:rPr lang="ru-RU"/>
              <a:t>Кто такой друг?</a:t>
            </a:r>
          </a:p>
          <a:p>
            <a:r>
              <a:rPr lang="ru-RU"/>
              <a:t>Что значит «дружить»?</a:t>
            </a:r>
          </a:p>
          <a:p>
            <a:r>
              <a:rPr lang="ru-RU"/>
              <a:t>Есть ли правила дружбы?</a:t>
            </a:r>
          </a:p>
          <a:p>
            <a:r>
              <a:rPr lang="ru-RU"/>
              <a:t>Зачем нужны друзья?</a:t>
            </a:r>
          </a:p>
          <a:p>
            <a:r>
              <a:rPr lang="ru-RU"/>
              <a:t>Как научиться дружить?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1403350" y="260350"/>
            <a:ext cx="6840538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Учебные вопросы:</a:t>
            </a:r>
          </a:p>
        </p:txBody>
      </p:sp>
      <p:pic>
        <p:nvPicPr>
          <p:cNvPr id="29701" name="Picture 5" descr="c0bf924617c608464851e30283b74362_4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2636838"/>
            <a:ext cx="2771775" cy="3998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/>
              <a:t>Расширение знаний детей о дружбе.</a:t>
            </a:r>
          </a:p>
          <a:p>
            <a:r>
              <a:rPr lang="ru-RU" sz="2800" dirty="0"/>
              <a:t>Развитие умения аргументировать свою точку зрения.</a:t>
            </a:r>
          </a:p>
          <a:p>
            <a:r>
              <a:rPr lang="ru-RU" sz="2800" dirty="0"/>
              <a:t>Формирование нравственных качеств обучающихся: умение дружить, беречь дружбу, общаться в коллективе.</a:t>
            </a:r>
          </a:p>
          <a:p>
            <a:r>
              <a:rPr lang="ru-RU" sz="2800" dirty="0"/>
              <a:t>Воспитание доброжелательности, уважения друг к другу.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95288" y="0"/>
            <a:ext cx="8280400" cy="1628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Дидактические </a:t>
            </a:r>
            <a:r>
              <a:rPr lang="ru-RU" sz="32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 цели :</a:t>
            </a:r>
            <a:endParaRPr lang="ru-RU" sz="32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30725" name="Picture 5" descr="1204066-530a9c8e997de0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4868863"/>
            <a:ext cx="2573337" cy="193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4895850" cy="5688012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ru-RU" sz="4000" i="1"/>
              <a:t>Дружба-главное чудо всегда, </a:t>
            </a:r>
          </a:p>
          <a:p>
            <a:pPr>
              <a:buFontTx/>
              <a:buNone/>
            </a:pPr>
            <a:r>
              <a:rPr lang="ru-RU" sz="4000" i="1"/>
              <a:t>Сто открытий для нас таящее, </a:t>
            </a:r>
          </a:p>
          <a:p>
            <a:pPr>
              <a:buFontTx/>
              <a:buNone/>
            </a:pPr>
            <a:r>
              <a:rPr lang="ru-RU" sz="4000" i="1"/>
              <a:t>И любая беда не беда, </a:t>
            </a:r>
          </a:p>
          <a:p>
            <a:pPr>
              <a:buFontTx/>
              <a:buNone/>
            </a:pPr>
            <a:r>
              <a:rPr lang="ru-RU" sz="4000" i="1"/>
              <a:t>Если рядом друзья настоящие!</a:t>
            </a:r>
          </a:p>
        </p:txBody>
      </p:sp>
      <p:pic>
        <p:nvPicPr>
          <p:cNvPr id="31748" name="Picture 4" descr="d6501512902a896daf98fdaeedba917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0"/>
            <a:ext cx="39243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Oval 4"/>
          <p:cNvSpPr>
            <a:spLocks noChangeArrowheads="1"/>
          </p:cNvSpPr>
          <p:nvPr/>
        </p:nvSpPr>
        <p:spPr bwMode="auto">
          <a:xfrm rot="-621641">
            <a:off x="5435600" y="2565400"/>
            <a:ext cx="2736850" cy="1295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 rot="-25321809">
            <a:off x="2005807" y="4410869"/>
            <a:ext cx="2736850" cy="1493837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 rot="7612194">
            <a:off x="4297363" y="865188"/>
            <a:ext cx="2736850" cy="1295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900113" y="2852738"/>
            <a:ext cx="2736850" cy="12239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 rot="3083050">
            <a:off x="1639094" y="818357"/>
            <a:ext cx="2736850" cy="14779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 rot="3481464">
            <a:off x="4427538" y="4652962"/>
            <a:ext cx="2736850" cy="11525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3419475" y="2205038"/>
            <a:ext cx="2233613" cy="2232025"/>
          </a:xfrm>
          <a:prstGeom prst="ellipse">
            <a:avLst/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/>
              <a:t>ДРУГ</a:t>
            </a:r>
          </a:p>
        </p:txBody>
      </p:sp>
      <p:sp>
        <p:nvSpPr>
          <p:cNvPr id="32780" name="WordArt 12"/>
          <p:cNvSpPr>
            <a:spLocks noChangeArrowheads="1" noChangeShapeType="1" noTextEdit="1"/>
          </p:cNvSpPr>
          <p:nvPr/>
        </p:nvSpPr>
        <p:spPr bwMode="auto">
          <a:xfrm rot="5400000">
            <a:off x="-2233613" y="2960688"/>
            <a:ext cx="5832475" cy="863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556"/>
              </a:avLst>
            </a:prstTxWarp>
          </a:bodyPr>
          <a:lstStyle/>
          <a:p>
            <a:pPr algn="ctr" fontAlgn="auto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Друг - это</a:t>
            </a:r>
          </a:p>
        </p:txBody>
      </p:sp>
      <p:sp>
        <p:nvSpPr>
          <p:cNvPr id="32781" name="WordArt 13"/>
          <p:cNvSpPr>
            <a:spLocks noChangeArrowheads="1" noChangeShapeType="1" noTextEdit="1"/>
          </p:cNvSpPr>
          <p:nvPr/>
        </p:nvSpPr>
        <p:spPr bwMode="auto">
          <a:xfrm rot="5400000">
            <a:off x="5616575" y="3033713"/>
            <a:ext cx="5832475" cy="863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556"/>
              </a:avLst>
            </a:prstTxWarp>
          </a:bodyPr>
          <a:lstStyle/>
          <a:p>
            <a:pPr algn="ctr" fontAlgn="auto"/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Друг - это</a:t>
            </a:r>
          </a:p>
        </p:txBody>
      </p:sp>
      <p:sp>
        <p:nvSpPr>
          <p:cNvPr id="32782" name="WordArt 14"/>
          <p:cNvSpPr>
            <a:spLocks noChangeArrowheads="1" noChangeShapeType="1" noTextEdit="1"/>
          </p:cNvSpPr>
          <p:nvPr/>
        </p:nvSpPr>
        <p:spPr bwMode="auto">
          <a:xfrm rot="2999422">
            <a:off x="2051050" y="1163638"/>
            <a:ext cx="192087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ЛЮБИМАЯ КНИГА</a:t>
            </a:r>
          </a:p>
        </p:txBody>
      </p:sp>
      <p:sp>
        <p:nvSpPr>
          <p:cNvPr id="32784" name="WordArt 16"/>
          <p:cNvSpPr>
            <a:spLocks noChangeArrowheads="1" noChangeShapeType="1" noTextEdit="1"/>
          </p:cNvSpPr>
          <p:nvPr/>
        </p:nvSpPr>
        <p:spPr bwMode="auto">
          <a:xfrm>
            <a:off x="1187450" y="3068638"/>
            <a:ext cx="2089150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МАМА</a:t>
            </a:r>
          </a:p>
        </p:txBody>
      </p:sp>
      <p:sp>
        <p:nvSpPr>
          <p:cNvPr id="32785" name="WordArt 17"/>
          <p:cNvSpPr>
            <a:spLocks noChangeArrowheads="1" noChangeShapeType="1" noTextEdit="1"/>
          </p:cNvSpPr>
          <p:nvPr/>
        </p:nvSpPr>
        <p:spPr bwMode="auto">
          <a:xfrm rot="-888320">
            <a:off x="5724525" y="2852738"/>
            <a:ext cx="2087563" cy="7921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УЧИТЕЛЬ</a:t>
            </a:r>
          </a:p>
        </p:txBody>
      </p:sp>
      <p:sp>
        <p:nvSpPr>
          <p:cNvPr id="32786" name="WordArt 18"/>
          <p:cNvSpPr>
            <a:spLocks noChangeArrowheads="1" noChangeShapeType="1" noTextEdit="1"/>
          </p:cNvSpPr>
          <p:nvPr/>
        </p:nvSpPr>
        <p:spPr bwMode="auto">
          <a:xfrm rot="-3212383">
            <a:off x="4618832" y="992981"/>
            <a:ext cx="2068512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КУКЛА</a:t>
            </a:r>
          </a:p>
        </p:txBody>
      </p:sp>
      <p:sp>
        <p:nvSpPr>
          <p:cNvPr id="32787" name="WordArt 19"/>
          <p:cNvSpPr>
            <a:spLocks noChangeArrowheads="1" noChangeShapeType="1" noTextEdit="1"/>
          </p:cNvSpPr>
          <p:nvPr/>
        </p:nvSpPr>
        <p:spPr bwMode="auto">
          <a:xfrm rot="3571284">
            <a:off x="4791075" y="4865688"/>
            <a:ext cx="2016125" cy="869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МОЙ ЩЕНОК</a:t>
            </a:r>
          </a:p>
        </p:txBody>
      </p:sp>
      <p:sp>
        <p:nvSpPr>
          <p:cNvPr id="32788" name="WordArt 20"/>
          <p:cNvSpPr>
            <a:spLocks noChangeArrowheads="1" noChangeShapeType="1" noTextEdit="1"/>
          </p:cNvSpPr>
          <p:nvPr/>
        </p:nvSpPr>
        <p:spPr bwMode="auto">
          <a:xfrm rot="-3434039">
            <a:off x="2182019" y="4823619"/>
            <a:ext cx="2232025" cy="7572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ПРИЯТЕЛЬ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animBg="1"/>
      <p:bldP spid="32784" grpId="0" animBg="1"/>
      <p:bldP spid="32785" grpId="0" animBg="1"/>
      <p:bldP spid="32786" grpId="0" animBg="1"/>
      <p:bldP spid="32787" grpId="0" animBg="1"/>
      <p:bldP spid="327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5855" y="548681"/>
            <a:ext cx="5472857" cy="2952328"/>
          </a:xfrm>
          <a:noFill/>
        </p:spPr>
        <p:txBody>
          <a:bodyPr>
            <a:normAutofit/>
          </a:bodyPr>
          <a:lstStyle/>
          <a:p>
            <a:pPr algn="r"/>
            <a:r>
              <a:rPr lang="ru-RU" sz="3200" i="1" dirty="0"/>
              <a:t>Из толкового словаря С.И.Ожегова: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45024"/>
            <a:ext cx="8686800" cy="3663826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u="sng" dirty="0">
                <a:solidFill>
                  <a:srgbClr val="FF0000"/>
                </a:solidFill>
              </a:rPr>
              <a:t>ДРУГ</a:t>
            </a:r>
            <a:r>
              <a:rPr lang="ru-RU" sz="4400" dirty="0">
                <a:solidFill>
                  <a:schemeClr val="tx2"/>
                </a:solidFill>
              </a:rPr>
              <a:t>-это тот, кто связан с кем-нибудь взаимным доверием, преданностью, любовью.</a:t>
            </a:r>
          </a:p>
        </p:txBody>
      </p:sp>
      <p:pic>
        <p:nvPicPr>
          <p:cNvPr id="34822" name="Picture 6" descr="8289061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3312790" cy="3312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424863" cy="1366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Кто с кем дружит?</a:t>
            </a:r>
          </a:p>
        </p:txBody>
      </p:sp>
      <p:pic>
        <p:nvPicPr>
          <p:cNvPr id="35845" name="Picture 5" descr="дей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628775"/>
            <a:ext cx="1287462" cy="1873250"/>
          </a:xfrm>
          <a:prstGeom prst="rect">
            <a:avLst/>
          </a:prstGeom>
          <a:noFill/>
        </p:spPr>
      </p:pic>
      <p:pic>
        <p:nvPicPr>
          <p:cNvPr id="35846" name="Picture 6" descr="чи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6325" y="4508500"/>
            <a:ext cx="1333500" cy="2016125"/>
          </a:xfrm>
          <a:prstGeom prst="rect">
            <a:avLst/>
          </a:prstGeom>
          <a:noFill/>
        </p:spPr>
      </p:pic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1116013" y="3429000"/>
            <a:ext cx="6335712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5848" name="Picture 8" descr="cl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1628775"/>
            <a:ext cx="1336675" cy="1871663"/>
          </a:xfrm>
          <a:prstGeom prst="rect">
            <a:avLst/>
          </a:prstGeom>
          <a:noFill/>
        </p:spPr>
      </p:pic>
      <p:pic>
        <p:nvPicPr>
          <p:cNvPr id="35849" name="Picture 9" descr="01п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5373688"/>
            <a:ext cx="2557462" cy="1084262"/>
          </a:xfrm>
          <a:prstGeom prst="rect">
            <a:avLst/>
          </a:prstGeom>
          <a:noFill/>
        </p:spPr>
      </p:pic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2627313" y="3357563"/>
            <a:ext cx="3744912" cy="201612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5851" name="Picture 11" descr="41928076_1233238656_db2ac445681a03a0b08a659f319da7c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575" y="1628775"/>
            <a:ext cx="1797050" cy="1871663"/>
          </a:xfrm>
          <a:prstGeom prst="rect">
            <a:avLst/>
          </a:prstGeom>
          <a:noFill/>
        </p:spPr>
      </p:pic>
      <p:pic>
        <p:nvPicPr>
          <p:cNvPr id="35852" name="Picture 12" descr="slide0007_background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150" y="4941888"/>
            <a:ext cx="1366838" cy="1617662"/>
          </a:xfrm>
          <a:prstGeom prst="rect">
            <a:avLst/>
          </a:prstGeom>
          <a:noFill/>
        </p:spPr>
      </p:pic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2339975" y="3500438"/>
            <a:ext cx="1150938" cy="158432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5854" name="Picture 14" descr="buratino2_colo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9700" y="1700213"/>
            <a:ext cx="1587500" cy="1657350"/>
          </a:xfrm>
          <a:prstGeom prst="rect">
            <a:avLst/>
          </a:prstGeom>
          <a:noFill/>
        </p:spPr>
      </p:pic>
      <p:pic>
        <p:nvPicPr>
          <p:cNvPr id="35855" name="Picture 15" descr="_550_1275578807_drqfukzkoaytmdrknpm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0825" y="4941888"/>
            <a:ext cx="1295400" cy="1655762"/>
          </a:xfrm>
          <a:prstGeom prst="rect">
            <a:avLst/>
          </a:prstGeom>
          <a:noFill/>
        </p:spPr>
      </p:pic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684213" y="3357563"/>
            <a:ext cx="5184775" cy="15843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5857" name="Picture 17" descr="Film_shot0000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9925" y="1989138"/>
            <a:ext cx="1557338" cy="1176337"/>
          </a:xfrm>
          <a:prstGeom prst="rect">
            <a:avLst/>
          </a:prstGeom>
          <a:noFill/>
        </p:spPr>
      </p:pic>
      <p:pic>
        <p:nvPicPr>
          <p:cNvPr id="35858" name="Picture 18" descr="273340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35375" y="4868863"/>
            <a:ext cx="1079500" cy="1655762"/>
          </a:xfrm>
          <a:prstGeom prst="rect">
            <a:avLst/>
          </a:prstGeom>
          <a:noFill/>
        </p:spPr>
      </p:pic>
      <p:sp>
        <p:nvSpPr>
          <p:cNvPr id="35859" name="Line 19"/>
          <p:cNvSpPr>
            <a:spLocks noChangeShapeType="1"/>
          </p:cNvSpPr>
          <p:nvPr/>
        </p:nvSpPr>
        <p:spPr bwMode="auto">
          <a:xfrm flipH="1">
            <a:off x="4067175" y="3141663"/>
            <a:ext cx="3313113" cy="1727200"/>
          </a:xfrm>
          <a:prstGeom prst="line">
            <a:avLst/>
          </a:prstGeom>
          <a:noFill/>
          <a:ln w="57150">
            <a:solidFill>
              <a:srgbClr val="66FF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nimBg="1"/>
      <p:bldP spid="35850" grpId="0" animBg="1"/>
      <p:bldP spid="35853" grpId="0" animBg="1"/>
      <p:bldP spid="35856" grpId="0" animBg="1"/>
      <p:bldP spid="358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4321175" cy="6335712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Так давайте, давайте дружить,</a:t>
            </a:r>
          </a:p>
          <a:p>
            <a:pPr>
              <a:buFontTx/>
              <a:buNone/>
            </a:pPr>
            <a:r>
              <a:rPr lang="ru-RU"/>
              <a:t>Пусть не раз нам стихи вспомнятся.</a:t>
            </a:r>
          </a:p>
          <a:p>
            <a:pPr>
              <a:buFontTx/>
              <a:buNone/>
            </a:pPr>
            <a:r>
              <a:rPr lang="ru-RU"/>
              <a:t>Если дружбою дорожить,</a:t>
            </a:r>
          </a:p>
          <a:p>
            <a:pPr>
              <a:buFontTx/>
              <a:buNone/>
            </a:pPr>
            <a:r>
              <a:rPr lang="ru-RU"/>
              <a:t>То любое желание исполнится!</a:t>
            </a:r>
          </a:p>
        </p:txBody>
      </p:sp>
      <p:pic>
        <p:nvPicPr>
          <p:cNvPr id="37892" name="Picture 4" descr="322174_3134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333375"/>
            <a:ext cx="3738563" cy="604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190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ДАВАЙТЕ ЖИТЬ ДРУЖНО </vt:lpstr>
      <vt:lpstr>Слайд 2</vt:lpstr>
      <vt:lpstr>Слайд 3</vt:lpstr>
      <vt:lpstr>Слайд 4</vt:lpstr>
      <vt:lpstr>Слайд 5</vt:lpstr>
      <vt:lpstr>Слайд 6</vt:lpstr>
      <vt:lpstr>Из толкового словаря С.И.Ожегова: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ДАВАЙТЕ ЖИТЬ ДРУЖНО </dc:title>
  <dc:creator>Света</dc:creator>
  <cp:lastModifiedBy>Света</cp:lastModifiedBy>
  <cp:revision>4</cp:revision>
  <dcterms:created xsi:type="dcterms:W3CDTF">2014-08-22T10:37:40Z</dcterms:created>
  <dcterms:modified xsi:type="dcterms:W3CDTF">2017-03-02T06:52:24Z</dcterms:modified>
</cp:coreProperties>
</file>