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9" r:id="rId5"/>
    <p:sldId id="258" r:id="rId6"/>
    <p:sldId id="267" r:id="rId7"/>
    <p:sldId id="265" r:id="rId8"/>
    <p:sldId id="268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01.03.2016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9.0000000000000038E-2</c:v>
                </c:pt>
                <c:pt idx="1">
                  <c:v>0.44000000000000011</c:v>
                </c:pt>
                <c:pt idx="2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01.09.2016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3.000000000000002E-2</c:v>
                </c:pt>
                <c:pt idx="1">
                  <c:v>0.38000000000000045</c:v>
                </c:pt>
                <c:pt idx="2">
                  <c:v>0.49000000000000032</c:v>
                </c:pt>
              </c:numCache>
            </c:numRef>
          </c:val>
        </c:ser>
        <c:shape val="box"/>
        <c:axId val="78258560"/>
        <c:axId val="78260096"/>
        <c:axId val="0"/>
      </c:bar3DChart>
      <c:catAx>
        <c:axId val="78258560"/>
        <c:scaling>
          <c:orientation val="minMax"/>
        </c:scaling>
        <c:axPos val="b"/>
        <c:numFmt formatCode="dd/mm/yyyy" sourceLinked="1"/>
        <c:tickLblPos val="nextTo"/>
        <c:crossAx val="78260096"/>
        <c:crosses val="autoZero"/>
        <c:auto val="1"/>
        <c:lblAlgn val="ctr"/>
        <c:lblOffset val="100"/>
      </c:catAx>
      <c:valAx>
        <c:axId val="78260096"/>
        <c:scaling>
          <c:orientation val="minMax"/>
        </c:scaling>
        <c:axPos val="l"/>
        <c:majorGridlines/>
        <c:numFmt formatCode="0%" sourceLinked="1"/>
        <c:tickLblPos val="nextTo"/>
        <c:crossAx val="78258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дек.15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детей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мар.16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детей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июн.16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детей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сен.16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количество детей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hape val="box"/>
        <c:axId val="113598848"/>
        <c:axId val="113600384"/>
        <c:axId val="0"/>
      </c:bar3DChart>
      <c:catAx>
        <c:axId val="113598848"/>
        <c:scaling>
          <c:orientation val="minMax"/>
        </c:scaling>
        <c:axPos val="b"/>
        <c:tickLblPos val="nextTo"/>
        <c:crossAx val="113600384"/>
        <c:crosses val="autoZero"/>
        <c:auto val="1"/>
        <c:lblAlgn val="ctr"/>
        <c:lblOffset val="100"/>
      </c:catAx>
      <c:valAx>
        <c:axId val="113600384"/>
        <c:scaling>
          <c:orientation val="minMax"/>
        </c:scaling>
        <c:axPos val="l"/>
        <c:majorGridlines/>
        <c:numFmt formatCode="General" sourceLinked="1"/>
        <c:tickLblPos val="nextTo"/>
        <c:crossAx val="113598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3B0CE-2564-4EBD-B1E3-C7D01FC22DB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95432-FE4F-49AF-890F-4B56AC59D2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4422064"/>
            <a:ext cx="2643206" cy="2167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ОГКУСО «Центр помощи детям, оставшимся без попечения родителей г. Усолье- Сибирское</a:t>
            </a:r>
            <a:br>
              <a:rPr lang="ru-RU" sz="2700" dirty="0" smtClean="0"/>
            </a:br>
            <a:r>
              <a:rPr lang="ru-RU" sz="2700" dirty="0" smtClean="0"/>
              <a:t>ОМО воспитателей «Роль воспитателя в профилактике жестокого обращения в организациях для детей- сирот. Эффективные методы и формы работы с детьми  по профилактике жестокого обращения.»</a:t>
            </a:r>
            <a:br>
              <a:rPr lang="ru-RU" sz="2700" dirty="0" smtClean="0"/>
            </a:br>
            <a:r>
              <a:rPr lang="ru-RU" sz="3600" dirty="0" smtClean="0"/>
              <a:t>«Действия </a:t>
            </a:r>
            <a:r>
              <a:rPr lang="ru-RU" sz="4000" dirty="0" smtClean="0"/>
              <a:t>воспитателя при выявлении жестокого обращения в отношении детей»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                                       </a:t>
            </a:r>
            <a:r>
              <a:rPr lang="ru-RU" sz="2800" dirty="0" smtClean="0"/>
              <a:t>Выполнила: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Андреева Т.Ю.воспитатель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</a:t>
            </a:r>
            <a:r>
              <a:rPr lang="en-US" sz="2800" dirty="0" smtClean="0"/>
              <a:t>I</a:t>
            </a:r>
            <a:r>
              <a:rPr lang="ru-RU" sz="2800" dirty="0" smtClean="0"/>
              <a:t> квалификационной категории.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>Иркутск , 2016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Социально- бытовая </a:t>
            </a:r>
            <a:endParaRPr lang="ru-RU" sz="3200" dirty="0"/>
          </a:p>
        </p:txBody>
      </p:sp>
      <p:pic>
        <p:nvPicPr>
          <p:cNvPr id="5" name="Рисунок 4" descr="IMG_20160429_193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857232"/>
            <a:ext cx="1750213" cy="2333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IMG_20160723_175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9" t="7539" b="27347"/>
          <a:stretch>
            <a:fillRect/>
          </a:stretch>
        </p:blipFill>
        <p:spPr>
          <a:xfrm rot="691769">
            <a:off x="6961358" y="3716614"/>
            <a:ext cx="1714512" cy="263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IMG_20160723_180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11939">
            <a:off x="260526" y="3794678"/>
            <a:ext cx="2357436" cy="2857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IMG_20160723_180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500174"/>
            <a:ext cx="3786214" cy="22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799778" y="-44220146"/>
            <a:ext cx="3928882" cy="52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t="-4" r="19440" b="12500"/>
          <a:stretch>
            <a:fillRect/>
          </a:stretch>
        </p:blipFill>
        <p:spPr bwMode="auto">
          <a:xfrm rot="21207815">
            <a:off x="378323" y="608205"/>
            <a:ext cx="2071702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IMG_20160723_1809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4000504"/>
            <a:ext cx="214312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 эстетическое</a:t>
            </a:r>
            <a:endParaRPr lang="ru-RU" dirty="0"/>
          </a:p>
        </p:txBody>
      </p:sp>
      <p:pic>
        <p:nvPicPr>
          <p:cNvPr id="4" name="Содержимое 3" descr="IMG_20160429_201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86" t="25952" r="5766"/>
          <a:stretch>
            <a:fillRect/>
          </a:stretch>
        </p:blipFill>
        <p:spPr>
          <a:xfrm>
            <a:off x="714348" y="4643446"/>
            <a:ext cx="3000396" cy="2038344"/>
          </a:xfrm>
        </p:spPr>
      </p:pic>
      <p:pic>
        <p:nvPicPr>
          <p:cNvPr id="5" name="Рисунок 4" descr="IMG_20160429_201754.jpg"/>
          <p:cNvPicPr>
            <a:picLocks noChangeAspect="1"/>
          </p:cNvPicPr>
          <p:nvPr/>
        </p:nvPicPr>
        <p:blipFill>
          <a:blip r:embed="rId3" cstate="print"/>
          <a:srcRect r="7812" b="14930"/>
          <a:stretch>
            <a:fillRect/>
          </a:stretch>
        </p:blipFill>
        <p:spPr>
          <a:xfrm>
            <a:off x="357158" y="1928802"/>
            <a:ext cx="3214710" cy="2500330"/>
          </a:xfrm>
          <a:prstGeom prst="rect">
            <a:avLst/>
          </a:prstGeom>
        </p:spPr>
      </p:pic>
      <p:pic>
        <p:nvPicPr>
          <p:cNvPr id="6" name="Рисунок 5" descr="IMG_20160915_191714.jpg"/>
          <p:cNvPicPr>
            <a:picLocks noChangeAspect="1"/>
          </p:cNvPicPr>
          <p:nvPr/>
        </p:nvPicPr>
        <p:blipFill>
          <a:blip r:embed="rId4" cstate="print"/>
          <a:srcRect l="13044" t="12121" b="24242"/>
          <a:stretch>
            <a:fillRect/>
          </a:stretch>
        </p:blipFill>
        <p:spPr>
          <a:xfrm>
            <a:off x="3643306" y="1214422"/>
            <a:ext cx="2857502" cy="3000396"/>
          </a:xfrm>
          <a:prstGeom prst="rect">
            <a:avLst/>
          </a:prstGeom>
        </p:spPr>
      </p:pic>
      <p:pic>
        <p:nvPicPr>
          <p:cNvPr id="7" name="Рисунок 6" descr="IMG_20160915_1931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214818"/>
            <a:ext cx="3333741" cy="2500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500174"/>
            <a:ext cx="1964457" cy="26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IMG_20160426_112138.jpg"/>
          <p:cNvPicPr>
            <a:picLocks noChangeAspect="1"/>
          </p:cNvPicPr>
          <p:nvPr/>
        </p:nvPicPr>
        <p:blipFill>
          <a:blip r:embed="rId7" cstate="print"/>
          <a:srcRect l="9328" t="17391" r="20474"/>
          <a:stretch>
            <a:fillRect/>
          </a:stretch>
        </p:blipFill>
        <p:spPr>
          <a:xfrm>
            <a:off x="6215074" y="4143356"/>
            <a:ext cx="221457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Спортивная</a:t>
            </a:r>
            <a:endParaRPr lang="ru-RU" dirty="0"/>
          </a:p>
        </p:txBody>
      </p:sp>
      <p:pic>
        <p:nvPicPr>
          <p:cNvPr id="4" name="Содержимое 3" descr="IMG_20161104_171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50" t="25000" r="8125"/>
          <a:stretch>
            <a:fillRect/>
          </a:stretch>
        </p:blipFill>
        <p:spPr>
          <a:xfrm>
            <a:off x="4643438" y="785794"/>
            <a:ext cx="30718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61104_165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643182"/>
            <a:ext cx="2714644" cy="36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61104_171225.jpg"/>
          <p:cNvPicPr>
            <a:picLocks noChangeAspect="1"/>
          </p:cNvPicPr>
          <p:nvPr/>
        </p:nvPicPr>
        <p:blipFill>
          <a:blip r:embed="rId4" cstate="print"/>
          <a:srcRect t="19445" r="14583"/>
          <a:stretch>
            <a:fillRect/>
          </a:stretch>
        </p:blipFill>
        <p:spPr>
          <a:xfrm>
            <a:off x="3857620" y="3143248"/>
            <a:ext cx="4071966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61113_091248.jpg"/>
          <p:cNvPicPr>
            <a:picLocks noChangeAspect="1"/>
          </p:cNvPicPr>
          <p:nvPr/>
        </p:nvPicPr>
        <p:blipFill>
          <a:blip r:embed="rId5" cstate="print"/>
          <a:srcRect b="29824"/>
          <a:stretch>
            <a:fillRect/>
          </a:stretch>
        </p:blipFill>
        <p:spPr>
          <a:xfrm>
            <a:off x="1000100" y="785794"/>
            <a:ext cx="314324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28604"/>
            <a:ext cx="7772400" cy="59293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Конвенция  о правах ребенка.</a:t>
            </a:r>
            <a:endParaRPr lang="ru-RU" sz="2800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4000" b="1" dirty="0" smtClean="0"/>
              <a:t>             Статья 19 </a:t>
            </a:r>
            <a:endParaRPr lang="ru-RU" sz="3600" dirty="0"/>
          </a:p>
        </p:txBody>
      </p:sp>
      <p:pic>
        <p:nvPicPr>
          <p:cNvPr id="4" name="Рисунок 3" descr="289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142984"/>
            <a:ext cx="3929090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5_n77666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4686300"/>
            <a:ext cx="3333750" cy="21717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7772400" cy="5572164"/>
          </a:xfrm>
        </p:spPr>
        <p:txBody>
          <a:bodyPr>
            <a:normAutofit fontScale="85000" lnSpcReduction="20000"/>
          </a:bodyPr>
          <a:lstStyle/>
          <a:p>
            <a:pPr marL="457200" indent="-457200" algn="ctr"/>
            <a:r>
              <a:rPr lang="ru-RU" sz="2900" dirty="0" smtClean="0"/>
              <a:t>   </a:t>
            </a:r>
            <a:r>
              <a:rPr lang="ru-RU" sz="4200" i="1" dirty="0" smtClean="0"/>
              <a:t>  Перечень документации:</a:t>
            </a:r>
            <a:endParaRPr lang="ru-RU" sz="2900" i="1" dirty="0" smtClean="0"/>
          </a:p>
          <a:p>
            <a:pPr marL="457200" indent="-457200">
              <a:buAutoNum type="arabicPeriod"/>
            </a:pPr>
            <a:r>
              <a:rPr lang="ru-RU" sz="2900" dirty="0" smtClean="0"/>
              <a:t>Порядок  реагирования в случае выявления жестокого обращения.</a:t>
            </a:r>
          </a:p>
          <a:p>
            <a:pPr marL="457200" indent="-457200">
              <a:buAutoNum type="arabicPeriod"/>
            </a:pPr>
            <a:r>
              <a:rPr lang="ru-RU" sz="2900" dirty="0" smtClean="0"/>
              <a:t>Порядок  действий сотрудников Центра при выявлении случаев  жестокого обращения в отношении  воспитанников.</a:t>
            </a:r>
          </a:p>
          <a:p>
            <a:pPr marL="457200" indent="-457200">
              <a:buAutoNum type="arabicPeriod"/>
            </a:pPr>
            <a:r>
              <a:rPr lang="ru-RU" sz="2900" dirty="0" smtClean="0"/>
              <a:t>Рекомендации  по проведению опросов.</a:t>
            </a:r>
          </a:p>
          <a:p>
            <a:pPr marL="457200" indent="-457200">
              <a:buAutoNum type="arabicPeriod"/>
            </a:pPr>
            <a:r>
              <a:rPr lang="ru-RU" sz="2900" dirty="0" smtClean="0"/>
              <a:t>Рекомендации по проведению беседы с пострадавшим ребенком.</a:t>
            </a:r>
          </a:p>
          <a:p>
            <a:pPr marL="457200" indent="-457200">
              <a:buAutoNum type="arabicPeriod"/>
            </a:pPr>
            <a:r>
              <a:rPr lang="ru-RU" sz="2900" dirty="0" smtClean="0"/>
              <a:t>Информация о жестоком обращении, которую необходимо иметь.</a:t>
            </a:r>
          </a:p>
          <a:p>
            <a:pPr marL="457200" indent="-457200">
              <a:buAutoNum type="arabicPeriod"/>
            </a:pPr>
            <a:r>
              <a:rPr lang="ru-RU" sz="2900" dirty="0" smtClean="0"/>
              <a:t>Рекомендации для проведения беседы с ребенком- агрессором.</a:t>
            </a:r>
          </a:p>
          <a:p>
            <a:pPr marL="457200" indent="-457200"/>
            <a:r>
              <a:rPr lang="ru-RU" sz="2900" dirty="0" smtClean="0"/>
              <a:t>Так же разработаны пакет- документов для  расследования.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578647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Диагностический инструментарий: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b="0" i="1" dirty="0" smtClean="0">
                <a:solidFill>
                  <a:schemeClr val="tx1"/>
                </a:solidFill>
              </a:rPr>
              <a:t>*Методика  изучения  удовлетворенности воспитанников жизнью в Центре помощи детям (А.А. Андреев).</a:t>
            </a:r>
            <a:br>
              <a:rPr lang="ru-RU" sz="4000" b="0" i="1" dirty="0" smtClean="0">
                <a:solidFill>
                  <a:schemeClr val="tx1"/>
                </a:solidFill>
              </a:rPr>
            </a:br>
            <a:r>
              <a:rPr lang="ru-RU" sz="4000" b="0" i="1" dirty="0" smtClean="0">
                <a:solidFill>
                  <a:schemeClr val="tx1"/>
                </a:solidFill>
              </a:rPr>
              <a:t>* Анкета «Расскажи о себе».</a:t>
            </a:r>
            <a:br>
              <a:rPr lang="ru-RU" sz="4000" b="0" i="1" dirty="0" smtClean="0">
                <a:solidFill>
                  <a:schemeClr val="tx1"/>
                </a:solidFill>
              </a:rPr>
            </a:br>
            <a:r>
              <a:rPr lang="ru-RU" sz="4000" b="0" i="1" dirty="0" smtClean="0">
                <a:solidFill>
                  <a:schemeClr val="tx1"/>
                </a:solidFill>
              </a:rPr>
              <a:t>* Анкетирование с целью выявления жестокого обращения.</a:t>
            </a:r>
            <a:r>
              <a:rPr lang="ru-RU" sz="4000" b="0" i="1" dirty="0" smtClean="0"/>
              <a:t/>
            </a:r>
            <a:br>
              <a:rPr lang="ru-RU" sz="4000" b="0" i="1" dirty="0" smtClean="0"/>
            </a:br>
            <a:endParaRPr lang="ru-RU" sz="40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71490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ru-RU" sz="3200" b="1" dirty="0" smtClean="0"/>
              <a:t>Анкета: «Расскажи о себе».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 1 блок: Сведения о ребенке от самого ребенка.</a:t>
            </a:r>
          </a:p>
          <a:p>
            <a:pPr>
              <a:buNone/>
            </a:pPr>
            <a:r>
              <a:rPr lang="ru-RU" i="1" dirty="0" smtClean="0"/>
              <a:t>	2 блок: Сведения о ребенке от соц.работника.</a:t>
            </a:r>
          </a:p>
          <a:p>
            <a:pPr>
              <a:buNone/>
            </a:pPr>
            <a:r>
              <a:rPr lang="ru-RU" i="1" dirty="0" smtClean="0"/>
              <a:t>	3 блок: Сведения о семье ребенка. 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2</a:t>
            </a:r>
            <a:r>
              <a:rPr lang="ru-RU" sz="3200" b="1" i="1" dirty="0" smtClean="0"/>
              <a:t>.Методика </a:t>
            </a:r>
            <a:r>
              <a:rPr lang="ru-RU" sz="3200" b="1" i="1" dirty="0" smtClean="0"/>
              <a:t>изучения уровня удовлетворенности воспитанников жизнью в Центре. Автор А.А. Андреев</a:t>
            </a:r>
            <a:endParaRPr lang="ru-RU" sz="32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3</a:t>
            </a:r>
            <a:r>
              <a:rPr lang="ru-RU" sz="3200" dirty="0" smtClean="0"/>
              <a:t>.Анкетирование </a:t>
            </a:r>
            <a:r>
              <a:rPr lang="ru-RU" sz="3200" dirty="0" smtClean="0"/>
              <a:t>с целью выявления жестокого обращения.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2000240"/>
          </a:xfrm>
        </p:spPr>
        <p:txBody>
          <a:bodyPr/>
          <a:lstStyle/>
          <a:p>
            <a:pPr algn="ctr"/>
            <a:r>
              <a:rPr lang="ru-RU" sz="4000" dirty="0" smtClean="0"/>
              <a:t>Профилактика жестокого обращения и </a:t>
            </a:r>
            <a:r>
              <a:rPr lang="ru-RU" sz="4000" dirty="0" err="1" smtClean="0"/>
              <a:t>буллинга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42915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Занятия различными видами деятельности(творческая, трудовая, музыкальная, спортивная).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Информационные часы «Я и закон», « Недетские шутки,«Виды насилия», «Телефон доверия» и </a:t>
            </a:r>
            <a:r>
              <a:rPr lang="ru-RU" dirty="0" err="1" smtClean="0"/>
              <a:t>т.д</a:t>
            </a:r>
            <a:r>
              <a:rPr lang="ru-RU" dirty="0" smtClean="0"/>
              <a:t> </a:t>
            </a:r>
          </a:p>
          <a:p>
            <a:pPr marL="457200" indent="-457200">
              <a:buAutoNum type="arabicPeriod"/>
            </a:pPr>
            <a:r>
              <a:rPr lang="ru-RU" dirty="0" smtClean="0"/>
              <a:t> Подготовка детей к участию в мероприятиях Центра.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Занятия по самообслуживанию, поведению в быту, в социуме ( проект «Перезагрузка»).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Занятия по программам социализации: </a:t>
            </a:r>
          </a:p>
          <a:p>
            <a:pPr marL="457200" indent="-457200"/>
            <a:r>
              <a:rPr lang="ru-RU" dirty="0" smtClean="0"/>
              <a:t>«Уроки жизни»- средний подростковый возраст</a:t>
            </a:r>
          </a:p>
          <a:p>
            <a:pPr marL="457200" indent="-457200"/>
            <a:r>
              <a:rPr lang="ru-RU" dirty="0" smtClean="0"/>
              <a:t>«Дорога в будущее»- выпускники</a:t>
            </a:r>
          </a:p>
          <a:p>
            <a:pPr marL="457200" indent="-457200"/>
            <a:r>
              <a:rPr lang="ru-RU" dirty="0" smtClean="0"/>
              <a:t>                                            </a:t>
            </a:r>
          </a:p>
          <a:p>
            <a:pPr marL="457200" indent="-457200"/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198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ОГКУСО «Центр помощи детям, оставшимся без попечения родителей г. Усолье- Сибирское ОМО воспитателей «Роль воспитателя в профилактике жестокого обращения в организациях для детей- сирот. Эффективные методы и формы работы с детьми  по профилактике жестокого обращения.» «Действия воспитателя при выявлении жестокого обращения в отношении детей»                                           Выполнила:                                                         Андреева Т.Ю.воспитатель                                               I квалификационной категории.                                                                              Иркутск , 2016 </vt:lpstr>
      <vt:lpstr>Слайд 2</vt:lpstr>
      <vt:lpstr>Слайд 3</vt:lpstr>
      <vt:lpstr>Слайд 4</vt:lpstr>
      <vt:lpstr> Диагностический инструментарий: *Методика  изучения  удовлетворенности воспитанников жизнью в Центре помощи детям (А.А. Андреев). * Анкета «Расскажи о себе». * Анкетирование с целью выявления жестокого обращения. </vt:lpstr>
      <vt:lpstr>Слайд 6</vt:lpstr>
      <vt:lpstr>2.Методика изучения уровня удовлетворенности воспитанников жизнью в Центре. Автор А.А. Андреев</vt:lpstr>
      <vt:lpstr>3.Анкетирование с целью выявления жестокого обращения.</vt:lpstr>
      <vt:lpstr>Профилактика жестокого обращения и буллинга.</vt:lpstr>
      <vt:lpstr>Социально- бытовая </vt:lpstr>
      <vt:lpstr>Художественно- эстетическое</vt:lpstr>
      <vt:lpstr>Спортивная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«Действия воспитателя при выявлении жестокого обращения в отношениидетей»</dc:title>
  <dc:creator>Администратор 1</dc:creator>
  <cp:lastModifiedBy>Администратор 1</cp:lastModifiedBy>
  <cp:revision>63</cp:revision>
  <dcterms:created xsi:type="dcterms:W3CDTF">2016-11-04T02:24:18Z</dcterms:created>
  <dcterms:modified xsi:type="dcterms:W3CDTF">2016-11-14T14:19:15Z</dcterms:modified>
</cp:coreProperties>
</file>