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67" r:id="rId6"/>
    <p:sldId id="268" r:id="rId7"/>
    <p:sldId id="270" r:id="rId8"/>
    <p:sldId id="271" r:id="rId9"/>
    <p:sldId id="269" r:id="rId10"/>
    <p:sldId id="261" r:id="rId11"/>
    <p:sldId id="273" r:id="rId12"/>
    <p:sldId id="262" r:id="rId13"/>
    <p:sldId id="272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800080"/>
    <a:srgbClr val="FF3399"/>
    <a:srgbClr val="803D06"/>
    <a:srgbClr val="753805"/>
    <a:srgbClr val="7A5128"/>
    <a:srgbClr val="996633"/>
    <a:srgbClr val="FF5D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4" d="100"/>
          <a:sy n="74" d="100"/>
        </p:scale>
        <p:origin x="-557" y="4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2852936"/>
            <a:ext cx="2887050" cy="3935157"/>
            <a:chOff x="0" y="2852936"/>
            <a:chExt cx="2887050" cy="3935157"/>
          </a:xfrm>
        </p:grpSpPr>
        <p:sp>
          <p:nvSpPr>
            <p:cNvPr id="8" name="Rectangle 1"/>
            <p:cNvSpPr>
              <a:spLocks noChangeArrowheads="1"/>
            </p:cNvSpPr>
            <p:nvPr userDrawn="1"/>
          </p:nvSpPr>
          <p:spPr bwMode="auto">
            <a:xfrm>
              <a:off x="0" y="6572649"/>
              <a:ext cx="12458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FokinaLida.75@mail.ru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9" name="Рисунок 8" descr="95181583_large_10.png"/>
            <p:cNvPicPr>
              <a:picLocks noChangeAspect="1"/>
            </p:cNvPicPr>
            <p:nvPr userDrawn="1"/>
          </p:nvPicPr>
          <p:blipFill>
            <a:blip r:embed="rId2" cstate="screen"/>
            <a:stretch>
              <a:fillRect/>
            </a:stretch>
          </p:blipFill>
          <p:spPr>
            <a:xfrm>
              <a:off x="323528" y="3933056"/>
              <a:ext cx="1728192" cy="2579392"/>
            </a:xfrm>
            <a:prstGeom prst="rect">
              <a:avLst/>
            </a:prstGeom>
          </p:spPr>
        </p:pic>
        <p:pic>
          <p:nvPicPr>
            <p:cNvPr id="10" name="Рисунок 9" descr="1363686187_ca3b6b57.jpg"/>
            <p:cNvPicPr>
              <a:picLocks noChangeAspect="1"/>
            </p:cNvPicPr>
            <p:nvPr userDrawn="1"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1640" y="2852936"/>
              <a:ext cx="1555410" cy="1728192"/>
            </a:xfrm>
            <a:prstGeom prst="rect">
              <a:avLst/>
            </a:prstGeom>
          </p:spPr>
        </p:pic>
      </p:grpSp>
      <p:pic>
        <p:nvPicPr>
          <p:cNvPr id="12290" name="Picture 2" descr="D:\Лидия\шаблоны\Авторские шаблоны\мои блёстки\Безимени-3.png"/>
          <p:cNvPicPr>
            <a:picLocks noChangeAspect="1" noChangeArrowheads="1"/>
          </p:cNvPicPr>
          <p:nvPr userDrawn="1"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036496" cy="666936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1363686266_vozd55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76256" y="332656"/>
            <a:ext cx="1924327" cy="28083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95181570_large_12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020272" y="4941168"/>
            <a:ext cx="1855688" cy="15977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E622D7-89E5-4B49-AAF1-1CA8B1CA110E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33C72-622A-4391-BAAF-CC450CB1E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 descr="95181570_large_12.pn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7020272" y="4941168"/>
            <a:ext cx="1855688" cy="1597763"/>
          </a:xfrm>
          <a:prstGeom prst="rect">
            <a:avLst/>
          </a:prstGeom>
        </p:spPr>
      </p:pic>
      <p:grpSp>
        <p:nvGrpSpPr>
          <p:cNvPr id="25" name="Группа 24"/>
          <p:cNvGrpSpPr/>
          <p:nvPr userDrawn="1"/>
        </p:nvGrpSpPr>
        <p:grpSpPr>
          <a:xfrm>
            <a:off x="0" y="2852936"/>
            <a:ext cx="2887050" cy="3935157"/>
            <a:chOff x="0" y="2852936"/>
            <a:chExt cx="2887050" cy="3935157"/>
          </a:xfrm>
        </p:grpSpPr>
        <p:sp>
          <p:nvSpPr>
            <p:cNvPr id="26" name="Rectangle 1"/>
            <p:cNvSpPr>
              <a:spLocks noChangeArrowheads="1"/>
            </p:cNvSpPr>
            <p:nvPr userDrawn="1"/>
          </p:nvSpPr>
          <p:spPr bwMode="auto">
            <a:xfrm>
              <a:off x="0" y="6572649"/>
              <a:ext cx="124585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chemeClr val="bg1">
                      <a:lumMod val="65000"/>
                    </a:schemeClr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FokinaLida.75@mail.ru</a:t>
              </a:r>
              <a:endPara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7" name="Рисунок 26" descr="95181583_large_10.png"/>
            <p:cNvPicPr>
              <a:picLocks noChangeAspect="1"/>
            </p:cNvPicPr>
            <p:nvPr userDrawn="1"/>
          </p:nvPicPr>
          <p:blipFill>
            <a:blip r:embed="rId14" cstate="screen"/>
            <a:stretch>
              <a:fillRect/>
            </a:stretch>
          </p:blipFill>
          <p:spPr>
            <a:xfrm>
              <a:off x="323528" y="3933056"/>
              <a:ext cx="1728192" cy="2579392"/>
            </a:xfrm>
            <a:prstGeom prst="rect">
              <a:avLst/>
            </a:prstGeom>
          </p:spPr>
        </p:pic>
        <p:pic>
          <p:nvPicPr>
            <p:cNvPr id="28" name="Рисунок 27" descr="1363686187_ca3b6b57.jpg"/>
            <p:cNvPicPr>
              <a:picLocks noChangeAspect="1"/>
            </p:cNvPicPr>
            <p:nvPr userDrawn="1"/>
          </p:nvPicPr>
          <p:blipFill>
            <a:blip r:embed="rId1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331640" y="2852936"/>
              <a:ext cx="1555410" cy="1728192"/>
            </a:xfrm>
            <a:prstGeom prst="rect">
              <a:avLst/>
            </a:prstGeom>
          </p:spPr>
        </p:pic>
      </p:grpSp>
      <p:grpSp>
        <p:nvGrpSpPr>
          <p:cNvPr id="13" name="Группа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0" name="Половина рамки 9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1" name="Половина рамки 10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Группа 13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15" name="Половина рамки 14"/>
            <p:cNvSpPr/>
            <p:nvPr userDrawn="1"/>
          </p:nvSpPr>
          <p:spPr>
            <a:xfrm>
              <a:off x="0" y="0"/>
              <a:ext cx="755576" cy="6858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6" name="Половина рамки 15"/>
            <p:cNvSpPr/>
            <p:nvPr userDrawn="1"/>
          </p:nvSpPr>
          <p:spPr>
            <a:xfrm rot="5400000" flipH="1">
              <a:off x="4194212" y="1908212"/>
              <a:ext cx="755576" cy="9144000"/>
            </a:xfrm>
            <a:prstGeom prst="halfFrame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pic>
        <p:nvPicPr>
          <p:cNvPr id="29" name="Рисунок 28" descr="1363686266_vozd55.jpg"/>
          <p:cNvPicPr>
            <a:picLocks noChangeAspect="1"/>
          </p:cNvPicPr>
          <p:nvPr userDrawn="1"/>
        </p:nvPicPr>
        <p:blipFill>
          <a:blip r:embed="rId1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76256" y="332656"/>
            <a:ext cx="1924327" cy="2808312"/>
          </a:xfrm>
          <a:prstGeom prst="rect">
            <a:avLst/>
          </a:prstGeom>
        </p:spPr>
      </p:pic>
      <p:sp>
        <p:nvSpPr>
          <p:cNvPr id="17" name="Прямоугольник 16"/>
          <p:cNvSpPr/>
          <p:nvPr userDrawn="1"/>
        </p:nvSpPr>
        <p:spPr>
          <a:xfrm>
            <a:off x="251520" y="260648"/>
            <a:ext cx="8640960" cy="633670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F:\&#1084;&#1086;&#1081;%20&#1091;&#1088;&#1086;&#1082;\&#1085;&#1072;&#1088;&#1077;&#1079;&#1082;&#1072;.mp3" TargetMode="External"/><Relationship Id="rId1" Type="http://schemas.openxmlformats.org/officeDocument/2006/relationships/audio" Target="file:///F:\&#1084;&#1086;&#1081;%20&#1091;&#1088;&#1086;&#1082;\pesenka_krokodila_geny_minus1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4;&#1086;&#1081;%20&#1091;&#1088;&#1086;&#1082;\neizvestno%20-%20Happy%20Birthday%20To%20You%20(minus).mp3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gifpark.ru/Gifs/FLOWERS/bloem37.gi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4;&#1086;&#1081;%20&#1091;&#1088;&#1086;&#1082;\&#1089;&#1090;&#1080;&#1093;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4;&#1086;&#1081;%20&#1091;&#1088;&#1086;&#1082;\13_-_Urok_6-1_-_Upr._3.mp3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827584" y="1844823"/>
            <a:ext cx="7453509" cy="3076804"/>
            <a:chOff x="1115616" y="2132856"/>
            <a:chExt cx="7165477" cy="335506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115616" y="2132856"/>
              <a:ext cx="7165477" cy="17116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9600" b="1" dirty="0" err="1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Liberation Sans Narrow" pitchFamily="34" charset="0"/>
                </a:rPr>
                <a:t>Geburtstag</a:t>
              </a:r>
              <a:endParaRPr lang="ru-RU" sz="96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Liberation Sans Narrow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361672" y="5085184"/>
              <a:ext cx="4910120" cy="402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esenka_krokodila_geny_minus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020272" y="5229200"/>
            <a:ext cx="368424" cy="368424"/>
          </a:xfrm>
          <a:prstGeom prst="rect">
            <a:avLst/>
          </a:prstGeom>
        </p:spPr>
      </p:pic>
      <p:pic>
        <p:nvPicPr>
          <p:cNvPr id="9" name="нарезк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/>
          <a:stretch>
            <a:fillRect/>
          </a:stretch>
        </p:blipFill>
        <p:spPr>
          <a:xfrm>
            <a:off x="2714612" y="5143512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522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07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ZUM GEBURTSTAG VIEL GLÜCK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sz="5400" i="1" dirty="0" smtClean="0"/>
              <a:t>Zum Geburtstag viel Glück, </a:t>
            </a:r>
            <a:endParaRPr lang="ru-RU" sz="5400" i="1" dirty="0" smtClean="0"/>
          </a:p>
          <a:p>
            <a:pPr algn="ctr">
              <a:buNone/>
            </a:pPr>
            <a:r>
              <a:rPr lang="de-DE" sz="5400" i="1" dirty="0" smtClean="0"/>
              <a:t>Zum Geburtstag viel Glück,</a:t>
            </a:r>
            <a:endParaRPr lang="ru-RU" sz="5400" i="1" dirty="0" smtClean="0"/>
          </a:p>
          <a:p>
            <a:pPr algn="ctr">
              <a:buNone/>
            </a:pPr>
            <a:r>
              <a:rPr lang="de-DE" sz="5400" i="1" dirty="0" smtClean="0"/>
              <a:t>Zum Geburtstag, liebe Sabine, </a:t>
            </a:r>
            <a:endParaRPr lang="ru-RU" sz="5400" i="1" dirty="0" smtClean="0"/>
          </a:p>
          <a:p>
            <a:pPr algn="ctr">
              <a:buNone/>
            </a:pPr>
            <a:r>
              <a:rPr lang="de-DE" sz="5400" i="1" dirty="0" smtClean="0"/>
              <a:t>Zum Geburtstag viel Glück.</a:t>
            </a:r>
            <a:endParaRPr lang="ru-RU" sz="5400" i="1" dirty="0" smtClean="0"/>
          </a:p>
          <a:p>
            <a:endParaRPr lang="ru-RU" dirty="0"/>
          </a:p>
        </p:txBody>
      </p:sp>
      <p:pic>
        <p:nvPicPr>
          <p:cNvPr id="4" name="neizvestno - Happy Birthday To You (minu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86710" y="5000636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2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80"/>
                </a:solidFill>
              </a:rPr>
              <a:t>Unsere</a:t>
            </a:r>
            <a:r>
              <a:rPr lang="en-US" dirty="0" smtClean="0">
                <a:solidFill>
                  <a:srgbClr val="800080"/>
                </a:solidFill>
              </a:rPr>
              <a:t> </a:t>
            </a:r>
            <a:r>
              <a:rPr lang="en-US" dirty="0" err="1" smtClean="0">
                <a:solidFill>
                  <a:srgbClr val="800080"/>
                </a:solidFill>
              </a:rPr>
              <a:t>Ziele</a:t>
            </a:r>
            <a:r>
              <a:rPr lang="ru-RU" dirty="0" smtClean="0">
                <a:solidFill>
                  <a:srgbClr val="800080"/>
                </a:solidFill>
              </a:rPr>
              <a:t>:</a:t>
            </a: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Познакомились </a:t>
            </a:r>
            <a:r>
              <a:rPr lang="ru-RU" sz="3600" dirty="0" smtClean="0">
                <a:solidFill>
                  <a:srgbClr val="7030A0"/>
                </a:solidFill>
              </a:rPr>
              <a:t>с новыми словами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Разучили </a:t>
            </a:r>
            <a:r>
              <a:rPr lang="ru-RU" sz="3600" dirty="0" smtClean="0">
                <a:solidFill>
                  <a:srgbClr val="7030A0"/>
                </a:solidFill>
              </a:rPr>
              <a:t>новую </a:t>
            </a:r>
            <a:r>
              <a:rPr lang="ru-RU" sz="3600" dirty="0" smtClean="0">
                <a:solidFill>
                  <a:srgbClr val="7030A0"/>
                </a:solidFill>
              </a:rPr>
              <a:t>рифмовку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Выучили месяцы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Научились </a:t>
            </a:r>
            <a:r>
              <a:rPr lang="ru-RU" sz="3600" dirty="0" smtClean="0">
                <a:solidFill>
                  <a:srgbClr val="7030A0"/>
                </a:solidFill>
              </a:rPr>
              <a:t>читать диалог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Спели </a:t>
            </a:r>
            <a:r>
              <a:rPr lang="ru-RU" sz="3600" dirty="0" smtClean="0">
                <a:solidFill>
                  <a:srgbClr val="7030A0"/>
                </a:solidFill>
              </a:rPr>
              <a:t>немецкую песню к дню рождения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620689"/>
            <a:ext cx="7772400" cy="1584175"/>
          </a:xfrm>
        </p:spPr>
        <p:txBody>
          <a:bodyPr/>
          <a:lstStyle/>
          <a:p>
            <a:r>
              <a:rPr lang="en-US" sz="6600" dirty="0" err="1" smtClean="0">
                <a:solidFill>
                  <a:srgbClr val="C00000"/>
                </a:solidFill>
              </a:rPr>
              <a:t>Liebe</a:t>
            </a:r>
            <a:r>
              <a:rPr lang="en-US" sz="6600" dirty="0" smtClean="0">
                <a:solidFill>
                  <a:srgbClr val="C00000"/>
                </a:solidFill>
              </a:rPr>
              <a:t> Sabine!</a:t>
            </a:r>
            <a:endParaRPr lang="ru-RU" sz="6600" dirty="0">
              <a:solidFill>
                <a:srgbClr val="C00000"/>
              </a:solidFill>
            </a:endParaRPr>
          </a:p>
        </p:txBody>
      </p:sp>
      <p:grpSp>
        <p:nvGrpSpPr>
          <p:cNvPr id="4" name="Группа 5"/>
          <p:cNvGrpSpPr>
            <a:grpSpLocks noGrp="1"/>
          </p:cNvGrpSpPr>
          <p:nvPr>
            <p:ph type="title"/>
          </p:nvPr>
        </p:nvGrpSpPr>
        <p:grpSpPr bwMode="auto">
          <a:xfrm>
            <a:off x="2843807" y="2492896"/>
            <a:ext cx="4032449" cy="3744416"/>
            <a:chOff x="6019800" y="3124200"/>
            <a:chExt cx="2286000" cy="2828925"/>
          </a:xfrm>
        </p:grpSpPr>
        <p:pic>
          <p:nvPicPr>
            <p:cNvPr id="5" name="Picture 7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19800" y="3124200"/>
              <a:ext cx="2286000" cy="2828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Прямоугольник 4"/>
            <p:cNvSpPr>
              <a:spLocks noChangeArrowheads="1"/>
            </p:cNvSpPr>
            <p:nvPr/>
          </p:nvSpPr>
          <p:spPr bwMode="auto">
            <a:xfrm>
              <a:off x="6172200" y="3124200"/>
              <a:ext cx="204414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b="1"/>
                <a:t>Zum Geburtstag</a:t>
              </a:r>
              <a:r>
                <a:rPr lang="ru-RU" b="1"/>
                <a:t>!</a:t>
              </a: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844824"/>
            <a:ext cx="7772400" cy="3924151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9900FF"/>
                </a:solidFill>
              </a:rPr>
              <a:t>Hausaufgaben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>
                <a:solidFill>
                  <a:srgbClr val="C00000"/>
                </a:solidFill>
              </a:rPr>
              <a:t>S. 73 – </a:t>
            </a:r>
            <a:r>
              <a:rPr lang="ru-RU" dirty="0" smtClean="0">
                <a:solidFill>
                  <a:srgbClr val="C00000"/>
                </a:solidFill>
              </a:rPr>
              <a:t>выучить слова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04665"/>
            <a:ext cx="7772400" cy="14401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F:\Tor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4071942"/>
            <a:ext cx="292895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419056" cy="1368152"/>
          </a:xfrm>
        </p:spPr>
        <p:txBody>
          <a:bodyPr/>
          <a:lstStyle/>
          <a:p>
            <a:r>
              <a:rPr lang="de-DE" sz="3600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Die Stunde ist zu Ende!</a:t>
            </a:r>
            <a:br>
              <a:rPr lang="de-DE" sz="3600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de-DE" sz="3600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Auf Wiedersehen!</a:t>
            </a:r>
            <a:r>
              <a:rPr lang="ru-RU" sz="3600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sz="3600" i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sz="3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87824" y="2348880"/>
            <a:ext cx="2730730" cy="27368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err="1" smtClean="0">
                <a:solidFill>
                  <a:srgbClr val="7030A0"/>
                </a:solidFill>
                <a:latin typeface="Liberation Sans Narrow" pitchFamily="34" charset="0"/>
              </a:rPr>
              <a:t>Einladung</a:t>
            </a:r>
            <a:endParaRPr lang="ru-RU" sz="5400" dirty="0">
              <a:solidFill>
                <a:srgbClr val="7030A0"/>
              </a:solidFill>
              <a:latin typeface="Liberation Sans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i="1" dirty="0" smtClean="0">
              <a:solidFill>
                <a:srgbClr val="7030A0"/>
              </a:solidFill>
              <a:latin typeface="Liberation Sans Narrow" pitchFamily="34" charset="0"/>
            </a:endParaRPr>
          </a:p>
          <a:p>
            <a:pPr algn="ctr">
              <a:buNone/>
            </a:pP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Liebe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Freunde</a:t>
            </a:r>
            <a:r>
              <a:rPr lang="ru-RU" sz="4000" i="1" dirty="0" smtClean="0">
                <a:solidFill>
                  <a:srgbClr val="7030A0"/>
                </a:solidFill>
                <a:latin typeface="Liberation Sans Narrow" pitchFamily="34" charset="0"/>
              </a:rPr>
              <a:t>!</a:t>
            </a:r>
            <a:endParaRPr lang="ru-RU" sz="4000" dirty="0" smtClean="0">
              <a:solidFill>
                <a:srgbClr val="7030A0"/>
              </a:solidFill>
              <a:latin typeface="Liberation Sans Narrow" pitchFamily="34" charset="0"/>
            </a:endParaRPr>
          </a:p>
          <a:p>
            <a:pPr algn="ctr">
              <a:buNone/>
            </a:pP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Ich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lade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Dich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herzlich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zum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Geburtstag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ein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.</a:t>
            </a:r>
            <a:endParaRPr lang="ru-RU" sz="4000" dirty="0" smtClean="0">
              <a:solidFill>
                <a:srgbClr val="7030A0"/>
              </a:solidFill>
              <a:latin typeface="Liberation Sans Narrow" pitchFamily="34" charset="0"/>
            </a:endParaRPr>
          </a:p>
          <a:p>
            <a:pPr algn="ctr">
              <a:buNone/>
            </a:pP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Komme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bitte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am Sonntag um 12 </a:t>
            </a: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Uhr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.</a:t>
            </a:r>
            <a:endParaRPr lang="ru-RU" sz="4000" dirty="0" smtClean="0">
              <a:solidFill>
                <a:srgbClr val="7030A0"/>
              </a:solidFill>
              <a:latin typeface="Liberation Sans Narrow" pitchFamily="34" charset="0"/>
            </a:endParaRPr>
          </a:p>
          <a:p>
            <a:pPr algn="ctr">
              <a:buNone/>
            </a:pPr>
            <a:r>
              <a:rPr lang="en-US" sz="4000" i="1" dirty="0" err="1" smtClean="0">
                <a:solidFill>
                  <a:srgbClr val="7030A0"/>
                </a:solidFill>
                <a:latin typeface="Liberation Sans Narrow" pitchFamily="34" charset="0"/>
              </a:rPr>
              <a:t>Ihre</a:t>
            </a:r>
            <a:r>
              <a:rPr lang="en-US" sz="4000" i="1" dirty="0" smtClean="0">
                <a:solidFill>
                  <a:srgbClr val="7030A0"/>
                </a:solidFill>
                <a:latin typeface="Liberation Sans Narrow" pitchFamily="34" charset="0"/>
              </a:rPr>
              <a:t> Sabine</a:t>
            </a:r>
            <a:r>
              <a:rPr lang="ru-RU" sz="4000" i="1" dirty="0" smtClean="0">
                <a:solidFill>
                  <a:srgbClr val="7030A0"/>
                </a:solidFill>
                <a:latin typeface="Liberation Sans Narrow" pitchFamily="34" charset="0"/>
              </a:rPr>
              <a:t>!</a:t>
            </a:r>
            <a:endParaRPr lang="ru-RU" sz="4000" dirty="0" smtClean="0">
              <a:solidFill>
                <a:srgbClr val="7030A0"/>
              </a:solidFill>
              <a:latin typeface="Liberation Sans Narrow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800080"/>
                </a:solidFill>
              </a:rPr>
              <a:t>Unsere</a:t>
            </a:r>
            <a:r>
              <a:rPr lang="en-US" dirty="0" smtClean="0">
                <a:solidFill>
                  <a:srgbClr val="800080"/>
                </a:solidFill>
              </a:rPr>
              <a:t> </a:t>
            </a:r>
            <a:r>
              <a:rPr lang="en-US" dirty="0" err="1" smtClean="0">
                <a:solidFill>
                  <a:srgbClr val="800080"/>
                </a:solidFill>
              </a:rPr>
              <a:t>Ziele</a:t>
            </a:r>
            <a:r>
              <a:rPr lang="ru-RU" dirty="0" smtClean="0">
                <a:solidFill>
                  <a:srgbClr val="800080"/>
                </a:solidFill>
              </a:rPr>
              <a:t>:</a:t>
            </a: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</a:rPr>
              <a:t>Познакомиться с новыми словами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Разучить новую </a:t>
            </a:r>
            <a:r>
              <a:rPr lang="ru-RU" sz="3600" dirty="0" smtClean="0">
                <a:solidFill>
                  <a:srgbClr val="7030A0"/>
                </a:solidFill>
              </a:rPr>
              <a:t>рифмовку</a:t>
            </a:r>
          </a:p>
          <a:p>
            <a:r>
              <a:rPr lang="ru-RU" sz="3600" smtClean="0">
                <a:solidFill>
                  <a:srgbClr val="7030A0"/>
                </a:solidFill>
              </a:rPr>
              <a:t>Выучить месяцы</a:t>
            </a:r>
            <a:endParaRPr lang="ru-RU" sz="3600" dirty="0" smtClean="0">
              <a:solidFill>
                <a:srgbClr val="7030A0"/>
              </a:solidFill>
            </a:endParaRPr>
          </a:p>
          <a:p>
            <a:r>
              <a:rPr lang="ru-RU" sz="3600" dirty="0" smtClean="0">
                <a:solidFill>
                  <a:srgbClr val="7030A0"/>
                </a:solidFill>
              </a:rPr>
              <a:t>Научится читать диалог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Спеть немецкую песню к дню рождения</a:t>
            </a:r>
            <a:endParaRPr lang="ru-RU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Mundgymnastik</a:t>
            </a:r>
            <a:r>
              <a:rPr lang="en-US" b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Heute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den </a:t>
            </a:r>
            <a:r>
              <a:rPr lang="en-US" dirty="0" err="1" smtClean="0"/>
              <a:t>Laut</a:t>
            </a:r>
            <a:r>
              <a:rPr lang="en-US" dirty="0" smtClean="0"/>
              <a:t> {ζ}. </a:t>
            </a:r>
            <a:r>
              <a:rPr lang="en-US" dirty="0" err="1" smtClean="0"/>
              <a:t>Sprecht</a:t>
            </a:r>
            <a:r>
              <a:rPr lang="en-US" dirty="0" smtClean="0"/>
              <a:t> </a:t>
            </a:r>
            <a:r>
              <a:rPr lang="en-US" dirty="0" err="1" smtClean="0"/>
              <a:t>mir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:</a:t>
            </a:r>
            <a:endParaRPr lang="ru-RU" dirty="0" smtClean="0"/>
          </a:p>
          <a:p>
            <a:pPr algn="ctr">
              <a:buNone/>
            </a:pPr>
            <a:r>
              <a:rPr lang="en-US" sz="4400" dirty="0" err="1" smtClean="0">
                <a:solidFill>
                  <a:srgbClr val="800080"/>
                </a:solidFill>
                <a:latin typeface="Liberation Sans Narrow" pitchFamily="34" charset="0"/>
              </a:rPr>
              <a:t>Ich</a:t>
            </a:r>
            <a:r>
              <a:rPr lang="en-US" sz="4400" dirty="0" smtClean="0">
                <a:solidFill>
                  <a:srgbClr val="800080"/>
                </a:solidFill>
                <a:latin typeface="Liberation Sans Narrow" pitchFamily="34" charset="0"/>
              </a:rPr>
              <a:t>     </a:t>
            </a:r>
            <a:r>
              <a:rPr lang="en-US" sz="4400" dirty="0" err="1" smtClean="0">
                <a:solidFill>
                  <a:srgbClr val="800080"/>
                </a:solidFill>
                <a:latin typeface="Liberation Sans Narrow" pitchFamily="34" charset="0"/>
              </a:rPr>
              <a:t>mich</a:t>
            </a:r>
            <a:r>
              <a:rPr lang="en-US" sz="4400" dirty="0" smtClean="0">
                <a:solidFill>
                  <a:srgbClr val="800080"/>
                </a:solidFill>
                <a:latin typeface="Liberation Sans Narrow" pitchFamily="34" charset="0"/>
              </a:rPr>
              <a:t>   </a:t>
            </a:r>
            <a:r>
              <a:rPr lang="en-US" sz="4400" dirty="0" err="1" smtClean="0">
                <a:solidFill>
                  <a:srgbClr val="800080"/>
                </a:solidFill>
                <a:latin typeface="Liberation Sans Narrow" pitchFamily="34" charset="0"/>
              </a:rPr>
              <a:t>natürlich</a:t>
            </a:r>
            <a:r>
              <a:rPr lang="en-US" sz="4400" dirty="0" smtClean="0">
                <a:solidFill>
                  <a:srgbClr val="800080"/>
                </a:solidFill>
                <a:latin typeface="Liberation Sans Narrow" pitchFamily="34" charset="0"/>
              </a:rPr>
              <a:t>   </a:t>
            </a:r>
            <a:r>
              <a:rPr lang="en-US" sz="4400" dirty="0" err="1" smtClean="0">
                <a:solidFill>
                  <a:srgbClr val="800080"/>
                </a:solidFill>
                <a:latin typeface="Liberation Sans Narrow" pitchFamily="34" charset="0"/>
              </a:rPr>
              <a:t>wichtig</a:t>
            </a:r>
            <a:endParaRPr lang="ru-RU" sz="4400" dirty="0" smtClean="0">
              <a:solidFill>
                <a:srgbClr val="800080"/>
              </a:solidFill>
              <a:latin typeface="Liberation Sans Narrow" pitchFamily="34" charset="0"/>
            </a:endParaRP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en-US" sz="4400" dirty="0" err="1" smtClean="0">
                <a:solidFill>
                  <a:srgbClr val="C00000"/>
                </a:solidFill>
              </a:rPr>
              <a:t>Ich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spreche</a:t>
            </a:r>
            <a:r>
              <a:rPr lang="en-US" sz="4400" dirty="0" smtClean="0">
                <a:solidFill>
                  <a:srgbClr val="C00000"/>
                </a:solidFill>
              </a:rPr>
              <a:t> den </a:t>
            </a:r>
            <a:r>
              <a:rPr lang="en-US" sz="4400" dirty="0" err="1" smtClean="0">
                <a:solidFill>
                  <a:srgbClr val="C00000"/>
                </a:solidFill>
              </a:rPr>
              <a:t>Ich-Laut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nicht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richtig</a:t>
            </a:r>
            <a:r>
              <a:rPr lang="en-US" sz="4400" dirty="0" smtClean="0">
                <a:solidFill>
                  <a:srgbClr val="C00000"/>
                </a:solidFill>
              </a:rPr>
              <a:t>, </a:t>
            </a:r>
            <a:r>
              <a:rPr lang="en-US" sz="4400" dirty="0" err="1" smtClean="0">
                <a:solidFill>
                  <a:srgbClr val="C00000"/>
                </a:solidFill>
              </a:rPr>
              <a:t>aber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es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ist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sehr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wichtig</a:t>
            </a:r>
            <a:r>
              <a:rPr lang="en-US" sz="4400" dirty="0" smtClean="0">
                <a:solidFill>
                  <a:srgbClr val="C00000"/>
                </a:solidFill>
              </a:rPr>
              <a:t>, den </a:t>
            </a:r>
            <a:r>
              <a:rPr lang="en-US" sz="4400" dirty="0" err="1" smtClean="0">
                <a:solidFill>
                  <a:srgbClr val="C00000"/>
                </a:solidFill>
              </a:rPr>
              <a:t>Ich-Laut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richtig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zu</a:t>
            </a:r>
            <a:r>
              <a:rPr lang="en-US" sz="4400" dirty="0" smtClean="0">
                <a:solidFill>
                  <a:srgbClr val="C00000"/>
                </a:solidFill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</a:rPr>
              <a:t>sprechen</a:t>
            </a:r>
            <a:r>
              <a:rPr lang="en-US" sz="4400" dirty="0" smtClean="0">
                <a:solidFill>
                  <a:srgbClr val="C00000"/>
                </a:solidFill>
              </a:rPr>
              <a:t>.</a:t>
            </a:r>
            <a:endParaRPr lang="ru-RU" sz="44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Geburtstag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 smtClean="0"/>
              <a:t>Geburtstag</a:t>
            </a:r>
            <a:r>
              <a:rPr lang="en-US" b="1" dirty="0" smtClean="0"/>
              <a:t>, </a:t>
            </a:r>
            <a:r>
              <a:rPr lang="en-US" b="1" dirty="0" err="1" smtClean="0"/>
              <a:t>Geburtstag</a:t>
            </a:r>
            <a:r>
              <a:rPr lang="en-US" b="1" dirty="0" smtClean="0"/>
              <a:t>!</a:t>
            </a:r>
            <a:endParaRPr lang="ru-RU" dirty="0" smtClean="0"/>
          </a:p>
          <a:p>
            <a:pPr algn="ctr">
              <a:buNone/>
            </a:pPr>
            <a:r>
              <a:rPr lang="en-US" b="1" dirty="0" smtClean="0"/>
              <a:t>Das </a:t>
            </a: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b="1" dirty="0" err="1" smtClean="0"/>
              <a:t>ein</a:t>
            </a:r>
            <a:r>
              <a:rPr lang="en-US" b="1" dirty="0" smtClean="0"/>
              <a:t> </a:t>
            </a:r>
            <a:r>
              <a:rPr lang="en-US" b="1" dirty="0" err="1" smtClean="0"/>
              <a:t>schöner</a:t>
            </a:r>
            <a:r>
              <a:rPr lang="en-US" b="1" dirty="0" smtClean="0"/>
              <a:t> Tag!</a:t>
            </a:r>
            <a:endParaRPr lang="ru-RU" dirty="0" smtClean="0"/>
          </a:p>
          <a:p>
            <a:pPr algn="ctr">
              <a:buNone/>
            </a:pP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feiern</a:t>
            </a:r>
            <a:r>
              <a:rPr lang="en-US" b="1" dirty="0" smtClean="0"/>
              <a:t> und </a:t>
            </a: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singen</a:t>
            </a:r>
            <a:r>
              <a:rPr lang="en-US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tanzen</a:t>
            </a:r>
            <a:r>
              <a:rPr lang="en-US" b="1" dirty="0" smtClean="0"/>
              <a:t> und </a:t>
            </a: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springen</a:t>
            </a:r>
            <a:r>
              <a:rPr lang="en-US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spielen</a:t>
            </a:r>
            <a:r>
              <a:rPr lang="en-US" b="1" dirty="0" smtClean="0"/>
              <a:t> und </a:t>
            </a: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lachen</a:t>
            </a:r>
            <a:r>
              <a:rPr lang="en-US" b="1" dirty="0" smtClean="0"/>
              <a:t>.</a:t>
            </a:r>
            <a:endParaRPr lang="ru-RU" dirty="0" smtClean="0"/>
          </a:p>
          <a:p>
            <a:pPr algn="ctr">
              <a:buNone/>
            </a:pPr>
            <a:r>
              <a:rPr lang="en-US" b="1" dirty="0" err="1" smtClean="0"/>
              <a:t>Wir</a:t>
            </a:r>
            <a:r>
              <a:rPr lang="en-US" b="1" dirty="0" smtClean="0"/>
              <a:t> </a:t>
            </a:r>
            <a:r>
              <a:rPr lang="en-US" b="1" dirty="0" err="1" smtClean="0"/>
              <a:t>essen</a:t>
            </a:r>
            <a:r>
              <a:rPr lang="en-US" b="1" dirty="0" smtClean="0"/>
              <a:t> </a:t>
            </a:r>
            <a:r>
              <a:rPr lang="en-US" b="1" dirty="0" err="1" smtClean="0"/>
              <a:t>tolle</a:t>
            </a:r>
            <a:r>
              <a:rPr lang="en-US" b="1" dirty="0" smtClean="0"/>
              <a:t> </a:t>
            </a:r>
            <a:r>
              <a:rPr lang="en-US" b="1" dirty="0" err="1" smtClean="0"/>
              <a:t>Sachen</a:t>
            </a:r>
            <a:r>
              <a:rPr lang="en-US" b="1" dirty="0" smtClean="0"/>
              <a:t>!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стих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286644" y="5072074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68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Üb</a:t>
            </a:r>
            <a:r>
              <a:rPr lang="en-US" dirty="0" smtClean="0"/>
              <a:t>. 2, S. 69 (</a:t>
            </a:r>
            <a:r>
              <a:rPr lang="en-US" dirty="0" err="1" smtClean="0"/>
              <a:t>Lehrbuch</a:t>
            </a:r>
            <a:r>
              <a:rPr lang="en-US" dirty="0" smtClean="0"/>
              <a:t>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D:\день рождения\сабина 5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340768"/>
            <a:ext cx="4752528" cy="3816424"/>
          </a:xfrm>
          <a:prstGeom prst="rect">
            <a:avLst/>
          </a:prstGeom>
          <a:noFill/>
        </p:spPr>
      </p:pic>
      <p:pic>
        <p:nvPicPr>
          <p:cNvPr id="4" name="13_-_Urok_6-1_-_Upr._3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643702" y="5500702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884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Monate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Monate</a:t>
            </a:r>
            <a:r>
              <a:rPr lang="en-US" dirty="0" smtClean="0"/>
              <a:t> hat </a:t>
            </a:r>
            <a:r>
              <a:rPr lang="en-US" dirty="0" err="1" smtClean="0"/>
              <a:t>der</a:t>
            </a:r>
            <a:r>
              <a:rPr lang="en-US" dirty="0" smtClean="0"/>
              <a:t> Winter?</a:t>
            </a:r>
            <a:endParaRPr lang="ru-RU" dirty="0" smtClean="0"/>
          </a:p>
          <a:p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Monate</a:t>
            </a:r>
            <a:r>
              <a:rPr lang="en-US" dirty="0" smtClean="0"/>
              <a:t> hat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Frühling</a:t>
            </a:r>
            <a:r>
              <a:rPr lang="en-US" dirty="0" smtClean="0"/>
              <a:t>? </a:t>
            </a:r>
            <a:endParaRPr lang="ru-RU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Monate</a:t>
            </a:r>
            <a:r>
              <a:rPr lang="en-US" dirty="0" smtClean="0"/>
              <a:t> hat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Monate</a:t>
            </a:r>
            <a:r>
              <a:rPr lang="en-US" dirty="0" smtClean="0"/>
              <a:t> hat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Herbst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Der</a:t>
            </a:r>
            <a:r>
              <a:rPr lang="en-US" dirty="0" smtClean="0"/>
              <a:t> Winter hat </a:t>
            </a:r>
            <a:r>
              <a:rPr lang="en-US" dirty="0" err="1" smtClean="0"/>
              <a:t>Dezember</a:t>
            </a:r>
            <a:r>
              <a:rPr lang="en-US" dirty="0" smtClean="0"/>
              <a:t>, </a:t>
            </a:r>
            <a:r>
              <a:rPr lang="en-US" dirty="0" err="1" smtClean="0"/>
              <a:t>Januar</a:t>
            </a:r>
            <a:r>
              <a:rPr lang="en-US" dirty="0" smtClean="0"/>
              <a:t> und </a:t>
            </a:r>
            <a:r>
              <a:rPr lang="en-US" dirty="0" err="1" smtClean="0"/>
              <a:t>Februar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Frühling</a:t>
            </a:r>
            <a:r>
              <a:rPr lang="en-US" dirty="0" smtClean="0"/>
              <a:t> hat </a:t>
            </a:r>
            <a:r>
              <a:rPr lang="en-US" dirty="0" err="1" smtClean="0"/>
              <a:t>März</a:t>
            </a:r>
            <a:r>
              <a:rPr lang="en-US" dirty="0" smtClean="0"/>
              <a:t>, April und August.</a:t>
            </a:r>
            <a:endParaRPr lang="ru-RU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Sommer</a:t>
            </a:r>
            <a:r>
              <a:rPr lang="en-US" dirty="0" smtClean="0"/>
              <a:t> hat </a:t>
            </a:r>
            <a:r>
              <a:rPr lang="en-US" dirty="0" err="1" smtClean="0"/>
              <a:t>Juni</a:t>
            </a:r>
            <a:r>
              <a:rPr lang="en-US" dirty="0" smtClean="0"/>
              <a:t>, </a:t>
            </a:r>
            <a:r>
              <a:rPr lang="en-US" dirty="0" err="1" smtClean="0"/>
              <a:t>Juli</a:t>
            </a:r>
            <a:r>
              <a:rPr lang="en-US" dirty="0" smtClean="0"/>
              <a:t> und August.</a:t>
            </a:r>
            <a:endParaRPr lang="ru-RU" dirty="0" smtClean="0"/>
          </a:p>
          <a:p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Herbst</a:t>
            </a:r>
            <a:r>
              <a:rPr lang="en-US" dirty="0" smtClean="0"/>
              <a:t> hat September, </a:t>
            </a:r>
            <a:r>
              <a:rPr lang="en-US" dirty="0" err="1" smtClean="0"/>
              <a:t>Oktober</a:t>
            </a:r>
            <a:r>
              <a:rPr lang="en-US" dirty="0" smtClean="0"/>
              <a:t> und November.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34680" cy="1162050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>TURNEN WIR</a:t>
            </a:r>
            <a:r>
              <a:rPr 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80008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Kopf nick, nick, nick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Finger tick, tick, tick</a:t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Händen</a:t>
            </a:r>
            <a:r>
              <a:rPr lang="en-US" dirty="0" smtClean="0"/>
              <a:t> </a:t>
            </a:r>
            <a:r>
              <a:rPr lang="en-US" dirty="0" err="1" smtClean="0"/>
              <a:t>klapp</a:t>
            </a:r>
            <a:r>
              <a:rPr lang="en-US" dirty="0" smtClean="0"/>
              <a:t>, </a:t>
            </a:r>
            <a:r>
              <a:rPr lang="en-US" dirty="0" err="1" smtClean="0"/>
              <a:t>klapp</a:t>
            </a:r>
            <a:r>
              <a:rPr lang="en-US" dirty="0" smtClean="0"/>
              <a:t>, </a:t>
            </a:r>
            <a:r>
              <a:rPr lang="en-US" dirty="0" err="1" smtClean="0"/>
              <a:t>klapp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Mit</a:t>
            </a:r>
            <a:r>
              <a:rPr lang="en-US" dirty="0" smtClean="0"/>
              <a:t> den </a:t>
            </a:r>
            <a:r>
              <a:rPr lang="en-US" dirty="0" err="1" smtClean="0"/>
              <a:t>Füßen</a:t>
            </a:r>
            <a:r>
              <a:rPr lang="en-US" dirty="0" smtClean="0"/>
              <a:t> trap, trap, trap.</a:t>
            </a:r>
            <a:br>
              <a:rPr lang="en-US" dirty="0" smtClean="0"/>
            </a:br>
            <a:r>
              <a:rPr lang="en-US" dirty="0" err="1" smtClean="0"/>
              <a:t>Einmal</a:t>
            </a:r>
            <a:r>
              <a:rPr lang="en-US" dirty="0" smtClean="0"/>
              <a:t> </a:t>
            </a:r>
            <a:r>
              <a:rPr lang="en-US" dirty="0" err="1" smtClean="0"/>
              <a:t>hin</a:t>
            </a:r>
            <a:r>
              <a:rPr lang="en-US" dirty="0" smtClean="0"/>
              <a:t>, </a:t>
            </a:r>
            <a:r>
              <a:rPr lang="en-US" dirty="0" err="1" smtClean="0"/>
              <a:t>einmal</a:t>
            </a:r>
            <a:r>
              <a:rPr lang="en-US" dirty="0" smtClean="0"/>
              <a:t> her</a:t>
            </a:r>
            <a:br>
              <a:rPr lang="en-US" dirty="0" smtClean="0"/>
            </a:br>
            <a:r>
              <a:rPr lang="en-US" dirty="0" err="1" smtClean="0"/>
              <a:t>Rundherum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</a:t>
            </a:r>
            <a:r>
              <a:rPr lang="en-US" dirty="0" err="1" smtClean="0"/>
              <a:t>schwer</a:t>
            </a:r>
            <a:r>
              <a:rPr lang="en-US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gallery_2_391_532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2166912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Wann</a:t>
            </a:r>
            <a:r>
              <a:rPr lang="en-US" dirty="0" smtClean="0"/>
              <a:t> hast du </a:t>
            </a:r>
            <a:r>
              <a:rPr lang="en-US" dirty="0" err="1" smtClean="0"/>
              <a:t>Geburtstag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err="1" smtClean="0"/>
              <a:t>Ich</a:t>
            </a:r>
            <a:r>
              <a:rPr lang="en-US" sz="4400" dirty="0" smtClean="0"/>
              <a:t> </a:t>
            </a:r>
            <a:r>
              <a:rPr lang="en-US" sz="4400" dirty="0" err="1" smtClean="0"/>
              <a:t>habe</a:t>
            </a:r>
            <a:r>
              <a:rPr lang="en-US" sz="4400" dirty="0" smtClean="0"/>
              <a:t> </a:t>
            </a:r>
            <a:r>
              <a:rPr lang="ru-RU" sz="4400" dirty="0" smtClean="0"/>
              <a:t>…</a:t>
            </a:r>
            <a:endParaRPr lang="en-US" sz="4400" dirty="0" smtClean="0"/>
          </a:p>
          <a:p>
            <a:r>
              <a:rPr lang="en-US" dirty="0" smtClean="0"/>
              <a:t>                                          </a:t>
            </a:r>
            <a:r>
              <a:rPr lang="en-US" dirty="0" err="1" smtClean="0"/>
              <a:t>Februar</a:t>
            </a:r>
            <a:endParaRPr lang="en-US" dirty="0" smtClean="0"/>
          </a:p>
          <a:p>
            <a:r>
              <a:rPr lang="en-US" dirty="0" smtClean="0"/>
              <a:t>                                                       </a:t>
            </a:r>
            <a:r>
              <a:rPr lang="en-US" dirty="0" err="1" smtClean="0"/>
              <a:t>Juni</a:t>
            </a:r>
            <a:endParaRPr lang="ru-RU" dirty="0" smtClean="0"/>
          </a:p>
          <a:p>
            <a:r>
              <a:rPr lang="en-US" dirty="0" smtClean="0"/>
              <a:t>                                                          September</a:t>
            </a:r>
          </a:p>
          <a:p>
            <a:r>
              <a:rPr lang="en-US" dirty="0" smtClean="0"/>
              <a:t>                                                       April</a:t>
            </a:r>
            <a:endParaRPr lang="ru-RU" dirty="0" smtClean="0"/>
          </a:p>
          <a:p>
            <a:r>
              <a:rPr lang="ru-RU" dirty="0" smtClean="0"/>
              <a:t>                                                 </a:t>
            </a:r>
            <a:r>
              <a:rPr lang="en-US" sz="4400" dirty="0" err="1" smtClean="0"/>
              <a:t>Geburtstag</a:t>
            </a:r>
            <a:r>
              <a:rPr lang="en-US" sz="4400" dirty="0" smtClean="0"/>
              <a:t>.</a:t>
            </a:r>
            <a:endParaRPr lang="ru-RU" sz="4400" dirty="0" smtClean="0"/>
          </a:p>
          <a:p>
            <a:r>
              <a:rPr lang="ru-RU" dirty="0" smtClean="0"/>
              <a:t>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347864" y="2996952"/>
            <a:ext cx="1800200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800080"/>
                </a:solidFill>
              </a:rPr>
              <a:t>im</a:t>
            </a:r>
            <a:endParaRPr lang="ru-RU" sz="4400" dirty="0">
              <a:solidFill>
                <a:srgbClr val="80008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148064" y="299695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004048" y="4221088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508104" y="3573016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995936" y="2564904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268</Words>
  <Application>Microsoft Office PowerPoint</Application>
  <PresentationFormat>Экран (4:3)</PresentationFormat>
  <Paragraphs>64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Einladung</vt:lpstr>
      <vt:lpstr>Unsere Ziele:</vt:lpstr>
      <vt:lpstr>Mundgymnastik. </vt:lpstr>
      <vt:lpstr>Geburtstag </vt:lpstr>
      <vt:lpstr>Üb. 2, S. 69 (Lehrbuch). </vt:lpstr>
      <vt:lpstr>Die Monate</vt:lpstr>
      <vt:lpstr>TURNEN WIR </vt:lpstr>
      <vt:lpstr>Wann hast du Geburtstag?</vt:lpstr>
      <vt:lpstr>ZUM GEBURTSTAG VIEL GLÜCK</vt:lpstr>
      <vt:lpstr>Unsere Ziele:</vt:lpstr>
      <vt:lpstr>Слайд 12</vt:lpstr>
      <vt:lpstr>Hausaufgaben  S. 73 – выучить слова </vt:lpstr>
      <vt:lpstr>Die Stunde ist zu Ende! Auf Wiedersehen!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наташа</cp:lastModifiedBy>
  <cp:revision>39</cp:revision>
  <dcterms:created xsi:type="dcterms:W3CDTF">2014-03-06T14:23:01Z</dcterms:created>
  <dcterms:modified xsi:type="dcterms:W3CDTF">2015-04-16T19:18:11Z</dcterms:modified>
</cp:coreProperties>
</file>