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87" r:id="rId2"/>
    <p:sldId id="256" r:id="rId3"/>
    <p:sldId id="279" r:id="rId4"/>
    <p:sldId id="272" r:id="rId5"/>
    <p:sldId id="280" r:id="rId6"/>
    <p:sldId id="284" r:id="rId7"/>
    <p:sldId id="281" r:id="rId8"/>
    <p:sldId id="305" r:id="rId9"/>
    <p:sldId id="307" r:id="rId10"/>
    <p:sldId id="282" r:id="rId11"/>
    <p:sldId id="306" r:id="rId12"/>
    <p:sldId id="290" r:id="rId13"/>
    <p:sldId id="261" r:id="rId14"/>
    <p:sldId id="285" r:id="rId15"/>
    <p:sldId id="286" r:id="rId16"/>
    <p:sldId id="288" r:id="rId17"/>
    <p:sldId id="283" r:id="rId18"/>
    <p:sldId id="292" r:id="rId19"/>
    <p:sldId id="296" r:id="rId20"/>
    <p:sldId id="297" r:id="rId21"/>
    <p:sldId id="298" r:id="rId22"/>
    <p:sldId id="294" r:id="rId23"/>
    <p:sldId id="299" r:id="rId24"/>
    <p:sldId id="300" r:id="rId25"/>
    <p:sldId id="301" r:id="rId26"/>
    <p:sldId id="276" r:id="rId27"/>
    <p:sldId id="302" r:id="rId28"/>
    <p:sldId id="291" r:id="rId29"/>
    <p:sldId id="303" r:id="rId30"/>
    <p:sldId id="275" r:id="rId31"/>
    <p:sldId id="304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C901"/>
    <a:srgbClr val="FFCC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519E-5CF0-4B28-9FD6-13CFB4B2A105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73C8-FFA9-4BA0-8687-24147080A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63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CFB7-DC23-4EA1-A42D-F38FE9252A56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CBC-CB34-4BF0-A913-4051D9647681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824B-1F80-47DD-9989-1252C774A6C2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DE35-7DCA-4478-AD86-E8C249613C67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A12A-159C-4BBF-B697-085CC0116672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85FA-C4ED-45F7-9479-515F84410077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040-2BF2-4589-A383-9680A8F2D9B4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0DA-2E01-4DC5-ABA6-E24F10D702EE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B14-6BDC-40F0-9213-C753F7289374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9E1-012D-42A3-B2E9-79D35DB4F0EC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AB5A-D7B4-4B2C-8DA9-94B08F5575F2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8FAA18-313A-40FC-B93B-9BA8E98267D9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dn.fishki.net/upload/post/201602/27/1864211/1_111111111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dn.fishki.net/upload/post/201602/27/1864211/1_11111111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cdn.fishki.net/upload/post/201602/27/1864211/11111111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:\2016_2017\МЕТОДИСТ\МО патриот\27 февраля\futbolka-vojska-sso-rossii-111.160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55" y="90812"/>
            <a:ext cx="7137647" cy="67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5204" y="101725"/>
            <a:ext cx="212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</a:t>
            </a:r>
            <a:endParaRPr lang="ru-RU" sz="3200" b="1" dirty="0">
              <a:solidFill>
                <a:srgbClr val="FFC9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63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С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118" y="712786"/>
            <a:ext cx="6968032" cy="5287963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4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С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2" y="1062038"/>
            <a:ext cx="8204197" cy="461486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54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:\2016_2017\МЕТОДИСТ\МО патриот\27 февраля\Спец операции\3129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44" y="161925"/>
            <a:ext cx="5572125" cy="371475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С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171824"/>
            <a:ext cx="5230112" cy="3484563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78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«Боярский приговор о станичной и сторожевой служб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1"/>
          <a:stretch/>
        </p:blipFill>
        <p:spPr bwMode="auto">
          <a:xfrm>
            <a:off x="1922952" y="3329126"/>
            <a:ext cx="7079219" cy="33468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«Боярский приговор о станичной и сторожевой служб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11" y="208087"/>
            <a:ext cx="3269460" cy="31297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9188" y="797641"/>
            <a:ext cx="4922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1571 году царь Иван IV утвердил «Боярский приговор о станичной и сторожевой службе» </a:t>
            </a:r>
          </a:p>
        </p:txBody>
      </p:sp>
    </p:spTree>
    <p:extLst>
      <p:ext uri="{BB962C8B-B14F-4D97-AF65-F5344CB8AC3E}">
        <p14:creationId xmlns:p14="http://schemas.microsoft.com/office/powerpoint/2010/main" xmlns="" val="1214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Отдельная Морская бригада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</a:rPr>
              <a:t>Особого Назначения (1916-17 гг.)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14338" name="Picture 2" descr="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83" y="1379136"/>
            <a:ext cx="3333750" cy="4400551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942" y="5937810"/>
            <a:ext cx="442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Начальник ОМБОН флота генерал-майор </a:t>
            </a:r>
            <a:r>
              <a:rPr lang="ru-RU" i="1" dirty="0" err="1"/>
              <a:t>Г.Н.Мазуров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65575" y="1678728"/>
            <a:ext cx="5033639" cy="4582247"/>
            <a:chOff x="3965575" y="1678728"/>
            <a:chExt cx="5033639" cy="4582247"/>
          </a:xfrm>
        </p:grpSpPr>
        <p:pic>
          <p:nvPicPr>
            <p:cNvPr id="14340" name="Picture 4" descr="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214" y="4013074"/>
              <a:ext cx="3810000" cy="224790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://www.postkomsg.com/upload/iblock/6cb/%D0%97%D0%B0%D0%B3%D0%BB%D0%B0%D0%B2%D0%BD%D0%B0%D1%8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1678728"/>
              <a:ext cx="3810000" cy="248602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9398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1437" y="5205065"/>
            <a:ext cx="5552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Мартьянов Олег Викторович</a:t>
            </a:r>
            <a:endParaRPr lang="ru-RU" dirty="0"/>
          </a:p>
          <a:p>
            <a:pPr algn="ctr"/>
            <a:r>
              <a:rPr lang="ru-RU" dirty="0" smtClean="0"/>
              <a:t>о</a:t>
            </a:r>
            <a:r>
              <a:rPr lang="ru-RU" b="1" i="1" dirty="0" smtClean="0"/>
              <a:t>дин из </a:t>
            </a:r>
            <a:r>
              <a:rPr lang="ru-RU" b="1" i="1" dirty="0"/>
              <a:t>создателей и </a:t>
            </a:r>
            <a:r>
              <a:rPr lang="ru-RU" b="1" i="1" dirty="0" smtClean="0"/>
              <a:t>первый командир </a:t>
            </a:r>
            <a:r>
              <a:rPr lang="ru-RU" b="1" i="1" dirty="0"/>
              <a:t>Сил специальных </a:t>
            </a:r>
            <a:r>
              <a:rPr lang="ru-RU" b="1" i="1" dirty="0" smtClean="0"/>
              <a:t>операций</a:t>
            </a:r>
            <a:endParaRPr lang="ru-RU" dirty="0"/>
          </a:p>
        </p:txBody>
      </p:sp>
      <p:pic>
        <p:nvPicPr>
          <p:cNvPr id="16390" name="Picture 6" descr="ВЕЖЛИВЫЕ, НАДЁЖНЫЕ, СВО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316" y="419099"/>
            <a:ext cx="4067224" cy="478596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55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Указом Президента Российской Федерации В. В. Путина № 103 от 26 февраля 2015 года «Об установлении Дня Сил специальных операци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39701"/>
            <a:ext cx="4616345" cy="6527800"/>
          </a:xfrm>
          <a:prstGeom prst="rect">
            <a:avLst/>
          </a:prstGeom>
          <a:noFill/>
          <a:ln w="158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696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391746"/>
            <a:ext cx="86296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Нормативы ССО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Подтягивания на перекладине: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25 раз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Отжимание от пола: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90 раз</a:t>
            </a: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Пресс: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100 раз</a:t>
            </a: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Бег: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100 м. - 12,7</a:t>
            </a: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Жим штанги лежа: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10 раз (свой вес)</a:t>
            </a: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Кросс: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3000 м - 11.00 мин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Демонстрация рукопашного боя</a:t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>Выпрыгивание вверх со сменой ног: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90 раз</a:t>
            </a:r>
            <a: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3736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5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1" y="5544235"/>
            <a:ext cx="8601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время, в любом месте, любая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:\2016_2017\МЕТОДИСТ\МО патриот\27 февраля\4_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771525"/>
            <a:ext cx="7620000" cy="428625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96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Чехословакия, 1968</a:t>
            </a:r>
            <a:endParaRPr lang="ru-RU" dirty="0"/>
          </a:p>
        </p:txBody>
      </p:sp>
      <p:pic>
        <p:nvPicPr>
          <p:cNvPr id="2050" name="Picture 2" descr="I:\2016_2017\МЕТОДИСТ\МО патриот\27 февраля\Прага 1968\3-42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3" t="3015" r="2166" b="9512"/>
          <a:stretch/>
        </p:blipFill>
        <p:spPr bwMode="auto">
          <a:xfrm>
            <a:off x="914399" y="1419223"/>
            <a:ext cx="7305675" cy="50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14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6286" y="5299434"/>
            <a:ext cx="3417047" cy="1046602"/>
          </a:xfrm>
          <a:prstGeom prst="rect">
            <a:avLst/>
          </a:prstGeom>
          <a:gradFill>
            <a:gsLst>
              <a:gs pos="1000">
                <a:schemeClr val="bg1"/>
              </a:gs>
              <a:gs pos="27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«Искусство войны» Сунь – </a:t>
            </a:r>
            <a:r>
              <a:rPr lang="ru-RU" dirty="0" err="1"/>
              <a:t>цзы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nchoen27n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060" y="614779"/>
            <a:ext cx="2857500" cy="4295775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347" y="612679"/>
            <a:ext cx="54109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«Правило ведения войны заключается в том, чтобы не полагаться на то, что противник не придет, а полагаться на то, с чем я могу его встретить; </a:t>
            </a:r>
          </a:p>
          <a:p>
            <a:pPr algn="just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не полагаться на то, что он не нападет, а полагаться на то, что я сделаю нападение на себя невозможным для него»</a:t>
            </a:r>
          </a:p>
        </p:txBody>
      </p:sp>
    </p:spTree>
    <p:extLst>
      <p:ext uri="{BB962C8B-B14F-4D97-AF65-F5344CB8AC3E}">
        <p14:creationId xmlns:p14="http://schemas.microsoft.com/office/powerpoint/2010/main" xmlns="" val="969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2016_2017\МЕТОДИСТ\МО патриот\27 февраля\Прага 1968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" y="278437"/>
            <a:ext cx="4619626" cy="258699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2016_2017\МЕТОДИСТ\МО патриот\27 февраля\Прага 1968\10otb_2tr_waz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614" y="2995349"/>
            <a:ext cx="5472112" cy="3643576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46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2016_2017\МЕТОДИСТ\МО патриот\27 февраля\Прага 1968\856750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0778"/>
            <a:ext cx="4810125" cy="296915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2016_2017\МЕТОДИСТ\МО патриот\27 февраля\Прага 1968\19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862" y="3130282"/>
            <a:ext cx="5182737" cy="3537218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21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Афганистан, 1979 - 1989</a:t>
            </a:r>
            <a:endParaRPr lang="ru-RU" dirty="0"/>
          </a:p>
        </p:txBody>
      </p:sp>
      <p:pic>
        <p:nvPicPr>
          <p:cNvPr id="5122" name="Рисунок 1" descr="База Лой-Мана. Штурм дворца Амина. Афганистан. ССО, СССР, война, история, спецназ  России, спецопер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162" y="1674019"/>
            <a:ext cx="4959726" cy="297418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3938" y="4986634"/>
            <a:ext cx="709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маскировки спецназовцы ГРУ в Афганистане нередко переодевались в местных жителей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91513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3" descr="Смутное время. Бригада ГРУ в Таджикистане. ССО, СССР, война, история, спецназ  России, спецопер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05125"/>
            <a:ext cx="5710238" cy="37528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" descr="Павел Бекоев, командир группы, бравшей кишлак Лой-Мана, погибнет спустя месяц с небольшим после успешного штурма ССО, СССР, война, история, спецназ  России, спецопераци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4" y="438150"/>
            <a:ext cx="4617253" cy="3017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14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Вьетнам, 1968</a:t>
            </a:r>
            <a:endParaRPr lang="ru-RU" dirty="0"/>
          </a:p>
        </p:txBody>
      </p:sp>
      <p:pic>
        <p:nvPicPr>
          <p:cNvPr id="7170" name="Picture 2" descr="Картинки по запросу вьетнамская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510027"/>
            <a:ext cx="4791075" cy="2882836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вьетнамская во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вьетнамская вой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вьетнамская война супер коб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17637"/>
            <a:ext cx="4064000" cy="2532847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2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Вежливые люди, 2014</a:t>
            </a:r>
            <a:endParaRPr lang="ru-RU" dirty="0"/>
          </a:p>
        </p:txBody>
      </p:sp>
      <p:pic>
        <p:nvPicPr>
          <p:cNvPr id="8196" name="Picture 4" descr="Картинки по запросу С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36662"/>
            <a:ext cx="7573125" cy="47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49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2016_2017\МЕТОДИСТ\МО патриот\27 февраля\Спец операции\0_e732e_9150ae0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41" y="228172"/>
            <a:ext cx="4805834" cy="320068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:\2016_2017\МЕТОДИСТ\МО патриот\27 февраля\Спец операции\вежливы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8857"/>
            <a:ext cx="4848225" cy="326697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2016_2017\МЕТОДИСТ\МО патриот\27 февраля\Спец операции\кры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5" y="331075"/>
            <a:ext cx="5060731" cy="379554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2016_2017\МЕТОДИСТ\МО патриот\27 февраля\Спец операции\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074" y="3178969"/>
            <a:ext cx="4651376" cy="348853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12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I:\2016_2017\МЕТОДИСТ\МО патриот\27 февраля\Спец операции\п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56" y="349043"/>
            <a:ext cx="4696169" cy="313234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2016_2017\МЕТОДИСТ\МО патриот\27 февраля\Спец операции\памя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3215" y="3481388"/>
            <a:ext cx="4719596" cy="314325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127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СИРИЯ, 2017</a:t>
            </a:r>
            <a:endParaRPr lang="ru-RU" dirty="0"/>
          </a:p>
        </p:txBody>
      </p:sp>
      <p:pic>
        <p:nvPicPr>
          <p:cNvPr id="5" name="Picture 2" descr="I:\2016_2017\МЕТОДИСТ\МО патриот\27 февраля\Спец операции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440" y="1417637"/>
            <a:ext cx="6539120" cy="4897557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358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26" y="412302"/>
            <a:ext cx="8024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ССО</a:t>
            </a:r>
            <a:r>
              <a:rPr lang="ru-RU" sz="2400" dirty="0"/>
              <a:t> — высокоподвижная, специально обученная, технически оснащённая, хорошо экипированная армейская группировка сил Министерства обороны Российской Федерации. Она предназначена для выполнения специальных задач с целью защиты интересов России (при необходимости, с применением военной силы) как внутри страны, так и за рубежом, как в мирное, так и в военное время, находящаяся в постоянной и высокой готовности к немедленному применению. </a:t>
            </a:r>
          </a:p>
        </p:txBody>
      </p:sp>
      <p:pic>
        <p:nvPicPr>
          <p:cNvPr id="4" name="Picture 2" descr="I:\2016_2017\МЕТОДИСТ\МО патриот\27 февраля\Спец операции\71c4ee2c69a0c8131052796009aaa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202" y="3828622"/>
            <a:ext cx="6554295" cy="290174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8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Сил специальных операций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7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ведение </a:t>
            </a:r>
            <a:r>
              <a:rPr lang="ru-RU" dirty="0"/>
              <a:t>разведки и уничтожение при необходимости мобильных средств ядерного нападения вероятного противника;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разведка </a:t>
            </a:r>
            <a:r>
              <a:rPr lang="ru-RU" dirty="0"/>
              <a:t>важных объектов противника, дезорганизация управления и нападение на них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деморализация </a:t>
            </a:r>
            <a:r>
              <a:rPr lang="ru-RU" dirty="0"/>
              <a:t>войск и населения, совершение диверсий;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защита </a:t>
            </a:r>
            <a:r>
              <a:rPr lang="ru-RU" dirty="0"/>
              <a:t>от нападений граждан России в других странах;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эвакуация </a:t>
            </a:r>
            <a:r>
              <a:rPr lang="ru-RU" dirty="0"/>
              <a:t>посольств, важных чиновников; похищение или ликвидация террористов или важных военных и политических деятелей;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корректирование </a:t>
            </a:r>
            <a:r>
              <a:rPr lang="ru-RU" dirty="0"/>
              <a:t>авиационно-ракетных ударов и огня артиллерии по позициям противника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21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Ленк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17" y="992570"/>
            <a:ext cx="7050087" cy="489585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10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2016_2017\МЕТОДИСТ\МО патриот\27 февраля\Спец операции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511248"/>
            <a:ext cx="7658100" cy="57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8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534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808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:\2016_2017\МЕТОДИСТ\МО патриот\27 февраля\Спец операции\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12" y="190224"/>
            <a:ext cx="4387937" cy="328640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2016_2017\МЕТОДИСТ\МО патриот\27 февраля\Спец операции\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3109913"/>
            <a:ext cx="4591050" cy="343852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99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С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47662"/>
            <a:ext cx="5988050" cy="6412736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8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Ленк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17" y="992570"/>
            <a:ext cx="7050087" cy="489585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1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26" y="412302"/>
            <a:ext cx="8024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ССО</a:t>
            </a:r>
            <a:r>
              <a:rPr lang="ru-RU" sz="2400" dirty="0"/>
              <a:t> — высокоподвижная, специально обученная, технически оснащённая, хорошо экипированная армейская группировка сил Министерства обороны Российской Федерации. Она предназначена для выполнения специальных задач с целью защиты интересов России (при необходимости, с применением военной силы) как внутри страны, так и за рубежом, как в мирное, так и в военное время, находящаяся в постоянной и высокой готовности к немедленному применению. </a:t>
            </a:r>
          </a:p>
        </p:txBody>
      </p:sp>
      <p:pic>
        <p:nvPicPr>
          <p:cNvPr id="4" name="Picture 2" descr="I:\2016_2017\МЕТОДИСТ\МО патриот\27 февраля\Спец операции\71c4ee2c69a0c8131052796009aaa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202" y="3828622"/>
            <a:ext cx="6554295" cy="290174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8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364</Words>
  <Application>Microsoft Office PowerPoint</Application>
  <PresentationFormat>Экран (4:3)</PresentationFormat>
  <Paragraphs>28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Отдельная Морская бригада Особого Назначения (1916-17 гг.) </vt:lpstr>
      <vt:lpstr>Слайд 15</vt:lpstr>
      <vt:lpstr>Слайд 16</vt:lpstr>
      <vt:lpstr>Слайд 17</vt:lpstr>
      <vt:lpstr>Слайд 18</vt:lpstr>
      <vt:lpstr>Чехословакия, 1968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</vt:lpstr>
      <vt:lpstr>Слайд 29</vt:lpstr>
      <vt:lpstr>Слайд 30</vt:lpstr>
      <vt:lpstr>Основные задачи  Сил специальных операций</vt:lpstr>
      <vt:lpstr>Слайд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User</cp:lastModifiedBy>
  <cp:revision>23</cp:revision>
  <dcterms:created xsi:type="dcterms:W3CDTF">2014-02-21T04:16:42Z</dcterms:created>
  <dcterms:modified xsi:type="dcterms:W3CDTF">2017-03-03T07:21:07Z</dcterms:modified>
</cp:coreProperties>
</file>