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58" r:id="rId5"/>
    <p:sldId id="260" r:id="rId6"/>
    <p:sldId id="280" r:id="rId7"/>
    <p:sldId id="262" r:id="rId8"/>
    <p:sldId id="263" r:id="rId9"/>
    <p:sldId id="274" r:id="rId10"/>
    <p:sldId id="264" r:id="rId11"/>
    <p:sldId id="265" r:id="rId12"/>
    <p:sldId id="266" r:id="rId13"/>
    <p:sldId id="275" r:id="rId14"/>
    <p:sldId id="267" r:id="rId15"/>
    <p:sldId id="268" r:id="rId16"/>
    <p:sldId id="277" r:id="rId17"/>
    <p:sldId id="269" r:id="rId18"/>
    <p:sldId id="270" r:id="rId19"/>
    <p:sldId id="278" r:id="rId20"/>
    <p:sldId id="271" r:id="rId21"/>
    <p:sldId id="272" r:id="rId22"/>
    <p:sldId id="283" r:id="rId23"/>
    <p:sldId id="284" r:id="rId24"/>
    <p:sldId id="282" r:id="rId25"/>
    <p:sldId id="273" r:id="rId26"/>
    <p:sldId id="281" r:id="rId27"/>
    <p:sldId id="276"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94" d="100"/>
          <a:sy n="94" d="100"/>
        </p:scale>
        <p:origin x="4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64234" y="381001"/>
            <a:ext cx="8229600" cy="2209800"/>
          </a:xfrm>
        </p:spPr>
        <p:txBody>
          <a:bodyPr lIns="45720" rIns="228600"/>
          <a:lstStyle>
            <a:lvl1pPr marL="0" algn="r">
              <a:defRPr sz="4800"/>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a:lvl1pPr>
            <a:extLst/>
          </a:lstStyle>
          <a:p>
            <a:pPr>
              <a:defRPr/>
            </a:pPr>
            <a:fld id="{0FBAF941-0618-4AC3-B1AF-62C910547C55}" type="datetimeFigureOut">
              <a:rPr lang="ru-RU"/>
              <a:pPr>
                <a:defRPr/>
              </a:pPr>
              <a:t>21.11.2021</a:t>
            </a:fld>
            <a:endParaRPr lang="ru-RU"/>
          </a:p>
        </p:txBody>
      </p:sp>
      <p:sp>
        <p:nvSpPr>
          <p:cNvPr id="6" name="Номер слайда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A3553297-E671-41EF-A648-96E749BA8138}" type="slidenum">
              <a:rPr lang="ru-RU"/>
              <a:pPr>
                <a:defRPr/>
              </a:pPr>
              <a:t>‹#›</a:t>
            </a:fld>
            <a:endParaRPr lang="ru-RU"/>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112A73C7-38DD-42FA-AD1F-1A49FE103C57}" type="datetimeFigureOut">
              <a:rPr lang="ru-RU"/>
              <a:pPr>
                <a:defRPr/>
              </a:pPr>
              <a:t>21.11.2021</a:t>
            </a:fld>
            <a:endParaRPr lang="ru-RU"/>
          </a:p>
        </p:txBody>
      </p:sp>
      <p:sp>
        <p:nvSpPr>
          <p:cNvPr id="6" name="Номер слайда 22"/>
          <p:cNvSpPr>
            <a:spLocks noGrp="1"/>
          </p:cNvSpPr>
          <p:nvPr>
            <p:ph type="sldNum" sz="quarter" idx="12"/>
          </p:nvPr>
        </p:nvSpPr>
        <p:spPr/>
        <p:txBody>
          <a:bodyPr/>
          <a:lstStyle>
            <a:lvl1pPr>
              <a:defRPr/>
            </a:lvl1pPr>
          </a:lstStyle>
          <a:p>
            <a:pPr>
              <a:defRPr/>
            </a:pPr>
            <a:fld id="{79B50D47-D539-42D6-A8A8-5A75EC034479}" type="slidenum">
              <a:rPr lang="ru-RU"/>
              <a:pPr>
                <a:defRPr/>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7E738EB9-2742-4CA6-A76B-9F0BB69439AA}" type="datetimeFigureOut">
              <a:rPr lang="ru-RU"/>
              <a:pPr>
                <a:defRPr/>
              </a:pPr>
              <a:t>21.11.2021</a:t>
            </a:fld>
            <a:endParaRPr lang="ru-RU"/>
          </a:p>
        </p:txBody>
      </p:sp>
      <p:sp>
        <p:nvSpPr>
          <p:cNvPr id="6" name="Номер слайда 22"/>
          <p:cNvSpPr>
            <a:spLocks noGrp="1"/>
          </p:cNvSpPr>
          <p:nvPr>
            <p:ph type="sldNum" sz="quarter" idx="12"/>
          </p:nvPr>
        </p:nvSpPr>
        <p:spPr/>
        <p:txBody>
          <a:bodyPr/>
          <a:lstStyle>
            <a:lvl1pPr>
              <a:defRPr/>
            </a:lvl1pPr>
          </a:lstStyle>
          <a:p>
            <a:pPr>
              <a:defRPr/>
            </a:pPr>
            <a:fld id="{E1453F9E-699F-4575-905A-D9EC579E9017}" type="slidenum">
              <a:rPr lang="ru-RU"/>
              <a:pPr>
                <a:defRPr/>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extLst/>
          </a:lstStyle>
          <a:p>
            <a:pPr>
              <a:defRPr/>
            </a:pPr>
            <a:fld id="{8352AE4E-60AD-4B1B-B5CB-6E9D3DA7814D}" type="datetimeFigureOut">
              <a:rPr lang="ru-RU"/>
              <a:pPr>
                <a:defRPr/>
              </a:pPr>
              <a:t>21.11.2021</a:t>
            </a:fld>
            <a:endParaRPr lang="ru-RU"/>
          </a:p>
        </p:txBody>
      </p:sp>
      <p:sp>
        <p:nvSpPr>
          <p:cNvPr id="6" name="Нижний колонтитул 4"/>
          <p:cNvSpPr>
            <a:spLocks noGrp="1"/>
          </p:cNvSpPr>
          <p:nvPr>
            <p:ph type="ftr" sz="quarter" idx="11"/>
          </p:nvPr>
        </p:nvSpPr>
        <p:spPr/>
        <p:txBody>
          <a:bodyPr/>
          <a:lstStyle>
            <a:lvl1pPr>
              <a:defRPr/>
            </a:lvl1pPr>
            <a:extLst/>
          </a:lstStyle>
          <a:p>
            <a:pPr>
              <a:defRPr/>
            </a:pPr>
            <a:endParaRPr lang="ru-RU"/>
          </a:p>
        </p:txBody>
      </p:sp>
      <p:sp>
        <p:nvSpPr>
          <p:cNvPr id="7" name="Номер слайда 5"/>
          <p:cNvSpPr>
            <a:spLocks noGrp="1"/>
          </p:cNvSpPr>
          <p:nvPr>
            <p:ph type="sldNum" sz="quarter" idx="12"/>
          </p:nvPr>
        </p:nvSpPr>
        <p:spPr/>
        <p:txBody>
          <a:bodyPr/>
          <a:lstStyle>
            <a:lvl1pPr>
              <a:defRPr/>
            </a:lvl1pPr>
            <a:extLst/>
          </a:lstStyle>
          <a:p>
            <a:pPr>
              <a:defRPr/>
            </a:pPr>
            <a:fld id="{BC7198CF-857C-44BF-874C-966ED9BE84C1}" type="slidenum">
              <a:rPr lang="ru-RU"/>
              <a:pPr>
                <a:defRPr/>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extLst/>
          </a:lstStyle>
          <a:p>
            <a:pPr>
              <a:defRPr/>
            </a:pPr>
            <a:fld id="{D57F164F-64BE-4A56-8D3E-2C9486F5179D}" type="datetimeFigureOut">
              <a:rPr lang="ru-RU"/>
              <a:pPr>
                <a:defRPr/>
              </a:pPr>
              <a:t>21.11.2021</a:t>
            </a:fld>
            <a:endParaRPr lang="ru-RU"/>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E76E608B-7384-4051-BA4D-96E6E0AEE704}"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a:lvl1pPr>
            <a:extLst/>
          </a:lstStyle>
          <a:p>
            <a:pPr>
              <a:defRPr/>
            </a:pPr>
            <a:fld id="{E8A6182A-FF68-4079-B670-888B3609FE9C}" type="datetimeFigureOut">
              <a:rPr lang="ru-RU"/>
              <a:pPr>
                <a:defRPr/>
              </a:pPr>
              <a:t>21.11.2021</a:t>
            </a:fld>
            <a:endParaRPr lang="ru-RU"/>
          </a:p>
        </p:txBody>
      </p:sp>
      <p:sp>
        <p:nvSpPr>
          <p:cNvPr id="7" name="Нижний колонтитул 5"/>
          <p:cNvSpPr>
            <a:spLocks noGrp="1"/>
          </p:cNvSpPr>
          <p:nvPr>
            <p:ph type="ftr" sz="quarter" idx="11"/>
          </p:nvPr>
        </p:nvSpPr>
        <p:spPr/>
        <p:txBody>
          <a:bodyPr/>
          <a:lstStyle>
            <a:lvl1pPr>
              <a:defRPr/>
            </a:lvl1pPr>
            <a:extLst/>
          </a:lstStyle>
          <a:p>
            <a:pPr>
              <a:defRPr/>
            </a:pPr>
            <a:endParaRPr lang="ru-RU"/>
          </a:p>
        </p:txBody>
      </p:sp>
      <p:sp>
        <p:nvSpPr>
          <p:cNvPr id="8"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14129C5E-82A2-4A82-BEB9-CFA875198277}" type="slidenum">
              <a:rPr lang="ru-RU"/>
              <a:pPr>
                <a:defRPr/>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Прямоугольник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extLst/>
          </a:lstStyle>
          <a:p>
            <a:pPr>
              <a:defRPr/>
            </a:pPr>
            <a:fld id="{7D4363E5-36A8-434C-A099-330E8B8ECFE9}" type="datetimeFigureOut">
              <a:rPr lang="ru-RU"/>
              <a:pPr>
                <a:defRPr/>
              </a:pPr>
              <a:t>21.11.2021</a:t>
            </a:fld>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54CF26E1-0734-44FF-863E-AB13B6522BD8}" type="slidenum">
              <a:rPr lang="ru-RU"/>
              <a:pPr>
                <a:defRPr/>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extLst/>
          </a:lstStyle>
          <a:p>
            <a:pPr>
              <a:defRPr/>
            </a:pPr>
            <a:fld id="{3152B522-DA82-4711-924C-1C1A083FEBF0}" type="datetimeFigureOut">
              <a:rPr lang="ru-RU"/>
              <a:pPr>
                <a:defRPr/>
              </a:pPr>
              <a:t>21.11.2021</a:t>
            </a:fld>
            <a:endParaRPr lang="ru-RU"/>
          </a:p>
        </p:txBody>
      </p:sp>
      <p:sp>
        <p:nvSpPr>
          <p:cNvPr id="5" name="Нижний колонтитул 3"/>
          <p:cNvSpPr>
            <a:spLocks noGrp="1"/>
          </p:cNvSpPr>
          <p:nvPr>
            <p:ph type="ftr" sz="quarter" idx="11"/>
          </p:nvPr>
        </p:nvSpPr>
        <p:spPr/>
        <p:txBody>
          <a:bodyPr/>
          <a:lstStyle>
            <a:lvl1pPr>
              <a:defRPr/>
            </a:lvl1pPr>
            <a:extLst/>
          </a:lstStyle>
          <a:p>
            <a:pPr>
              <a:defRPr/>
            </a:pPr>
            <a:endParaRPr lang="ru-RU"/>
          </a:p>
        </p:txBody>
      </p:sp>
      <p:sp>
        <p:nvSpPr>
          <p:cNvPr id="6" name="Номер слайда 4"/>
          <p:cNvSpPr>
            <a:spLocks noGrp="1"/>
          </p:cNvSpPr>
          <p:nvPr>
            <p:ph type="sldNum" sz="quarter" idx="12"/>
          </p:nvPr>
        </p:nvSpPr>
        <p:spPr/>
        <p:txBody>
          <a:bodyPr/>
          <a:lstStyle>
            <a:lvl1pPr>
              <a:defRPr/>
            </a:lvl1pPr>
            <a:extLst/>
          </a:lstStyle>
          <a:p>
            <a:pPr>
              <a:defRPr/>
            </a:pPr>
            <a:fld id="{3D637A10-5AD7-4C34-818A-E8BD33D7EE27}" type="slidenum">
              <a:rPr lang="ru-RU"/>
              <a:pPr>
                <a:defRPr/>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8E396180-5D82-42B4-AB3B-C0465420B200}" type="datetimeFigureOut">
              <a:rPr lang="ru-RU"/>
              <a:pPr>
                <a:defRPr/>
              </a:pPr>
              <a:t>21.11.2021</a:t>
            </a:fld>
            <a:endParaRPr lang="ru-RU"/>
          </a:p>
        </p:txBody>
      </p:sp>
      <p:sp>
        <p:nvSpPr>
          <p:cNvPr id="4" name="Номер слайда 22"/>
          <p:cNvSpPr>
            <a:spLocks noGrp="1"/>
          </p:cNvSpPr>
          <p:nvPr>
            <p:ph type="sldNum" sz="quarter" idx="12"/>
          </p:nvPr>
        </p:nvSpPr>
        <p:spPr/>
        <p:txBody>
          <a:bodyPr/>
          <a:lstStyle>
            <a:lvl1pPr>
              <a:defRPr/>
            </a:lvl1pPr>
          </a:lstStyle>
          <a:p>
            <a:pPr>
              <a:defRPr/>
            </a:pPr>
            <a:fld id="{17A204CB-F974-4C2A-B673-A783047D1939}" type="slidenum">
              <a:rPr lang="ru-RU"/>
              <a:pPr>
                <a:defRPr/>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fld id="{FEC816BB-D815-4346-ADFE-F0265C0F0EA7}" type="datetimeFigureOut">
              <a:rPr lang="ru-RU"/>
              <a:pPr>
                <a:defRPr/>
              </a:pPr>
              <a:t>21.11.2021</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FE1C7517-0276-4C05-9DF3-5C7083FAB89C}"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extLst/>
          </a:lstStyle>
          <a:p>
            <a:pPr>
              <a:defRPr/>
            </a:pPr>
            <a:fld id="{B2D1559D-B4ED-43ED-85B1-59F1199BEDBA}" type="datetimeFigureOut">
              <a:rPr lang="ru-RU"/>
              <a:pPr>
                <a:defRPr/>
              </a:pPr>
              <a:t>21.11.2021</a:t>
            </a:fld>
            <a:endParaRPr lang="ru-RU"/>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24068A0C-F5BC-400F-BD64-E1D4696E5CCA}"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fld id="{BF610AF6-3C95-4C07-82D6-6EB0BFA5BEB1}" type="datetimeFigureOut">
              <a:rPr lang="ru-RU"/>
              <a:pPr>
                <a:defRPr/>
              </a:pPr>
              <a:t>21.11.2021</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cs typeface="+mn-cs"/>
              </a:defRPr>
            </a:lvl1pPr>
            <a:extLst/>
          </a:lstStyle>
          <a:p>
            <a:pPr>
              <a:defRPr/>
            </a:pPr>
            <a:fld id="{569FBAE1-71E2-4355-8EB9-AC1DFC5721F8}"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ru-RU" smtClean="0"/>
              <a:t>Образец заголовка</a:t>
            </a:r>
            <a:endParaRPr lang="en-US"/>
          </a:p>
        </p:txBody>
      </p:sp>
      <p:sp>
        <p:nvSpPr>
          <p:cNvPr id="1033"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55" r:id="rId7"/>
    <p:sldLayoutId id="2147483762" r:id="rId8"/>
    <p:sldLayoutId id="2147483763" r:id="rId9"/>
    <p:sldLayoutId id="2147483754" r:id="rId10"/>
    <p:sldLayoutId id="2147483753" r:id="rId11"/>
  </p:sldLayoutIdLst>
  <p:transition>
    <p:wedge/>
  </p:transition>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Cambria" pitchFamily="18" charset="0"/>
        </a:defRPr>
      </a:lvl2pPr>
      <a:lvl3pPr marL="53975" indent="-53975" algn="r" rtl="0" fontAlgn="base">
        <a:spcBef>
          <a:spcPct val="0"/>
        </a:spcBef>
        <a:spcAft>
          <a:spcPct val="0"/>
        </a:spcAft>
        <a:defRPr sz="4600">
          <a:solidFill>
            <a:srgbClr val="E7EACB"/>
          </a:solidFill>
          <a:latin typeface="Cambria" pitchFamily="18" charset="0"/>
        </a:defRPr>
      </a:lvl3pPr>
      <a:lvl4pPr marL="53975" indent="-53975" algn="r" rtl="0" fontAlgn="base">
        <a:spcBef>
          <a:spcPct val="0"/>
        </a:spcBef>
        <a:spcAft>
          <a:spcPct val="0"/>
        </a:spcAft>
        <a:defRPr sz="4600">
          <a:solidFill>
            <a:srgbClr val="E7EACB"/>
          </a:solidFill>
          <a:latin typeface="Cambria" pitchFamily="18" charset="0"/>
        </a:defRPr>
      </a:lvl4pPr>
      <a:lvl5pPr marL="53975" indent="-53975" algn="r" rtl="0" fontAlgn="base">
        <a:spcBef>
          <a:spcPct val="0"/>
        </a:spcBef>
        <a:spcAft>
          <a:spcPct val="0"/>
        </a:spcAft>
        <a:defRPr sz="4600">
          <a:solidFill>
            <a:srgbClr val="E7EACB"/>
          </a:solidFill>
          <a:latin typeface="Cambria" pitchFamily="18" charset="0"/>
        </a:defRPr>
      </a:lvl5pPr>
      <a:lvl6pPr marL="511175" indent="-53975" algn="r" rtl="0" fontAlgn="base">
        <a:spcBef>
          <a:spcPct val="0"/>
        </a:spcBef>
        <a:spcAft>
          <a:spcPct val="0"/>
        </a:spcAft>
        <a:defRPr sz="4600">
          <a:solidFill>
            <a:srgbClr val="E7EACB"/>
          </a:solidFill>
          <a:latin typeface="Cambria" pitchFamily="18" charset="0"/>
        </a:defRPr>
      </a:lvl6pPr>
      <a:lvl7pPr marL="968375" indent="-53975" algn="r" rtl="0" fontAlgn="base">
        <a:spcBef>
          <a:spcPct val="0"/>
        </a:spcBef>
        <a:spcAft>
          <a:spcPct val="0"/>
        </a:spcAft>
        <a:defRPr sz="4600">
          <a:solidFill>
            <a:srgbClr val="E7EACB"/>
          </a:solidFill>
          <a:latin typeface="Cambria" pitchFamily="18" charset="0"/>
        </a:defRPr>
      </a:lvl7pPr>
      <a:lvl8pPr marL="1425575" indent="-53975" algn="r" rtl="0" fontAlgn="base">
        <a:spcBef>
          <a:spcPct val="0"/>
        </a:spcBef>
        <a:spcAft>
          <a:spcPct val="0"/>
        </a:spcAft>
        <a:defRPr sz="4600">
          <a:solidFill>
            <a:srgbClr val="E7EACB"/>
          </a:solidFill>
          <a:latin typeface="Cambria" pitchFamily="18" charset="0"/>
        </a:defRPr>
      </a:lvl8pPr>
      <a:lvl9pPr marL="1882775" indent="-53975" algn="r" rtl="0" fontAlgn="base">
        <a:spcBef>
          <a:spcPct val="0"/>
        </a:spcBef>
        <a:spcAft>
          <a:spcPct val="0"/>
        </a:spcAft>
        <a:defRPr sz="4600">
          <a:solidFill>
            <a:srgbClr val="E7EACB"/>
          </a:solidFill>
          <a:latin typeface="Cambria"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msi\Desktop\1d7913ff6b03a676267ef55ee66a8701.jpg"/>
          <p:cNvPicPr>
            <a:picLocks noChangeAspect="1" noChangeArrowheads="1"/>
          </p:cNvPicPr>
          <p:nvPr/>
        </p:nvPicPr>
        <p:blipFill>
          <a:blip r:embed="rId2"/>
          <a:srcRect/>
          <a:stretch>
            <a:fillRect/>
          </a:stretch>
        </p:blipFill>
        <p:spPr bwMode="auto">
          <a:xfrm>
            <a:off x="179388" y="260350"/>
            <a:ext cx="2843212" cy="2133600"/>
          </a:xfrm>
          <a:prstGeom prst="rect">
            <a:avLst/>
          </a:prstGeom>
          <a:noFill/>
          <a:ln w="9525">
            <a:noFill/>
            <a:miter lim="800000"/>
            <a:headEnd/>
            <a:tailEnd/>
          </a:ln>
        </p:spPr>
      </p:pic>
      <p:pic>
        <p:nvPicPr>
          <p:cNvPr id="13314" name="Picture 3" descr="C:\Users\msi\Desktop\i.jpg"/>
          <p:cNvPicPr>
            <a:picLocks noChangeAspect="1" noChangeArrowheads="1"/>
          </p:cNvPicPr>
          <p:nvPr/>
        </p:nvPicPr>
        <p:blipFill>
          <a:blip r:embed="rId3"/>
          <a:srcRect/>
          <a:stretch>
            <a:fillRect/>
          </a:stretch>
        </p:blipFill>
        <p:spPr bwMode="auto">
          <a:xfrm>
            <a:off x="6011863" y="188913"/>
            <a:ext cx="2857500" cy="2143125"/>
          </a:xfrm>
          <a:prstGeom prst="rect">
            <a:avLst/>
          </a:prstGeom>
          <a:noFill/>
          <a:ln w="9525">
            <a:noFill/>
            <a:miter lim="800000"/>
            <a:headEnd/>
            <a:tailEnd/>
          </a:ln>
        </p:spPr>
      </p:pic>
      <p:pic>
        <p:nvPicPr>
          <p:cNvPr id="13315" name="Picture 4" descr="C:\Users\msi\Desktop\i (1).jpg"/>
          <p:cNvPicPr>
            <a:picLocks noChangeAspect="1" noChangeArrowheads="1"/>
          </p:cNvPicPr>
          <p:nvPr/>
        </p:nvPicPr>
        <p:blipFill>
          <a:blip r:embed="rId4"/>
          <a:srcRect/>
          <a:stretch>
            <a:fillRect/>
          </a:stretch>
        </p:blipFill>
        <p:spPr bwMode="auto">
          <a:xfrm>
            <a:off x="0" y="3716338"/>
            <a:ext cx="2895600" cy="1927225"/>
          </a:xfrm>
          <a:prstGeom prst="rect">
            <a:avLst/>
          </a:prstGeom>
          <a:noFill/>
          <a:ln w="9525">
            <a:noFill/>
            <a:miter lim="800000"/>
            <a:headEnd/>
            <a:tailEnd/>
          </a:ln>
        </p:spPr>
      </p:pic>
      <p:pic>
        <p:nvPicPr>
          <p:cNvPr id="13316" name="Picture 5" descr="C:\Users\msi\Desktop\i (2).jpg"/>
          <p:cNvPicPr>
            <a:picLocks noChangeAspect="1" noChangeArrowheads="1"/>
          </p:cNvPicPr>
          <p:nvPr/>
        </p:nvPicPr>
        <p:blipFill>
          <a:blip r:embed="rId5"/>
          <a:srcRect/>
          <a:stretch>
            <a:fillRect/>
          </a:stretch>
        </p:blipFill>
        <p:spPr bwMode="auto">
          <a:xfrm>
            <a:off x="3059113" y="4365625"/>
            <a:ext cx="3298825" cy="2303463"/>
          </a:xfrm>
          <a:prstGeom prst="rect">
            <a:avLst/>
          </a:prstGeom>
          <a:noFill/>
          <a:ln w="9525">
            <a:noFill/>
            <a:miter lim="800000"/>
            <a:headEnd/>
            <a:tailEnd/>
          </a:ln>
        </p:spPr>
      </p:pic>
      <p:pic>
        <p:nvPicPr>
          <p:cNvPr id="13317" name="Picture 6" descr="C:\Users\msi\Desktop\i (3).jpg"/>
          <p:cNvPicPr>
            <a:picLocks noChangeAspect="1" noChangeArrowheads="1"/>
          </p:cNvPicPr>
          <p:nvPr/>
        </p:nvPicPr>
        <p:blipFill>
          <a:blip r:embed="rId6"/>
          <a:srcRect/>
          <a:stretch>
            <a:fillRect/>
          </a:stretch>
        </p:blipFill>
        <p:spPr bwMode="auto">
          <a:xfrm>
            <a:off x="6088063" y="3789363"/>
            <a:ext cx="3055937" cy="2016125"/>
          </a:xfrm>
          <a:prstGeom prst="rect">
            <a:avLst/>
          </a:prstGeom>
          <a:noFill/>
          <a:ln w="9525">
            <a:noFill/>
            <a:miter lim="800000"/>
            <a:headEnd/>
            <a:tailEnd/>
          </a:ln>
        </p:spPr>
      </p:pic>
      <p:sp>
        <p:nvSpPr>
          <p:cNvPr id="13318" name="Подзаголовок 2"/>
          <p:cNvSpPr>
            <a:spLocks noGrp="1"/>
          </p:cNvSpPr>
          <p:nvPr>
            <p:ph type="subTitle" idx="1"/>
          </p:nvPr>
        </p:nvSpPr>
        <p:spPr>
          <a:xfrm>
            <a:off x="971550" y="2060848"/>
            <a:ext cx="7416800" cy="1593578"/>
          </a:xfrm>
        </p:spPr>
        <p:txBody>
          <a:bodyPr/>
          <a:lstStyle/>
          <a:p>
            <a:pPr algn="ctr">
              <a:spcBef>
                <a:spcPct val="0"/>
              </a:spcBef>
            </a:pPr>
            <a:r>
              <a:rPr lang="ru-RU" sz="4800" b="1" dirty="0" smtClean="0">
                <a:solidFill>
                  <a:srgbClr val="FF0000"/>
                </a:solidFill>
              </a:rPr>
              <a:t>СКОРО ЗИМА!</a:t>
            </a:r>
          </a:p>
          <a:p>
            <a:pPr algn="ctr">
              <a:spcBef>
                <a:spcPct val="0"/>
              </a:spcBef>
            </a:pPr>
            <a:r>
              <a:rPr lang="ru-RU" sz="4800" dirty="0" smtClean="0">
                <a:solidFill>
                  <a:srgbClr val="FF0000"/>
                </a:solidFill>
              </a:rPr>
              <a:t> </a:t>
            </a:r>
            <a:r>
              <a:rPr lang="ru-RU" sz="2000" i="1" dirty="0" smtClean="0">
                <a:solidFill>
                  <a:srgbClr val="0070C0"/>
                </a:solidFill>
              </a:rPr>
              <a:t>(беседа о жизни диких животных в лесу) </a:t>
            </a:r>
            <a:endParaRPr lang="ru-RU" sz="2000" i="1" dirty="0" smtClean="0">
              <a:solidFill>
                <a:schemeClr val="bg1"/>
              </a:solidFill>
              <a:latin typeface="Arial" charset="0"/>
            </a:endParaRPr>
          </a:p>
          <a:p>
            <a:pPr>
              <a:spcBef>
                <a:spcPct val="0"/>
              </a:spcBef>
            </a:pPr>
            <a:r>
              <a:rPr lang="ru-RU" sz="2800" i="1" dirty="0" smtClean="0">
                <a:solidFill>
                  <a:schemeClr val="bg1"/>
                </a:solidFill>
              </a:rPr>
              <a:t>    </a:t>
            </a:r>
            <a:endParaRPr lang="ru-RU" sz="2800" dirty="0" smtClean="0">
              <a:solidFill>
                <a:schemeClr val="bg1"/>
              </a:solidFill>
              <a:latin typeface="Arial" charset="0"/>
            </a:endParaRPr>
          </a:p>
          <a:p>
            <a:pPr>
              <a:spcBef>
                <a:spcPct val="0"/>
              </a:spcBef>
            </a:pPr>
            <a:r>
              <a:rPr lang="ru-RU" sz="4800" dirty="0" smtClean="0">
                <a:solidFill>
                  <a:srgbClr val="0070C0"/>
                </a:solidFill>
              </a:rPr>
              <a:t> </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323850" y="260350"/>
            <a:ext cx="8496300" cy="4525963"/>
          </a:xfrm>
        </p:spPr>
        <p:txBody>
          <a:bodyPr/>
          <a:lstStyle/>
          <a:p>
            <a:pPr>
              <a:buFont typeface="Wingdings 2" pitchFamily="18" charset="2"/>
              <a:buNone/>
            </a:pPr>
            <a:r>
              <a:rPr lang="ru-RU" smtClean="0"/>
              <a:t>                         Ой, а это кто?</a:t>
            </a:r>
          </a:p>
        </p:txBody>
      </p:sp>
      <p:pic>
        <p:nvPicPr>
          <p:cNvPr id="22530" name="Picture 2" descr="C:\Users\msi\Desktop\0_9941b_43e121c9_XXL.jpg"/>
          <p:cNvPicPr>
            <a:picLocks noChangeAspect="1" noChangeArrowheads="1"/>
          </p:cNvPicPr>
          <p:nvPr/>
        </p:nvPicPr>
        <p:blipFill>
          <a:blip r:embed="rId2"/>
          <a:srcRect/>
          <a:stretch>
            <a:fillRect/>
          </a:stretch>
        </p:blipFill>
        <p:spPr bwMode="auto">
          <a:xfrm>
            <a:off x="395288" y="836613"/>
            <a:ext cx="8353425" cy="5672137"/>
          </a:xfrm>
          <a:prstGeom prst="rect">
            <a:avLst/>
          </a:prstGeom>
          <a:noFill/>
          <a:ln w="9525">
            <a:noFill/>
            <a:miter lim="800000"/>
            <a:headEnd/>
            <a:tailEnd/>
          </a:ln>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913"/>
            <a:ext cx="9144000" cy="2735262"/>
          </a:xfrm>
        </p:spPr>
        <p:txBody>
          <a:bodyPr>
            <a:normAutofit fontScale="92500" lnSpcReduction="10000"/>
          </a:bodyPr>
          <a:lstStyle/>
          <a:p>
            <a:pPr fontAlgn="auto">
              <a:spcBef>
                <a:spcPts val="0"/>
              </a:spcBef>
              <a:spcAft>
                <a:spcPts val="0"/>
              </a:spcAft>
              <a:buFont typeface="Wingdings 2"/>
              <a:buNone/>
              <a:defRPr/>
            </a:pPr>
            <a:r>
              <a:rPr lang="ru-RU" sz="2600" u="sng" dirty="0" smtClean="0"/>
              <a:t>Зайчонок: </a:t>
            </a:r>
            <a:r>
              <a:rPr lang="ru-RU" sz="2600" dirty="0" smtClean="0"/>
              <a:t>Здравствуй, белочка! Ты не видела мою маму-зайчиху?</a:t>
            </a:r>
          </a:p>
          <a:p>
            <a:pPr fontAlgn="auto">
              <a:spcBef>
                <a:spcPts val="0"/>
              </a:spcBef>
              <a:spcAft>
                <a:spcPts val="0"/>
              </a:spcAft>
              <a:buFont typeface="Wingdings 2"/>
              <a:buNone/>
              <a:defRPr/>
            </a:pPr>
            <a:r>
              <a:rPr lang="ru-RU" sz="2600" u="sng" dirty="0" smtClean="0"/>
              <a:t>Белочка</a:t>
            </a:r>
            <a:r>
              <a:rPr lang="ru-RU" sz="2600" dirty="0" smtClean="0"/>
              <a:t>: Здравствуй! Не видела, у меня сейчас очень много дел. </a:t>
            </a:r>
            <a:r>
              <a:rPr lang="ru-RU" sz="2600" b="1" dirty="0" smtClean="0"/>
              <a:t>Скоро зима</a:t>
            </a:r>
            <a:r>
              <a:rPr lang="ru-RU" sz="2600" dirty="0" smtClean="0"/>
              <a:t> и мне нужно сделать припасы себе и бельчатам. Зимой не будет орешков, грибов и ягод, поэтому я запасаю их заранее. В свое гнездо я приношу орешки, а грибочки развешиваю на веточках деревьев. Грибы высохнут, и зимой их можно будет кушать.</a:t>
            </a:r>
          </a:p>
          <a:p>
            <a:pPr fontAlgn="auto">
              <a:spcBef>
                <a:spcPts val="0"/>
              </a:spcBef>
              <a:spcAft>
                <a:spcPts val="0"/>
              </a:spcAft>
              <a:buFont typeface="Wingdings 2"/>
              <a:buNone/>
              <a:defRPr/>
            </a:pPr>
            <a:endParaRPr lang="ru-RU" dirty="0"/>
          </a:p>
        </p:txBody>
      </p:sp>
      <p:pic>
        <p:nvPicPr>
          <p:cNvPr id="23554" name="Picture 2" descr="C:\Users\msi\Desktop\article191087.jpg"/>
          <p:cNvPicPr>
            <a:picLocks noChangeAspect="1" noChangeArrowheads="1"/>
          </p:cNvPicPr>
          <p:nvPr/>
        </p:nvPicPr>
        <p:blipFill>
          <a:blip r:embed="rId2"/>
          <a:srcRect/>
          <a:stretch>
            <a:fillRect/>
          </a:stretch>
        </p:blipFill>
        <p:spPr bwMode="auto">
          <a:xfrm>
            <a:off x="1763713" y="2852738"/>
            <a:ext cx="5184775" cy="3621087"/>
          </a:xfrm>
          <a:prstGeom prst="rect">
            <a:avLst/>
          </a:prstGeom>
          <a:noFill/>
          <a:ln w="9525">
            <a:noFill/>
            <a:miter lim="800000"/>
            <a:headEnd/>
            <a:tailEnd/>
          </a:ln>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88913"/>
            <a:ext cx="8435975" cy="6335712"/>
          </a:xfrm>
        </p:spPr>
        <p:txBody>
          <a:bodyPr>
            <a:normAutofit fontScale="85000" lnSpcReduction="10000"/>
          </a:bodyPr>
          <a:lstStyle/>
          <a:p>
            <a:pPr fontAlgn="auto">
              <a:spcBef>
                <a:spcPts val="0"/>
              </a:spcBef>
              <a:spcAft>
                <a:spcPts val="0"/>
              </a:spcAft>
              <a:buFont typeface="Wingdings 2"/>
              <a:buNone/>
              <a:defRPr/>
            </a:pPr>
            <a:r>
              <a:rPr lang="ru-RU" u="sng" dirty="0" smtClean="0"/>
              <a:t>Воспитатель</a:t>
            </a:r>
            <a:r>
              <a:rPr lang="ru-RU" dirty="0" smtClean="0"/>
              <a:t>: Белочка, тебе зимой в лесу холодно?</a:t>
            </a:r>
          </a:p>
          <a:p>
            <a:pPr fontAlgn="auto">
              <a:spcBef>
                <a:spcPts val="0"/>
              </a:spcBef>
              <a:spcAft>
                <a:spcPts val="0"/>
              </a:spcAft>
              <a:buFont typeface="Wingdings 2"/>
              <a:buNone/>
              <a:defRPr/>
            </a:pPr>
            <a:r>
              <a:rPr lang="ru-RU" u="sng" dirty="0" smtClean="0"/>
              <a:t>Белочка</a:t>
            </a:r>
            <a:r>
              <a:rPr lang="ru-RU" dirty="0" smtClean="0"/>
              <a:t>: Зимой мне не холодно. Зимой мой мех станет очень теплым, и из рыжего превратится в серый. А если сильные морозы наступят, тогда я заберусь в дупло и укроюсь своим пушистым хвостиком, как одеялом.</a:t>
            </a:r>
          </a:p>
          <a:p>
            <a:pPr fontAlgn="auto">
              <a:spcBef>
                <a:spcPts val="0"/>
              </a:spcBef>
              <a:spcAft>
                <a:spcPts val="0"/>
              </a:spcAft>
              <a:buFont typeface="Wingdings 2"/>
              <a:buNone/>
              <a:defRPr/>
            </a:pPr>
            <a:r>
              <a:rPr lang="ru-RU" u="sng" dirty="0" smtClean="0"/>
              <a:t>Зайчик</a:t>
            </a:r>
            <a:r>
              <a:rPr lang="ru-RU" dirty="0" smtClean="0"/>
              <a:t>: Да, хвостик у тебя пушистый и очень красивый. Мне нужно торопиться и найти маму. Прощай, белочка!</a:t>
            </a:r>
          </a:p>
          <a:p>
            <a:pPr fontAlgn="auto">
              <a:spcBef>
                <a:spcPts val="0"/>
              </a:spcBef>
              <a:spcAft>
                <a:spcPts val="0"/>
              </a:spcAft>
              <a:buFont typeface="Wingdings 2"/>
              <a:buNone/>
              <a:defRPr/>
            </a:pPr>
            <a:r>
              <a:rPr lang="ru-RU" u="sng" dirty="0" smtClean="0"/>
              <a:t>Воспитатель</a:t>
            </a:r>
            <a:r>
              <a:rPr lang="ru-RU" dirty="0" smtClean="0"/>
              <a:t>: Мы отправляемся дальше на поиски мамы зайчонка. Дети, а как вы думаете, кто еще живет в лесу? </a:t>
            </a:r>
            <a:r>
              <a:rPr lang="ru-RU" i="1" dirty="0" smtClean="0"/>
              <a:t>(ответы </a:t>
            </a:r>
            <a:r>
              <a:rPr lang="ru-RU" b="1" i="1" dirty="0" smtClean="0"/>
              <a:t>детей</a:t>
            </a:r>
            <a:r>
              <a:rPr lang="ru-RU" i="1" dirty="0" smtClean="0"/>
              <a:t>)</a:t>
            </a:r>
            <a:r>
              <a:rPr lang="ru-RU" dirty="0" smtClean="0"/>
              <a:t>.                                                         </a:t>
            </a:r>
          </a:p>
          <a:p>
            <a:pPr fontAlgn="auto">
              <a:spcBef>
                <a:spcPts val="0"/>
              </a:spcBef>
              <a:spcAft>
                <a:spcPts val="0"/>
              </a:spcAft>
              <a:buFont typeface="Wingdings 2"/>
              <a:buNone/>
              <a:defRPr/>
            </a:pPr>
            <a:r>
              <a:rPr lang="ru-RU" dirty="0" smtClean="0"/>
              <a:t>В лесу живут медведи, волки, лисы…</a:t>
            </a:r>
          </a:p>
          <a:p>
            <a:pPr fontAlgn="auto">
              <a:spcBef>
                <a:spcPts val="0"/>
              </a:spcBef>
              <a:spcAft>
                <a:spcPts val="0"/>
              </a:spcAft>
              <a:buFont typeface="Wingdings 2"/>
              <a:buNone/>
              <a:defRPr/>
            </a:pPr>
            <a:r>
              <a:rPr lang="ru-RU" u="sng" dirty="0" smtClean="0"/>
              <a:t>Зайчик</a:t>
            </a:r>
            <a:r>
              <a:rPr lang="ru-RU" dirty="0" smtClean="0"/>
              <a:t>: Ой, я очень боюсь лисы, она может меня съесть!</a:t>
            </a:r>
          </a:p>
          <a:p>
            <a:pPr fontAlgn="auto">
              <a:spcBef>
                <a:spcPts val="0"/>
              </a:spcBef>
              <a:spcAft>
                <a:spcPts val="0"/>
              </a:spcAft>
              <a:buFont typeface="Wingdings 2"/>
              <a:buNone/>
              <a:defRPr/>
            </a:pPr>
            <a:r>
              <a:rPr lang="ru-RU" u="sng" dirty="0" smtClean="0"/>
              <a:t>Воспитатель</a:t>
            </a:r>
            <a:r>
              <a:rPr lang="ru-RU" dirty="0" smtClean="0"/>
              <a:t>: Не бойся, мы не дадим тебя в обиду!</a:t>
            </a:r>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88913"/>
            <a:ext cx="8435975" cy="5983287"/>
          </a:xfrm>
        </p:spPr>
        <p:txBody>
          <a:bodyPr>
            <a:normAutofit fontScale="92500" lnSpcReduction="10000"/>
          </a:bodyPr>
          <a:lstStyle/>
          <a:p>
            <a:pPr fontAlgn="auto">
              <a:spcBef>
                <a:spcPts val="0"/>
              </a:spcBef>
              <a:spcAft>
                <a:spcPts val="0"/>
              </a:spcAft>
              <a:buFont typeface="Wingdings 2"/>
              <a:buNone/>
              <a:defRPr/>
            </a:pPr>
            <a:r>
              <a:rPr lang="ru-RU" dirty="0" smtClean="0"/>
              <a:t>                                </a:t>
            </a:r>
            <a:r>
              <a:rPr lang="ru-RU" dirty="0" err="1" smtClean="0"/>
              <a:t>Физминутка</a:t>
            </a:r>
            <a:endParaRPr lang="ru-RU" dirty="0" smtClean="0"/>
          </a:p>
          <a:p>
            <a:pPr fontAlgn="auto">
              <a:spcBef>
                <a:spcPts val="0"/>
              </a:spcBef>
              <a:spcAft>
                <a:spcPts val="0"/>
              </a:spcAft>
              <a:buFont typeface="Wingdings 2"/>
              <a:buNone/>
              <a:defRPr/>
            </a:pPr>
            <a:endParaRPr lang="ru-RU" dirty="0" smtClean="0"/>
          </a:p>
          <a:p>
            <a:pPr fontAlgn="auto">
              <a:spcBef>
                <a:spcPts val="0"/>
              </a:spcBef>
              <a:spcAft>
                <a:spcPts val="0"/>
              </a:spcAft>
              <a:buFont typeface="Wingdings 2"/>
              <a:buNone/>
              <a:defRPr/>
            </a:pPr>
            <a:r>
              <a:rPr lang="ru-RU" dirty="0" smtClean="0"/>
              <a:t>- Раз, два (присядка, руки на пояс) </a:t>
            </a:r>
          </a:p>
          <a:p>
            <a:pPr fontAlgn="auto">
              <a:spcBef>
                <a:spcPts val="0"/>
              </a:spcBef>
              <a:spcAft>
                <a:spcPts val="0"/>
              </a:spcAft>
              <a:buFont typeface="Wingdings 2"/>
              <a:buNone/>
              <a:defRPr/>
            </a:pPr>
            <a:r>
              <a:rPr lang="ru-RU" dirty="0" smtClean="0"/>
              <a:t>- Это заячья зарядка, ушки на макушке</a:t>
            </a:r>
          </a:p>
          <a:p>
            <a:pPr fontAlgn="auto">
              <a:spcBef>
                <a:spcPts val="0"/>
              </a:spcBef>
              <a:spcAft>
                <a:spcPts val="0"/>
              </a:spcAft>
              <a:buFont typeface="Wingdings 2"/>
              <a:buNone/>
              <a:defRPr/>
            </a:pPr>
            <a:r>
              <a:rPr lang="ru-RU" dirty="0" smtClean="0"/>
              <a:t>- А лисята как проснуться (ладошки в кулачки, потирают глаза),</a:t>
            </a:r>
          </a:p>
          <a:p>
            <a:pPr fontAlgn="auto">
              <a:spcBef>
                <a:spcPts val="0"/>
              </a:spcBef>
              <a:spcAft>
                <a:spcPts val="0"/>
              </a:spcAft>
              <a:buFont typeface="Wingdings 2"/>
              <a:buNone/>
              <a:defRPr/>
            </a:pPr>
            <a:r>
              <a:rPr lang="ru-RU" dirty="0" smtClean="0"/>
              <a:t>- Любят потянуться (потягиваются)</a:t>
            </a:r>
          </a:p>
          <a:p>
            <a:pPr fontAlgn="auto">
              <a:spcBef>
                <a:spcPts val="0"/>
              </a:spcBef>
              <a:spcAft>
                <a:spcPts val="0"/>
              </a:spcAft>
              <a:buFont typeface="Wingdings 2"/>
              <a:buNone/>
              <a:defRPr/>
            </a:pPr>
            <a:r>
              <a:rPr lang="ru-RU" dirty="0" smtClean="0"/>
              <a:t>- Обязательно зевнуть (имитация зевания)</a:t>
            </a:r>
          </a:p>
          <a:p>
            <a:pPr fontAlgn="auto">
              <a:spcBef>
                <a:spcPts val="0"/>
              </a:spcBef>
              <a:spcAft>
                <a:spcPts val="0"/>
              </a:spcAft>
              <a:buFont typeface="Wingdings 2"/>
              <a:buNone/>
              <a:defRPr/>
            </a:pPr>
            <a:r>
              <a:rPr lang="ru-RU" dirty="0" smtClean="0"/>
              <a:t>- Ну и хвостиком вильнуть</a:t>
            </a:r>
          </a:p>
          <a:p>
            <a:pPr fontAlgn="auto">
              <a:spcBef>
                <a:spcPts val="0"/>
              </a:spcBef>
              <a:spcAft>
                <a:spcPts val="0"/>
              </a:spcAft>
              <a:buFont typeface="Wingdings 2"/>
              <a:buNone/>
              <a:defRPr/>
            </a:pPr>
            <a:r>
              <a:rPr lang="ru-RU" dirty="0" smtClean="0"/>
              <a:t>- А волчата спину выгнут и тихонечко подпрыгнут</a:t>
            </a:r>
          </a:p>
          <a:p>
            <a:pPr fontAlgn="auto">
              <a:spcBef>
                <a:spcPts val="0"/>
              </a:spcBef>
              <a:spcAft>
                <a:spcPts val="0"/>
              </a:spcAft>
              <a:buFont typeface="Wingdings 2"/>
              <a:buNone/>
              <a:defRPr/>
            </a:pPr>
            <a:r>
              <a:rPr lang="ru-RU" dirty="0" smtClean="0"/>
              <a:t>- Ну, а мишка косолапый, широко расставив лапы,</a:t>
            </a:r>
          </a:p>
          <a:p>
            <a:pPr fontAlgn="auto">
              <a:spcBef>
                <a:spcPts val="0"/>
              </a:spcBef>
              <a:spcAft>
                <a:spcPts val="0"/>
              </a:spcAft>
              <a:buFont typeface="Wingdings 2"/>
              <a:buNone/>
              <a:defRPr/>
            </a:pPr>
            <a:r>
              <a:rPr lang="ru-RU" dirty="0" smtClean="0"/>
              <a:t>- С зайкой вместе долго </a:t>
            </a:r>
            <a:r>
              <a:rPr lang="ru-RU" dirty="0" err="1" smtClean="0"/>
              <a:t>топчатся</a:t>
            </a:r>
            <a:r>
              <a:rPr lang="ru-RU" dirty="0" smtClean="0"/>
              <a:t> на месте.</a:t>
            </a:r>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323850" y="188913"/>
            <a:ext cx="8640763" cy="2232025"/>
          </a:xfrm>
        </p:spPr>
        <p:txBody>
          <a:bodyPr/>
          <a:lstStyle/>
          <a:p>
            <a:pPr>
              <a:buFont typeface="Wingdings 2" pitchFamily="18" charset="2"/>
              <a:buNone/>
            </a:pPr>
            <a:r>
              <a:rPr lang="ru-RU" sz="2800" u="sng" smtClean="0"/>
              <a:t>Зайчик</a:t>
            </a:r>
            <a:r>
              <a:rPr lang="ru-RU" sz="2800" smtClean="0"/>
              <a:t>: А вон и мама моя! Мама!</a:t>
            </a:r>
          </a:p>
          <a:p>
            <a:pPr>
              <a:buFont typeface="Wingdings 2" pitchFamily="18" charset="2"/>
              <a:buNone/>
            </a:pPr>
            <a:r>
              <a:rPr lang="ru-RU" sz="2800" u="sng" smtClean="0"/>
              <a:t>Зайчиха</a:t>
            </a:r>
            <a:r>
              <a:rPr lang="ru-RU" sz="2800" smtClean="0"/>
              <a:t>: Мой маленький зайчонок, как я рада тебя видеть! Дети, спасибо вам, что не бросили в беде моего зайчонка. Он еще совсем маленький и глупенький, заблудился в лесу.</a:t>
            </a:r>
          </a:p>
          <a:p>
            <a:pPr>
              <a:buFont typeface="Wingdings 2" pitchFamily="18" charset="2"/>
              <a:buNone/>
            </a:pPr>
            <a:endParaRPr lang="ru-RU" smtClean="0"/>
          </a:p>
        </p:txBody>
      </p:sp>
      <p:pic>
        <p:nvPicPr>
          <p:cNvPr id="26626" name="Picture 2" descr="C:\Users\msi\Desktop\ca53a6305512.jpg"/>
          <p:cNvPicPr>
            <a:picLocks noChangeAspect="1" noChangeArrowheads="1"/>
          </p:cNvPicPr>
          <p:nvPr/>
        </p:nvPicPr>
        <p:blipFill>
          <a:blip r:embed="rId2"/>
          <a:srcRect/>
          <a:stretch>
            <a:fillRect/>
          </a:stretch>
        </p:blipFill>
        <p:spPr bwMode="auto">
          <a:xfrm>
            <a:off x="971550" y="2276475"/>
            <a:ext cx="6840538" cy="4286250"/>
          </a:xfrm>
          <a:prstGeom prst="rect">
            <a:avLst/>
          </a:prstGeom>
          <a:noFill/>
          <a:ln w="9525">
            <a:noFill/>
            <a:miter lim="800000"/>
            <a:headEnd/>
            <a:tailEnd/>
          </a:ln>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250825" y="188913"/>
            <a:ext cx="8642350" cy="5937250"/>
          </a:xfrm>
        </p:spPr>
        <p:txBody>
          <a:bodyPr/>
          <a:lstStyle/>
          <a:p>
            <a:pPr>
              <a:buFont typeface="Wingdings 2" pitchFamily="18" charset="2"/>
              <a:buNone/>
            </a:pPr>
            <a:r>
              <a:rPr lang="ru-RU" u="sng" smtClean="0"/>
              <a:t>Зайчонок</a:t>
            </a:r>
            <a:r>
              <a:rPr lang="ru-RU" smtClean="0"/>
              <a:t>: Я заблудился, а ребята мне помогли. Я очень боялся встретить лису или волка.</a:t>
            </a:r>
          </a:p>
          <a:p>
            <a:pPr>
              <a:buFont typeface="Wingdings 2" pitchFamily="18" charset="2"/>
              <a:buNone/>
            </a:pPr>
            <a:r>
              <a:rPr lang="ru-RU" u="sng" smtClean="0"/>
              <a:t>Зайчиха</a:t>
            </a:r>
            <a:r>
              <a:rPr lang="ru-RU" smtClean="0"/>
              <a:t>: Конечно, этих зверей нам нужно опасаться.</a:t>
            </a:r>
          </a:p>
          <a:p>
            <a:pPr>
              <a:buFont typeface="Wingdings 2" pitchFamily="18" charset="2"/>
              <a:buNone/>
            </a:pPr>
            <a:r>
              <a:rPr lang="ru-RU" u="sng" smtClean="0"/>
              <a:t>Воспитатель</a:t>
            </a:r>
            <a:r>
              <a:rPr lang="ru-RU" smtClean="0"/>
              <a:t>: Зайчиха, а как вы готовитесь к зиме?</a:t>
            </a:r>
          </a:p>
          <a:p>
            <a:pPr>
              <a:buFont typeface="Wingdings 2" pitchFamily="18" charset="2"/>
              <a:buNone/>
            </a:pPr>
            <a:r>
              <a:rPr lang="ru-RU" u="sng" smtClean="0"/>
              <a:t>Зайчиха</a:t>
            </a:r>
            <a:r>
              <a:rPr lang="ru-RU" smtClean="0"/>
              <a:t>: Мы, зайцы, </a:t>
            </a:r>
            <a:r>
              <a:rPr lang="ru-RU" b="1" smtClean="0"/>
              <a:t>скоро</a:t>
            </a:r>
            <a:r>
              <a:rPr lang="ru-RU" smtClean="0"/>
              <a:t> поменяем серый мех на белый. Зимой мех теплее и гуще, и еще мы не так заметны будем на снегу.</a:t>
            </a:r>
          </a:p>
          <a:p>
            <a:pPr>
              <a:buFont typeface="Wingdings 2" pitchFamily="18" charset="2"/>
              <a:buNone/>
            </a:pPr>
            <a:r>
              <a:rPr lang="ru-RU" u="sng" smtClean="0"/>
              <a:t>Воспитатель</a:t>
            </a:r>
            <a:r>
              <a:rPr lang="ru-RU" smtClean="0"/>
              <a:t>: до  свидания!</a:t>
            </a:r>
          </a:p>
          <a:p>
            <a:pPr>
              <a:buFont typeface="Wingdings 2" pitchFamily="18" charset="2"/>
              <a:buNone/>
            </a:pPr>
            <a:endParaRPr lang="ru-RU" smtClean="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260350"/>
            <a:ext cx="8291512" cy="5911850"/>
          </a:xfrm>
        </p:spPr>
        <p:txBody>
          <a:bodyPr>
            <a:normAutofit fontScale="92500" lnSpcReduction="20000"/>
          </a:bodyPr>
          <a:lstStyle/>
          <a:p>
            <a:pPr fontAlgn="t">
              <a:spcBef>
                <a:spcPts val="0"/>
              </a:spcBef>
              <a:spcAft>
                <a:spcPts val="0"/>
              </a:spcAft>
              <a:buFont typeface="Wingdings 2"/>
              <a:buNone/>
              <a:defRPr/>
            </a:pPr>
            <a:r>
              <a:rPr lang="ru-RU" b="1" dirty="0" smtClean="0"/>
              <a:t>                                        Зайчик</a:t>
            </a:r>
            <a:endParaRPr lang="ru-RU" dirty="0" smtClean="0"/>
          </a:p>
          <a:p>
            <a:pPr fontAlgn="t">
              <a:spcBef>
                <a:spcPts val="0"/>
              </a:spcBef>
              <a:spcAft>
                <a:spcPts val="0"/>
              </a:spcAft>
              <a:buFont typeface="Wingdings 2"/>
              <a:buNone/>
              <a:defRPr/>
            </a:pPr>
            <a:r>
              <a:rPr lang="ru-RU" dirty="0" smtClean="0"/>
              <a:t>Вышел зайчик погулять.     </a:t>
            </a:r>
          </a:p>
          <a:p>
            <a:pPr fontAlgn="t">
              <a:spcBef>
                <a:spcPts val="0"/>
              </a:spcBef>
              <a:spcAft>
                <a:spcPts val="0"/>
              </a:spcAft>
              <a:buFont typeface="Wingdings 2"/>
              <a:buNone/>
              <a:defRPr/>
            </a:pPr>
            <a:r>
              <a:rPr lang="ru-RU" dirty="0" smtClean="0"/>
              <a:t> </a:t>
            </a:r>
            <a:r>
              <a:rPr lang="ru-RU" sz="2600" i="1" dirty="0" smtClean="0"/>
              <a:t>Ходьба на месте</a:t>
            </a:r>
            <a:r>
              <a:rPr lang="ru-RU" i="1" dirty="0" smtClean="0"/>
              <a:t>.</a:t>
            </a:r>
            <a:endParaRPr lang="ru-RU" dirty="0" smtClean="0"/>
          </a:p>
          <a:p>
            <a:pPr fontAlgn="t">
              <a:spcBef>
                <a:spcPts val="0"/>
              </a:spcBef>
              <a:spcAft>
                <a:spcPts val="0"/>
              </a:spcAft>
              <a:buFont typeface="Wingdings 2"/>
              <a:buNone/>
              <a:defRPr/>
            </a:pPr>
            <a:r>
              <a:rPr lang="ru-RU" dirty="0" smtClean="0"/>
              <a:t>Начал ветер утихать.</a:t>
            </a:r>
          </a:p>
          <a:p>
            <a:pPr fontAlgn="t">
              <a:spcBef>
                <a:spcPts val="0"/>
              </a:spcBef>
              <a:spcAft>
                <a:spcPts val="0"/>
              </a:spcAft>
              <a:buFont typeface="Wingdings 2"/>
              <a:buNone/>
              <a:defRPr/>
            </a:pPr>
            <a:r>
              <a:rPr lang="ru-RU" dirty="0" smtClean="0"/>
              <a:t>Вот он скачет вниз по склону, </a:t>
            </a:r>
          </a:p>
          <a:p>
            <a:pPr fontAlgn="t">
              <a:spcBef>
                <a:spcPts val="0"/>
              </a:spcBef>
              <a:spcAft>
                <a:spcPts val="0"/>
              </a:spcAft>
              <a:buFont typeface="Wingdings 2"/>
              <a:buNone/>
              <a:defRPr/>
            </a:pPr>
            <a:r>
              <a:rPr lang="ru-RU" sz="2600" i="1" dirty="0" smtClean="0"/>
              <a:t>Прыжки на месте.</a:t>
            </a:r>
            <a:endParaRPr lang="ru-RU" sz="2600" dirty="0" smtClean="0"/>
          </a:p>
          <a:p>
            <a:pPr fontAlgn="t">
              <a:spcBef>
                <a:spcPts val="0"/>
              </a:spcBef>
              <a:spcAft>
                <a:spcPts val="0"/>
              </a:spcAft>
              <a:buFont typeface="Wingdings 2"/>
              <a:buNone/>
              <a:defRPr/>
            </a:pPr>
            <a:endParaRPr lang="ru-RU" dirty="0" smtClean="0"/>
          </a:p>
          <a:p>
            <a:pPr fontAlgn="t">
              <a:spcBef>
                <a:spcPts val="0"/>
              </a:spcBef>
              <a:spcAft>
                <a:spcPts val="0"/>
              </a:spcAft>
              <a:buFont typeface="Wingdings 2"/>
              <a:buNone/>
              <a:defRPr/>
            </a:pPr>
            <a:r>
              <a:rPr lang="ru-RU" dirty="0" smtClean="0"/>
              <a:t>Забегает в лес зелёный.</a:t>
            </a:r>
          </a:p>
          <a:p>
            <a:pPr fontAlgn="t">
              <a:spcBef>
                <a:spcPts val="0"/>
              </a:spcBef>
              <a:spcAft>
                <a:spcPts val="0"/>
              </a:spcAft>
              <a:buFont typeface="Wingdings 2"/>
              <a:buNone/>
              <a:defRPr/>
            </a:pPr>
            <a:r>
              <a:rPr lang="ru-RU" dirty="0" smtClean="0"/>
              <a:t>И несётся меж стволов,</a:t>
            </a:r>
          </a:p>
          <a:p>
            <a:pPr fontAlgn="t">
              <a:spcBef>
                <a:spcPts val="0"/>
              </a:spcBef>
              <a:spcAft>
                <a:spcPts val="0"/>
              </a:spcAft>
              <a:buFont typeface="Wingdings 2"/>
              <a:buNone/>
              <a:defRPr/>
            </a:pPr>
            <a:r>
              <a:rPr lang="ru-RU" dirty="0" smtClean="0"/>
              <a:t>Средь травы, цветов, кустов.</a:t>
            </a:r>
          </a:p>
          <a:p>
            <a:pPr fontAlgn="t">
              <a:spcBef>
                <a:spcPts val="0"/>
              </a:spcBef>
              <a:spcAft>
                <a:spcPts val="0"/>
              </a:spcAft>
              <a:buFont typeface="Wingdings 2"/>
              <a:buNone/>
              <a:defRPr/>
            </a:pPr>
            <a:r>
              <a:rPr lang="ru-RU" dirty="0" smtClean="0"/>
              <a:t>Зайка маленький устал.</a:t>
            </a:r>
          </a:p>
          <a:p>
            <a:pPr fontAlgn="t">
              <a:spcBef>
                <a:spcPts val="0"/>
              </a:spcBef>
              <a:spcAft>
                <a:spcPts val="0"/>
              </a:spcAft>
              <a:buFont typeface="Wingdings 2"/>
              <a:buNone/>
              <a:defRPr/>
            </a:pPr>
            <a:r>
              <a:rPr lang="ru-RU" dirty="0" smtClean="0"/>
              <a:t>Хочет спрятаться в кустах.</a:t>
            </a:r>
          </a:p>
          <a:p>
            <a:pPr fontAlgn="t">
              <a:spcBef>
                <a:spcPts val="0"/>
              </a:spcBef>
              <a:spcAft>
                <a:spcPts val="0"/>
              </a:spcAft>
              <a:buFont typeface="Wingdings 2"/>
              <a:buNone/>
              <a:defRPr/>
            </a:pPr>
            <a:r>
              <a:rPr lang="ru-RU" dirty="0" smtClean="0"/>
              <a:t>Замер зайчик средь травы</a:t>
            </a:r>
          </a:p>
          <a:p>
            <a:pPr fontAlgn="t">
              <a:spcBef>
                <a:spcPts val="0"/>
              </a:spcBef>
              <a:spcAft>
                <a:spcPts val="0"/>
              </a:spcAft>
              <a:buFont typeface="Wingdings 2"/>
              <a:buNone/>
              <a:defRPr/>
            </a:pPr>
            <a:r>
              <a:rPr lang="ru-RU" dirty="0" smtClean="0"/>
              <a:t>А теперь замрём и мы!</a:t>
            </a:r>
          </a:p>
          <a:p>
            <a:pPr fontAlgn="t">
              <a:spcBef>
                <a:spcPts val="0"/>
              </a:spcBef>
              <a:spcAft>
                <a:spcPts val="0"/>
              </a:spcAft>
              <a:buFont typeface="Wingdings 2"/>
              <a:buNone/>
              <a:defRPr/>
            </a:pPr>
            <a:r>
              <a:rPr lang="ru-RU" i="1" dirty="0" smtClean="0"/>
              <a:t>Ходьба на месте.</a:t>
            </a:r>
            <a:endParaRPr lang="ru-RU" dirty="0" smtClean="0"/>
          </a:p>
          <a:p>
            <a:pPr fontAlgn="t">
              <a:spcBef>
                <a:spcPts val="0"/>
              </a:spcBef>
              <a:spcAft>
                <a:spcPts val="0"/>
              </a:spcAft>
              <a:buFont typeface="Wingdings 2"/>
              <a:buNone/>
              <a:defRPr/>
            </a:pPr>
            <a:r>
              <a:rPr lang="ru-RU" i="1" dirty="0" smtClean="0"/>
              <a:t>Дети садятся.</a:t>
            </a:r>
            <a:endParaRPr lang="ru-RU" dirty="0" smtClean="0"/>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0"/>
            <a:ext cx="8642350" cy="2520950"/>
          </a:xfrm>
        </p:spPr>
        <p:txBody>
          <a:bodyPr>
            <a:normAutofit fontScale="92500" lnSpcReduction="10000"/>
          </a:bodyPr>
          <a:lstStyle/>
          <a:p>
            <a:pPr fontAlgn="auto">
              <a:spcBef>
                <a:spcPts val="0"/>
              </a:spcBef>
              <a:spcAft>
                <a:spcPts val="0"/>
              </a:spcAft>
              <a:buFont typeface="Wingdings 2"/>
              <a:buNone/>
              <a:defRPr/>
            </a:pPr>
            <a:r>
              <a:rPr lang="ru-RU" sz="2800" u="sng" dirty="0" smtClean="0"/>
              <a:t>Воспитатель</a:t>
            </a:r>
            <a:r>
              <a:rPr lang="ru-RU" sz="2800" dirty="0" smtClean="0"/>
              <a:t>: Здравствуй, сорока! Покажи, пожалуйста, как нам выбраться из леса.</a:t>
            </a:r>
          </a:p>
          <a:p>
            <a:pPr fontAlgn="auto">
              <a:spcBef>
                <a:spcPts val="0"/>
              </a:spcBef>
              <a:spcAft>
                <a:spcPts val="0"/>
              </a:spcAft>
              <a:buFont typeface="Wingdings 2"/>
              <a:buNone/>
              <a:defRPr/>
            </a:pPr>
            <a:r>
              <a:rPr lang="ru-RU" sz="2800" u="sng" dirty="0" smtClean="0"/>
              <a:t>Сорока</a:t>
            </a:r>
            <a:r>
              <a:rPr lang="ru-RU" sz="2800" dirty="0" smtClean="0"/>
              <a:t>: Дети, не ходите по левой дорожке, там медведь готовится к спячке.</a:t>
            </a:r>
          </a:p>
          <a:p>
            <a:pPr fontAlgn="auto">
              <a:spcBef>
                <a:spcPts val="0"/>
              </a:spcBef>
              <a:spcAft>
                <a:spcPts val="0"/>
              </a:spcAft>
              <a:buFont typeface="Wingdings 2"/>
              <a:buNone/>
              <a:defRPr/>
            </a:pPr>
            <a:r>
              <a:rPr lang="ru-RU" sz="2800" u="sng" dirty="0" smtClean="0"/>
              <a:t>Воспитатель</a:t>
            </a:r>
            <a:r>
              <a:rPr lang="ru-RU" sz="2800" dirty="0" smtClean="0"/>
              <a:t>: Ребята, как вы думаете, как медведь готовится к зиме?  </a:t>
            </a:r>
            <a:r>
              <a:rPr lang="ru-RU" sz="2800" i="1" dirty="0" smtClean="0"/>
              <a:t>(ответы </a:t>
            </a:r>
            <a:r>
              <a:rPr lang="ru-RU" sz="2800" b="1" i="1" dirty="0" smtClean="0"/>
              <a:t>детей</a:t>
            </a:r>
            <a:r>
              <a:rPr lang="ru-RU" i="1" dirty="0" smtClean="0"/>
              <a:t>)</a:t>
            </a:r>
            <a:endParaRPr lang="ru-RU" dirty="0"/>
          </a:p>
        </p:txBody>
      </p:sp>
      <p:pic>
        <p:nvPicPr>
          <p:cNvPr id="29698" name="Picture 2" descr="C:\Users\msi\Desktop\soroka.jpg"/>
          <p:cNvPicPr>
            <a:picLocks noChangeAspect="1" noChangeArrowheads="1"/>
          </p:cNvPicPr>
          <p:nvPr/>
        </p:nvPicPr>
        <p:blipFill>
          <a:blip r:embed="rId2"/>
          <a:srcRect/>
          <a:stretch>
            <a:fillRect/>
          </a:stretch>
        </p:blipFill>
        <p:spPr bwMode="auto">
          <a:xfrm>
            <a:off x="1403350" y="2379663"/>
            <a:ext cx="5970588" cy="4289425"/>
          </a:xfrm>
          <a:prstGeom prst="rect">
            <a:avLst/>
          </a:prstGeom>
          <a:noFill/>
          <a:ln w="9525">
            <a:noFill/>
            <a:miter lim="800000"/>
            <a:headEnd/>
            <a:tailEnd/>
          </a:ln>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64613" cy="2276475"/>
          </a:xfrm>
        </p:spPr>
        <p:txBody>
          <a:bodyPr>
            <a:normAutofit lnSpcReduction="10000"/>
          </a:bodyPr>
          <a:lstStyle/>
          <a:p>
            <a:pPr fontAlgn="auto">
              <a:spcBef>
                <a:spcPts val="0"/>
              </a:spcBef>
              <a:spcAft>
                <a:spcPts val="0"/>
              </a:spcAft>
              <a:buFont typeface="Wingdings 2"/>
              <a:buNone/>
              <a:defRPr/>
            </a:pPr>
            <a:r>
              <a:rPr lang="ru-RU" sz="2400" dirty="0" smtClean="0"/>
              <a:t>Медведь строит себе берлогу и зимой в ней спит. Мех медведя к зиме становится густым и теплым, поэтому он не мерзнет. Питается медведь ягодами, медом и рыбой. Летом и осенью много ест – запасается пищей до весны, наращивает жир. Весной с появлением пищи медведь выходит из берлоги. Поэтому мы ему мешать не будем.</a:t>
            </a:r>
            <a:endParaRPr lang="ru-RU" sz="2400" dirty="0"/>
          </a:p>
        </p:txBody>
      </p:sp>
      <p:pic>
        <p:nvPicPr>
          <p:cNvPr id="30722" name="Picture 2" descr="C:\Users\msi\Desktop\8d2a05841672d5988ece19e42d35f43b.jpg"/>
          <p:cNvPicPr>
            <a:picLocks noChangeAspect="1" noChangeArrowheads="1"/>
          </p:cNvPicPr>
          <p:nvPr/>
        </p:nvPicPr>
        <p:blipFill>
          <a:blip r:embed="rId2"/>
          <a:srcRect/>
          <a:stretch>
            <a:fillRect/>
          </a:stretch>
        </p:blipFill>
        <p:spPr bwMode="auto">
          <a:xfrm>
            <a:off x="1116013" y="1947863"/>
            <a:ext cx="6545262" cy="4721225"/>
          </a:xfrm>
          <a:prstGeom prst="rect">
            <a:avLst/>
          </a:prstGeom>
          <a:noFill/>
          <a:ln w="9525">
            <a:noFill/>
            <a:miter lim="800000"/>
            <a:headEnd/>
            <a:tailEnd/>
          </a:ln>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850" y="260350"/>
            <a:ext cx="8362950" cy="5911850"/>
          </a:xfrm>
        </p:spPr>
        <p:txBody>
          <a:bodyPr>
            <a:normAutofit fontScale="77500" lnSpcReduction="20000"/>
          </a:bodyPr>
          <a:lstStyle/>
          <a:p>
            <a:pPr fontAlgn="auto">
              <a:spcBef>
                <a:spcPts val="0"/>
              </a:spcBef>
              <a:spcAft>
                <a:spcPts val="0"/>
              </a:spcAft>
              <a:buFont typeface="Wingdings 2"/>
              <a:buNone/>
              <a:defRPr/>
            </a:pPr>
            <a:r>
              <a:rPr lang="ru-RU" b="1" dirty="0" smtClean="0"/>
              <a:t>                                     Веселые зверята</a:t>
            </a:r>
          </a:p>
          <a:p>
            <a:pPr fontAlgn="auto">
              <a:spcBef>
                <a:spcPts val="0"/>
              </a:spcBef>
              <a:spcAft>
                <a:spcPts val="0"/>
              </a:spcAft>
              <a:buFont typeface="Wingdings 2"/>
              <a:buNone/>
              <a:defRPr/>
            </a:pPr>
            <a:r>
              <a:rPr lang="ru-RU" b="1" dirty="0" smtClean="0"/>
              <a:t> </a:t>
            </a:r>
          </a:p>
          <a:p>
            <a:pPr fontAlgn="auto">
              <a:spcBef>
                <a:spcPts val="0"/>
              </a:spcBef>
              <a:spcAft>
                <a:spcPts val="0"/>
              </a:spcAft>
              <a:buFont typeface="Wingdings 2"/>
              <a:buNone/>
              <a:defRPr/>
            </a:pPr>
            <a:r>
              <a:rPr lang="ru-RU" b="1" dirty="0" smtClean="0"/>
              <a:t>Зайка скачет по кусточкам,</a:t>
            </a:r>
          </a:p>
          <a:p>
            <a:pPr fontAlgn="auto">
              <a:spcBef>
                <a:spcPts val="0"/>
              </a:spcBef>
              <a:spcAft>
                <a:spcPts val="0"/>
              </a:spcAft>
              <a:buFont typeface="Wingdings 2"/>
              <a:buNone/>
              <a:defRPr/>
            </a:pPr>
            <a:r>
              <a:rPr lang="ru-RU" dirty="0" smtClean="0"/>
              <a:t>(Прыгают, согнув руки перед грудью).</a:t>
            </a:r>
          </a:p>
          <a:p>
            <a:pPr fontAlgn="auto">
              <a:spcBef>
                <a:spcPts val="0"/>
              </a:spcBef>
              <a:spcAft>
                <a:spcPts val="0"/>
              </a:spcAft>
              <a:buFont typeface="Wingdings 2"/>
              <a:buNone/>
              <a:defRPr/>
            </a:pPr>
            <a:r>
              <a:rPr lang="ru-RU" dirty="0" smtClean="0"/>
              <a:t> </a:t>
            </a:r>
          </a:p>
          <a:p>
            <a:pPr fontAlgn="auto">
              <a:spcBef>
                <a:spcPts val="0"/>
              </a:spcBef>
              <a:spcAft>
                <a:spcPts val="0"/>
              </a:spcAft>
              <a:buFont typeface="Wingdings 2"/>
              <a:buNone/>
              <a:defRPr/>
            </a:pPr>
            <a:r>
              <a:rPr lang="ru-RU" b="1" dirty="0" smtClean="0"/>
              <a:t>По болоту и по кочкам.</a:t>
            </a:r>
            <a:endParaRPr lang="ru-RU" dirty="0" smtClean="0"/>
          </a:p>
          <a:p>
            <a:pPr fontAlgn="auto">
              <a:spcBef>
                <a:spcPts val="0"/>
              </a:spcBef>
              <a:spcAft>
                <a:spcPts val="0"/>
              </a:spcAft>
              <a:buFont typeface="Wingdings 2"/>
              <a:buNone/>
              <a:defRPr/>
            </a:pPr>
            <a:r>
              <a:rPr lang="ru-RU" b="1" dirty="0" smtClean="0"/>
              <a:t>Белка прыгает по веткам,</a:t>
            </a:r>
            <a:endParaRPr lang="ru-RU" dirty="0" smtClean="0"/>
          </a:p>
          <a:p>
            <a:pPr fontAlgn="auto">
              <a:spcBef>
                <a:spcPts val="0"/>
              </a:spcBef>
              <a:spcAft>
                <a:spcPts val="0"/>
              </a:spcAft>
              <a:buFont typeface="Wingdings 2"/>
              <a:buNone/>
              <a:defRPr/>
            </a:pPr>
            <a:r>
              <a:rPr lang="ru-RU" b="1" dirty="0" smtClean="0"/>
              <a:t>Гриб несет бельчатам-деткам.</a:t>
            </a:r>
          </a:p>
          <a:p>
            <a:pPr fontAlgn="auto">
              <a:spcBef>
                <a:spcPts val="0"/>
              </a:spcBef>
              <a:spcAft>
                <a:spcPts val="0"/>
              </a:spcAft>
              <a:buFont typeface="Wingdings 2"/>
              <a:buNone/>
              <a:defRPr/>
            </a:pPr>
            <a:r>
              <a:rPr lang="ru-RU" dirty="0" smtClean="0"/>
              <a:t>(Скачут на двух ногах, сделав «ушки» из ладоней).</a:t>
            </a:r>
          </a:p>
          <a:p>
            <a:pPr fontAlgn="auto">
              <a:spcBef>
                <a:spcPts val="0"/>
              </a:spcBef>
              <a:spcAft>
                <a:spcPts val="0"/>
              </a:spcAft>
              <a:buFont typeface="Wingdings 2"/>
              <a:buNone/>
              <a:defRPr/>
            </a:pPr>
            <a:r>
              <a:rPr lang="ru-RU" dirty="0" smtClean="0"/>
              <a:t> </a:t>
            </a:r>
          </a:p>
          <a:p>
            <a:pPr fontAlgn="auto">
              <a:spcBef>
                <a:spcPts val="0"/>
              </a:spcBef>
              <a:spcAft>
                <a:spcPts val="0"/>
              </a:spcAft>
              <a:buFont typeface="Wingdings 2"/>
              <a:buNone/>
              <a:defRPr/>
            </a:pPr>
            <a:endParaRPr lang="ru-RU" dirty="0" smtClean="0"/>
          </a:p>
          <a:p>
            <a:pPr fontAlgn="auto">
              <a:spcBef>
                <a:spcPts val="0"/>
              </a:spcBef>
              <a:spcAft>
                <a:spcPts val="0"/>
              </a:spcAft>
              <a:buFont typeface="Wingdings 2"/>
              <a:buNone/>
              <a:defRPr/>
            </a:pPr>
            <a:r>
              <a:rPr lang="ru-RU" b="1" dirty="0" smtClean="0"/>
              <a:t>Ходит мишка косолапый,</a:t>
            </a:r>
            <a:endParaRPr lang="ru-RU" dirty="0" smtClean="0"/>
          </a:p>
          <a:p>
            <a:pPr fontAlgn="auto">
              <a:spcBef>
                <a:spcPts val="0"/>
              </a:spcBef>
              <a:spcAft>
                <a:spcPts val="0"/>
              </a:spcAft>
              <a:buFont typeface="Wingdings 2"/>
              <a:buNone/>
              <a:defRPr/>
            </a:pPr>
            <a:r>
              <a:rPr lang="ru-RU" b="1" dirty="0" smtClean="0"/>
              <a:t>У него кривые лапы.</a:t>
            </a:r>
          </a:p>
          <a:p>
            <a:pPr fontAlgn="auto">
              <a:spcBef>
                <a:spcPts val="0"/>
              </a:spcBef>
              <a:spcAft>
                <a:spcPts val="0"/>
              </a:spcAft>
              <a:buFont typeface="Wingdings 2"/>
              <a:buNone/>
              <a:defRPr/>
            </a:pPr>
            <a:r>
              <a:rPr lang="ru-RU" dirty="0" smtClean="0"/>
              <a:t>(Идут вперевалку).</a:t>
            </a:r>
          </a:p>
          <a:p>
            <a:pPr fontAlgn="auto">
              <a:spcBef>
                <a:spcPts val="0"/>
              </a:spcBef>
              <a:spcAft>
                <a:spcPts val="0"/>
              </a:spcAft>
              <a:buFont typeface="Wingdings 2"/>
              <a:buNone/>
              <a:defRPr/>
            </a:pPr>
            <a:endParaRPr lang="ru-RU" dirty="0" smtClean="0"/>
          </a:p>
          <a:p>
            <a:pPr fontAlgn="auto">
              <a:spcBef>
                <a:spcPts val="0"/>
              </a:spcBef>
              <a:spcAft>
                <a:spcPts val="0"/>
              </a:spcAft>
              <a:buFont typeface="Wingdings 2"/>
              <a:buNone/>
              <a:defRPr/>
            </a:pPr>
            <a:r>
              <a:rPr lang="ru-RU" b="1" dirty="0" smtClean="0"/>
              <a:t>Без тропинок, без дорожек</a:t>
            </a:r>
            <a:endParaRPr lang="ru-RU" dirty="0" smtClean="0"/>
          </a:p>
          <a:p>
            <a:pPr fontAlgn="auto">
              <a:spcBef>
                <a:spcPts val="0"/>
              </a:spcBef>
              <a:spcAft>
                <a:spcPts val="0"/>
              </a:spcAft>
              <a:buFont typeface="Wingdings 2"/>
              <a:buNone/>
              <a:defRPr/>
            </a:pPr>
            <a:r>
              <a:rPr lang="ru-RU" b="1" dirty="0" smtClean="0"/>
              <a:t>Катится колючий ежик.</a:t>
            </a:r>
            <a:endParaRPr lang="ru-RU" dirty="0" smtClean="0"/>
          </a:p>
          <a:p>
            <a:pPr fontAlgn="auto">
              <a:spcBef>
                <a:spcPts val="0"/>
              </a:spcBef>
              <a:spcAft>
                <a:spcPts val="0"/>
              </a:spcAft>
              <a:buFont typeface="Wingdings 2"/>
              <a:buNone/>
              <a:defRPr/>
            </a:pPr>
            <a:r>
              <a:rPr lang="ru-RU" dirty="0" smtClean="0"/>
              <a:t> (Двигаются в </a:t>
            </a:r>
            <a:r>
              <a:rPr lang="ru-RU" dirty="0" err="1" smtClean="0"/>
              <a:t>полуприседе</a:t>
            </a:r>
            <a:r>
              <a:rPr lang="ru-RU" dirty="0" smtClean="0"/>
              <a:t>, сделав круглые спинки).</a:t>
            </a:r>
          </a:p>
          <a:p>
            <a:pPr fontAlgn="auto">
              <a:spcBef>
                <a:spcPts val="0"/>
              </a:spcBef>
              <a:spcAft>
                <a:spcPts val="0"/>
              </a:spcAft>
              <a:buFont typeface="Wingdings 2"/>
              <a:buNone/>
              <a:defRPr/>
            </a:pPr>
            <a:r>
              <a:rPr lang="ru-RU" dirty="0" smtClean="0"/>
              <a:t> </a:t>
            </a:r>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1584176"/>
          </a:xfrm>
        </p:spPr>
        <p:txBody>
          <a:bodyPr>
            <a:noAutofit/>
          </a:bodyPr>
          <a:lstStyle/>
          <a:p>
            <a:pPr indent="0" fontAlgn="auto">
              <a:spcAft>
                <a:spcPts val="0"/>
              </a:spcAft>
              <a:defRPr/>
            </a:pPr>
            <a:r>
              <a:rPr lang="ru-RU" sz="2400" i="1" dirty="0" smtClean="0">
                <a:solidFill>
                  <a:schemeClr val="tx2">
                    <a:tint val="100000"/>
                    <a:shade val="90000"/>
                    <a:satMod val="250000"/>
                    <a:alpha val="100000"/>
                  </a:schemeClr>
                </a:solidFill>
              </a:rPr>
              <a:t/>
            </a:r>
            <a:br>
              <a:rPr lang="ru-RU" sz="2400" i="1" dirty="0" smtClean="0">
                <a:solidFill>
                  <a:schemeClr val="tx2">
                    <a:tint val="100000"/>
                    <a:shade val="90000"/>
                    <a:satMod val="250000"/>
                    <a:alpha val="100000"/>
                  </a:schemeClr>
                </a:solidFill>
              </a:rPr>
            </a:br>
            <a:r>
              <a:rPr lang="ru-RU" sz="2400" i="1" dirty="0" smtClean="0">
                <a:solidFill>
                  <a:schemeClr val="tx2">
                    <a:tint val="100000"/>
                    <a:shade val="90000"/>
                    <a:satMod val="250000"/>
                    <a:alpha val="100000"/>
                  </a:schemeClr>
                </a:solidFill>
              </a:rPr>
              <a:t>В гости к детям приходит зайчишка.</a:t>
            </a:r>
            <a:br>
              <a:rPr lang="ru-RU" sz="2400" i="1" dirty="0" smtClean="0">
                <a:solidFill>
                  <a:schemeClr val="tx2">
                    <a:tint val="100000"/>
                    <a:shade val="90000"/>
                    <a:satMod val="250000"/>
                    <a:alpha val="100000"/>
                  </a:schemeClr>
                </a:solidFill>
              </a:rPr>
            </a:br>
            <a:r>
              <a:rPr lang="ru-RU" sz="2400" u="sng" dirty="0" smtClean="0">
                <a:solidFill>
                  <a:schemeClr val="tx2">
                    <a:tint val="100000"/>
                    <a:shade val="90000"/>
                    <a:satMod val="250000"/>
                    <a:alpha val="100000"/>
                  </a:schemeClr>
                </a:solidFill>
              </a:rPr>
              <a:t>Зайчишка</a:t>
            </a:r>
            <a:r>
              <a:rPr lang="ru-RU" sz="2400" dirty="0" smtClean="0">
                <a:solidFill>
                  <a:schemeClr val="tx2">
                    <a:tint val="100000"/>
                    <a:shade val="90000"/>
                    <a:satMod val="250000"/>
                    <a:alpha val="100000"/>
                  </a:schemeClr>
                </a:solidFill>
              </a:rPr>
              <a:t>: Здравствуйте, дети, я заблудился и очень хочу вернуться к своей маме-зайчихе, а как найти дорогу, не знаю, помогите мне, пожалуйста!</a:t>
            </a:r>
            <a:br>
              <a:rPr lang="ru-RU" sz="2400" dirty="0" smtClean="0">
                <a:solidFill>
                  <a:schemeClr val="tx2">
                    <a:tint val="100000"/>
                    <a:shade val="90000"/>
                    <a:satMod val="250000"/>
                    <a:alpha val="100000"/>
                  </a:schemeClr>
                </a:solidFill>
              </a:rPr>
            </a:br>
            <a:endParaRPr lang="ru-RU" sz="2400" dirty="0">
              <a:solidFill>
                <a:schemeClr val="tx2">
                  <a:tint val="100000"/>
                  <a:shade val="90000"/>
                  <a:satMod val="250000"/>
                  <a:alpha val="100000"/>
                </a:schemeClr>
              </a:solidFill>
            </a:endParaRPr>
          </a:p>
        </p:txBody>
      </p:sp>
      <p:sp>
        <p:nvSpPr>
          <p:cNvPr id="14338" name="Подзаголовок 2"/>
          <p:cNvSpPr>
            <a:spLocks noGrp="1"/>
          </p:cNvSpPr>
          <p:nvPr>
            <p:ph type="subTitle" idx="1"/>
          </p:nvPr>
        </p:nvSpPr>
        <p:spPr>
          <a:xfrm>
            <a:off x="1619250" y="2492375"/>
            <a:ext cx="6624638" cy="3816350"/>
          </a:xfrm>
        </p:spPr>
        <p:txBody>
          <a:bodyPr/>
          <a:lstStyle/>
          <a:p>
            <a:pPr>
              <a:spcBef>
                <a:spcPct val="0"/>
              </a:spcBef>
            </a:pPr>
            <a:endParaRPr lang="ru-RU" smtClean="0"/>
          </a:p>
        </p:txBody>
      </p:sp>
      <p:pic>
        <p:nvPicPr>
          <p:cNvPr id="14339" name="Picture 2" descr="C:\Users\msi\Desktop\887557w.jpg"/>
          <p:cNvPicPr>
            <a:picLocks noChangeAspect="1" noChangeArrowheads="1"/>
          </p:cNvPicPr>
          <p:nvPr/>
        </p:nvPicPr>
        <p:blipFill>
          <a:blip r:embed="rId2"/>
          <a:srcRect/>
          <a:stretch>
            <a:fillRect/>
          </a:stretch>
        </p:blipFill>
        <p:spPr bwMode="auto">
          <a:xfrm>
            <a:off x="539750" y="1957388"/>
            <a:ext cx="8208963" cy="4668837"/>
          </a:xfrm>
          <a:prstGeom prst="rect">
            <a:avLst/>
          </a:prstGeom>
          <a:noFill/>
          <a:ln w="9525">
            <a:noFill/>
            <a:miter lim="800000"/>
            <a:headEnd/>
            <a:tailEnd/>
          </a:ln>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850" y="188913"/>
            <a:ext cx="8496300" cy="2592387"/>
          </a:xfrm>
        </p:spPr>
        <p:txBody>
          <a:bodyPr>
            <a:normAutofit fontScale="92500" lnSpcReduction="10000"/>
          </a:bodyPr>
          <a:lstStyle/>
          <a:p>
            <a:pPr fontAlgn="auto">
              <a:spcBef>
                <a:spcPts val="0"/>
              </a:spcBef>
              <a:spcAft>
                <a:spcPts val="0"/>
              </a:spcAft>
              <a:buFont typeface="Wingdings 2"/>
              <a:buNone/>
              <a:defRPr/>
            </a:pPr>
            <a:r>
              <a:rPr lang="ru-RU" sz="2400" dirty="0" smtClean="0"/>
              <a:t>Лиса с волком тоже готовятся к зиме. Ребята, а как зимуют волк и лиса? </a:t>
            </a:r>
          </a:p>
          <a:p>
            <a:pPr fontAlgn="auto">
              <a:spcBef>
                <a:spcPts val="0"/>
              </a:spcBef>
              <a:spcAft>
                <a:spcPts val="0"/>
              </a:spcAft>
              <a:buFont typeface="Wingdings 2"/>
              <a:buNone/>
              <a:defRPr/>
            </a:pPr>
            <a:r>
              <a:rPr lang="ru-RU" sz="2400" dirty="0" smtClean="0"/>
              <a:t>Эти животные зимой не впадают в спячку. Лиса живёт  в глубокой норе . Волк – в логове. У них меняется мех на более теплый. Под снегом они добывают себе пищу – различных грызунов. А ещё лиса ест зайцев, в реке ловит рыбу. Но особенно любит  птиц. Поэтому частенько заглядывает в курятники. </a:t>
            </a:r>
          </a:p>
          <a:p>
            <a:pPr fontAlgn="auto">
              <a:spcBef>
                <a:spcPts val="0"/>
              </a:spcBef>
              <a:spcAft>
                <a:spcPts val="0"/>
              </a:spcAft>
              <a:buFont typeface="Wingdings 2"/>
              <a:buNone/>
              <a:defRPr/>
            </a:pPr>
            <a:endParaRPr lang="ru-RU" sz="2400" dirty="0" smtClean="0"/>
          </a:p>
          <a:p>
            <a:pPr fontAlgn="auto">
              <a:spcBef>
                <a:spcPts val="0"/>
              </a:spcBef>
              <a:spcAft>
                <a:spcPts val="0"/>
              </a:spcAft>
              <a:buFont typeface="Wingdings 2"/>
              <a:buNone/>
              <a:defRPr/>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20" y="2636912"/>
            <a:ext cx="7812360" cy="4104456"/>
          </a:xfrm>
          <a:prstGeom prst="rect">
            <a:avLst/>
          </a:prstGeom>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B2D1954-EA87-4F35-BE99-C02F0833453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9250638" cy="6947419"/>
          </a:xfrm>
          <a:prstGeom prst="rect">
            <a:avLst/>
          </a:prstGeom>
        </p:spPr>
      </p:pic>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B236CC5-C740-485E-9797-AD91C46451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700807"/>
            <a:ext cx="5148064" cy="5204693"/>
          </a:xfrm>
          <a:prstGeom prst="rect">
            <a:avLst/>
          </a:prstGeom>
          <a:ln>
            <a:noFill/>
          </a:ln>
          <a:effectLst>
            <a:softEdge rad="112500"/>
          </a:effectLst>
        </p:spPr>
      </p:pic>
      <p:pic>
        <p:nvPicPr>
          <p:cNvPr id="3" name="Рисунок 2">
            <a:extLst>
              <a:ext uri="{FF2B5EF4-FFF2-40B4-BE49-F238E27FC236}">
                <a16:creationId xmlns:a16="http://schemas.microsoft.com/office/drawing/2014/main" id="{4CF7B645-3172-4F55-9D8F-2CB94BCF9C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5263" y="-11192"/>
            <a:ext cx="4716017" cy="5612235"/>
          </a:xfrm>
          <a:prstGeom prst="rect">
            <a:avLst/>
          </a:prstGeom>
          <a:ln>
            <a:noFill/>
          </a:ln>
          <a:effectLst>
            <a:softEdge rad="112500"/>
          </a:effectLst>
        </p:spPr>
      </p:pic>
    </p:spTree>
    <p:extLst>
      <p:ext uri="{BB962C8B-B14F-4D97-AF65-F5344CB8AC3E}">
        <p14:creationId xmlns:p14="http://schemas.microsoft.com/office/powerpoint/2010/main" val="3450053195"/>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4958089"/>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Содержимое 2"/>
          <p:cNvSpPr>
            <a:spLocks noGrp="1"/>
          </p:cNvSpPr>
          <p:nvPr>
            <p:ph idx="1"/>
          </p:nvPr>
        </p:nvSpPr>
        <p:spPr>
          <a:xfrm>
            <a:off x="250825" y="260350"/>
            <a:ext cx="8435975" cy="5911850"/>
          </a:xfrm>
        </p:spPr>
        <p:txBody>
          <a:bodyPr/>
          <a:lstStyle/>
          <a:p>
            <a:pPr>
              <a:buFont typeface="Wingdings 2" pitchFamily="18" charset="2"/>
              <a:buNone/>
            </a:pPr>
            <a:r>
              <a:rPr lang="ru-RU" b="1" smtClean="0"/>
              <a:t>                Речевая игра «Найди ошибку»</a:t>
            </a:r>
          </a:p>
          <a:p>
            <a:pPr>
              <a:buFont typeface="Wingdings 2" pitchFamily="18" charset="2"/>
              <a:buNone/>
            </a:pPr>
            <a:endParaRPr lang="ru-RU" smtClean="0"/>
          </a:p>
          <a:p>
            <a:pPr>
              <a:buFont typeface="Wingdings 2" pitchFamily="18" charset="2"/>
              <a:buNone/>
            </a:pPr>
            <a:r>
              <a:rPr lang="ru-RU" smtClean="0"/>
              <a:t>У волка – лисята</a:t>
            </a:r>
          </a:p>
          <a:p>
            <a:pPr>
              <a:buFont typeface="Wingdings 2" pitchFamily="18" charset="2"/>
              <a:buNone/>
            </a:pPr>
            <a:r>
              <a:rPr lang="ru-RU" smtClean="0"/>
              <a:t>У медведя -  зайчата</a:t>
            </a:r>
          </a:p>
          <a:p>
            <a:pPr>
              <a:buFont typeface="Wingdings 2" pitchFamily="18" charset="2"/>
              <a:buNone/>
            </a:pPr>
            <a:r>
              <a:rPr lang="ru-RU" smtClean="0"/>
              <a:t>У лисы -  медвежата</a:t>
            </a:r>
          </a:p>
          <a:p>
            <a:pPr>
              <a:buFont typeface="Wingdings 2" pitchFamily="18" charset="2"/>
              <a:buNone/>
            </a:pPr>
            <a:r>
              <a:rPr lang="ru-RU" smtClean="0"/>
              <a:t>У ежа – бельчата</a:t>
            </a:r>
          </a:p>
          <a:p>
            <a:pPr>
              <a:buFont typeface="Wingdings 2" pitchFamily="18" charset="2"/>
              <a:buNone/>
            </a:pPr>
            <a:r>
              <a:rPr lang="ru-RU" smtClean="0"/>
              <a:t>У белки – ежата </a:t>
            </a:r>
          </a:p>
          <a:p>
            <a:pPr>
              <a:buFont typeface="Wingdings 2" pitchFamily="18" charset="2"/>
              <a:buNone/>
            </a:pPr>
            <a:r>
              <a:rPr lang="ru-RU" smtClean="0"/>
              <a:t>(Дети называют правильный ответ)</a:t>
            </a:r>
          </a:p>
          <a:p>
            <a:pPr>
              <a:buFont typeface="Wingdings 2" pitchFamily="18" charset="2"/>
              <a:buNone/>
            </a:pPr>
            <a:endParaRPr lang="ru-RU" smtClean="0"/>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Содержимое 2"/>
          <p:cNvSpPr>
            <a:spLocks noGrp="1"/>
          </p:cNvSpPr>
          <p:nvPr>
            <p:ph idx="1"/>
          </p:nvPr>
        </p:nvSpPr>
        <p:spPr>
          <a:xfrm>
            <a:off x="250825" y="188913"/>
            <a:ext cx="8713788" cy="2303462"/>
          </a:xfrm>
        </p:spPr>
        <p:txBody>
          <a:bodyPr/>
          <a:lstStyle/>
          <a:p>
            <a:pPr>
              <a:buFont typeface="Wingdings 2" pitchFamily="18" charset="2"/>
              <a:buNone/>
            </a:pPr>
            <a:r>
              <a:rPr lang="ru-RU" sz="2400" u="sng" smtClean="0"/>
              <a:t>Воспитатель</a:t>
            </a:r>
            <a:r>
              <a:rPr lang="ru-RU" sz="2400" smtClean="0"/>
              <a:t>: Спасибо, сорока. Мы теперь знаем, что осенью животные готовятся к зиме, каждый </a:t>
            </a:r>
            <a:r>
              <a:rPr lang="ru-RU" sz="2400" b="1" smtClean="0"/>
              <a:t>занят своим делом</a:t>
            </a:r>
            <a:r>
              <a:rPr lang="ru-RU" sz="2400" smtClean="0"/>
              <a:t>, мы не будем мешать. Сорока, зимой, когда будет холодно, прилетай к нам в детский сад. Мы с ребятами сделаем кормушку и угостим тебя и твоих друзей.</a:t>
            </a:r>
          </a:p>
          <a:p>
            <a:pPr>
              <a:buFont typeface="Wingdings 2" pitchFamily="18" charset="2"/>
              <a:buNone/>
            </a:pPr>
            <a:r>
              <a:rPr lang="ru-RU" sz="2400" u="sng" smtClean="0"/>
              <a:t>Сорока</a:t>
            </a:r>
            <a:r>
              <a:rPr lang="ru-RU" sz="2400" smtClean="0"/>
              <a:t>: Спасибо, ребята! Я обязательно к вам прилечу!</a:t>
            </a:r>
          </a:p>
          <a:p>
            <a:endParaRPr lang="ru-RU" sz="2800" smtClean="0"/>
          </a:p>
          <a:p>
            <a:pPr>
              <a:buFont typeface="Wingdings 2" pitchFamily="18" charset="2"/>
              <a:buNone/>
            </a:pPr>
            <a:endParaRPr lang="ru-RU" smtClean="0"/>
          </a:p>
        </p:txBody>
      </p:sp>
      <p:pic>
        <p:nvPicPr>
          <p:cNvPr id="36866" name="Picture 2" descr="C:\Users\msi\Desktop\soroka.jpg"/>
          <p:cNvPicPr>
            <a:picLocks noChangeAspect="1" noChangeArrowheads="1"/>
          </p:cNvPicPr>
          <p:nvPr/>
        </p:nvPicPr>
        <p:blipFill>
          <a:blip r:embed="rId2"/>
          <a:srcRect/>
          <a:stretch>
            <a:fillRect/>
          </a:stretch>
        </p:blipFill>
        <p:spPr bwMode="auto">
          <a:xfrm>
            <a:off x="1476375" y="2568575"/>
            <a:ext cx="5969000" cy="4100513"/>
          </a:xfrm>
          <a:prstGeom prst="rect">
            <a:avLst/>
          </a:prstGeom>
          <a:noFill/>
          <a:ln w="9525">
            <a:noFill/>
            <a:miter lim="800000"/>
            <a:headEnd/>
            <a:tailEnd/>
          </a:ln>
        </p:spPr>
      </p:pic>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260350"/>
            <a:ext cx="8964612" cy="6597650"/>
          </a:xfrm>
        </p:spPr>
        <p:txBody>
          <a:bodyPr>
            <a:normAutofit fontScale="85000" lnSpcReduction="10000"/>
          </a:bodyPr>
          <a:lstStyle/>
          <a:p>
            <a:pPr fontAlgn="auto">
              <a:spcBef>
                <a:spcPts val="0"/>
              </a:spcBef>
              <a:spcAft>
                <a:spcPts val="0"/>
              </a:spcAft>
              <a:buFont typeface="Wingdings 2"/>
              <a:buNone/>
              <a:defRPr/>
            </a:pPr>
            <a:r>
              <a:rPr lang="ru-RU" b="1" dirty="0" smtClean="0"/>
              <a:t>                       Дружат добрые зверята   </a:t>
            </a:r>
          </a:p>
          <a:p>
            <a:pPr fontAlgn="auto">
              <a:spcBef>
                <a:spcPts val="0"/>
              </a:spcBef>
              <a:spcAft>
                <a:spcPts val="0"/>
              </a:spcAft>
              <a:buFont typeface="Wingdings 2"/>
              <a:buNone/>
              <a:defRPr/>
            </a:pPr>
            <a:r>
              <a:rPr lang="ru-RU" dirty="0" smtClean="0"/>
              <a:t>Дружат добрые зверята   </a:t>
            </a:r>
          </a:p>
          <a:p>
            <a:pPr fontAlgn="auto">
              <a:spcBef>
                <a:spcPts val="0"/>
              </a:spcBef>
              <a:spcAft>
                <a:spcPts val="0"/>
              </a:spcAft>
              <a:buFont typeface="Wingdings 2"/>
              <a:buNone/>
              <a:defRPr/>
            </a:pPr>
            <a:r>
              <a:rPr lang="ru-RU" dirty="0" smtClean="0"/>
              <a:t> </a:t>
            </a:r>
            <a:r>
              <a:rPr lang="ru-RU" i="1" dirty="0" smtClean="0"/>
              <a:t> (соединяем одинаковые пальчики рук).</a:t>
            </a:r>
            <a:endParaRPr lang="ru-RU" dirty="0" smtClean="0"/>
          </a:p>
          <a:p>
            <a:pPr fontAlgn="auto">
              <a:spcBef>
                <a:spcPts val="0"/>
              </a:spcBef>
              <a:spcAft>
                <a:spcPts val="0"/>
              </a:spcAft>
              <a:buFont typeface="Wingdings 2"/>
              <a:buNone/>
              <a:defRPr/>
            </a:pPr>
            <a:r>
              <a:rPr lang="ru-RU" dirty="0" smtClean="0"/>
              <a:t>Дружат малые зайчата</a:t>
            </a:r>
          </a:p>
          <a:p>
            <a:pPr fontAlgn="auto">
              <a:spcBef>
                <a:spcPts val="0"/>
              </a:spcBef>
              <a:spcAft>
                <a:spcPts val="0"/>
              </a:spcAft>
              <a:buFont typeface="Wingdings 2"/>
              <a:buNone/>
              <a:defRPr/>
            </a:pPr>
            <a:r>
              <a:rPr lang="ru-RU" dirty="0" smtClean="0"/>
              <a:t> (</a:t>
            </a:r>
            <a:r>
              <a:rPr lang="ru-RU" i="1" dirty="0" smtClean="0"/>
              <a:t>ритмичное касание мизинцев обеих рук</a:t>
            </a:r>
            <a:r>
              <a:rPr lang="ru-RU" dirty="0" smtClean="0"/>
              <a:t>).</a:t>
            </a:r>
          </a:p>
          <a:p>
            <a:pPr fontAlgn="auto">
              <a:spcBef>
                <a:spcPts val="0"/>
              </a:spcBef>
              <a:spcAft>
                <a:spcPts val="0"/>
              </a:spcAft>
              <a:buFont typeface="Wingdings 2"/>
              <a:buNone/>
              <a:defRPr/>
            </a:pPr>
            <a:r>
              <a:rPr lang="ru-RU" dirty="0" smtClean="0"/>
              <a:t>Дружат в озере бобры, </a:t>
            </a:r>
          </a:p>
          <a:p>
            <a:pPr fontAlgn="auto">
              <a:spcBef>
                <a:spcPts val="0"/>
              </a:spcBef>
              <a:spcAft>
                <a:spcPts val="0"/>
              </a:spcAft>
              <a:buFont typeface="Wingdings 2"/>
              <a:buNone/>
              <a:defRPr/>
            </a:pPr>
            <a:r>
              <a:rPr lang="ru-RU" dirty="0" smtClean="0"/>
              <a:t>(</a:t>
            </a:r>
            <a:r>
              <a:rPr lang="ru-RU" i="1" dirty="0" smtClean="0"/>
              <a:t>ритмичное касание безымянных пальцев обеих рук</a:t>
            </a:r>
            <a:r>
              <a:rPr lang="ru-RU" dirty="0" smtClean="0"/>
              <a:t>).</a:t>
            </a:r>
          </a:p>
          <a:p>
            <a:pPr fontAlgn="auto">
              <a:spcBef>
                <a:spcPts val="0"/>
              </a:spcBef>
              <a:spcAft>
                <a:spcPts val="0"/>
              </a:spcAft>
              <a:buFont typeface="Wingdings 2"/>
              <a:buNone/>
              <a:defRPr/>
            </a:pPr>
            <a:r>
              <a:rPr lang="ru-RU" dirty="0" smtClean="0"/>
              <a:t>Дружат в небе комары, </a:t>
            </a:r>
          </a:p>
          <a:p>
            <a:pPr fontAlgn="auto">
              <a:spcBef>
                <a:spcPts val="0"/>
              </a:spcBef>
              <a:spcAft>
                <a:spcPts val="0"/>
              </a:spcAft>
              <a:buFont typeface="Wingdings 2"/>
              <a:buNone/>
              <a:defRPr/>
            </a:pPr>
            <a:r>
              <a:rPr lang="ru-RU" dirty="0" smtClean="0"/>
              <a:t>(</a:t>
            </a:r>
            <a:r>
              <a:rPr lang="ru-RU" i="1" dirty="0" smtClean="0"/>
              <a:t>ритмичное касание средних пальцев обеих рук)</a:t>
            </a:r>
            <a:r>
              <a:rPr lang="ru-RU" dirty="0" smtClean="0"/>
              <a:t>.</a:t>
            </a:r>
          </a:p>
          <a:p>
            <a:pPr fontAlgn="auto">
              <a:spcBef>
                <a:spcPts val="0"/>
              </a:spcBef>
              <a:spcAft>
                <a:spcPts val="0"/>
              </a:spcAft>
              <a:buFont typeface="Wingdings 2"/>
              <a:buNone/>
              <a:defRPr/>
            </a:pPr>
            <a:r>
              <a:rPr lang="ru-RU" dirty="0" smtClean="0"/>
              <a:t>Дружат милые ежата,</a:t>
            </a:r>
          </a:p>
          <a:p>
            <a:pPr fontAlgn="auto">
              <a:spcBef>
                <a:spcPts val="0"/>
              </a:spcBef>
              <a:spcAft>
                <a:spcPts val="0"/>
              </a:spcAft>
              <a:buFont typeface="Wingdings 2"/>
              <a:buNone/>
              <a:defRPr/>
            </a:pPr>
            <a:r>
              <a:rPr lang="ru-RU" dirty="0" smtClean="0"/>
              <a:t> (</a:t>
            </a:r>
            <a:r>
              <a:rPr lang="ru-RU" i="1" dirty="0" smtClean="0"/>
              <a:t>ритмичное касание указательных пальцев обеих рук</a:t>
            </a:r>
            <a:r>
              <a:rPr lang="ru-RU" dirty="0" smtClean="0"/>
              <a:t>).</a:t>
            </a:r>
          </a:p>
          <a:p>
            <a:pPr fontAlgn="auto">
              <a:spcBef>
                <a:spcPts val="0"/>
              </a:spcBef>
              <a:spcAft>
                <a:spcPts val="0"/>
              </a:spcAft>
              <a:buFont typeface="Wingdings 2"/>
              <a:buNone/>
              <a:defRPr/>
            </a:pPr>
            <a:r>
              <a:rPr lang="ru-RU" dirty="0" smtClean="0"/>
              <a:t>Дружат даже медвежата </a:t>
            </a:r>
          </a:p>
          <a:p>
            <a:pPr fontAlgn="auto">
              <a:spcBef>
                <a:spcPts val="0"/>
              </a:spcBef>
              <a:spcAft>
                <a:spcPts val="0"/>
              </a:spcAft>
              <a:buFont typeface="Wingdings 2"/>
              <a:buNone/>
              <a:defRPr/>
            </a:pPr>
            <a:r>
              <a:rPr lang="ru-RU" dirty="0" smtClean="0"/>
              <a:t>(</a:t>
            </a:r>
            <a:r>
              <a:rPr lang="ru-RU" i="1" dirty="0" smtClean="0"/>
              <a:t>ритмичное касание больших пальцев обеих рук</a:t>
            </a:r>
            <a:r>
              <a:rPr lang="ru-RU" dirty="0" smtClean="0"/>
              <a:t>).</a:t>
            </a:r>
          </a:p>
          <a:p>
            <a:pPr fontAlgn="auto">
              <a:spcBef>
                <a:spcPts val="0"/>
              </a:spcBef>
              <a:spcAft>
                <a:spcPts val="0"/>
              </a:spcAft>
              <a:buFont typeface="Wingdings 2"/>
              <a:buNone/>
              <a:defRPr/>
            </a:pPr>
            <a:r>
              <a:rPr lang="ru-RU" dirty="0" smtClean="0"/>
              <a:t>Вот как разыгрались,</a:t>
            </a:r>
          </a:p>
          <a:p>
            <a:pPr fontAlgn="auto">
              <a:spcBef>
                <a:spcPts val="0"/>
              </a:spcBef>
              <a:spcAft>
                <a:spcPts val="0"/>
              </a:spcAft>
              <a:buFont typeface="Wingdings 2"/>
              <a:buNone/>
              <a:defRPr/>
            </a:pPr>
            <a:r>
              <a:rPr lang="ru-RU" dirty="0" smtClean="0"/>
              <a:t>По лесу разбежались!</a:t>
            </a:r>
          </a:p>
          <a:p>
            <a:pPr fontAlgn="auto">
              <a:spcBef>
                <a:spcPts val="0"/>
              </a:spcBef>
              <a:spcAft>
                <a:spcPts val="0"/>
              </a:spcAft>
              <a:buFont typeface="Wingdings 2"/>
              <a:buNone/>
              <a:defRPr/>
            </a:pPr>
            <a:r>
              <a:rPr lang="ru-RU" dirty="0" smtClean="0"/>
              <a:t> (</a:t>
            </a:r>
            <a:r>
              <a:rPr lang="ru-RU" i="1" dirty="0" smtClean="0"/>
              <a:t>руки опустить, потрясти кистями</a:t>
            </a:r>
            <a:r>
              <a:rPr lang="ru-RU" dirty="0" smtClean="0"/>
              <a:t>)</a:t>
            </a:r>
            <a:endParaRPr lang="ru-RU" b="1" dirty="0" smtClean="0"/>
          </a:p>
          <a:p>
            <a:pPr fontAlgn="auto">
              <a:spcBef>
                <a:spcPts val="0"/>
              </a:spcBef>
              <a:spcAft>
                <a:spcPts val="0"/>
              </a:spcAft>
              <a:buFont typeface="Wingdings 2"/>
              <a:buNone/>
              <a:defRPr/>
            </a:pPr>
            <a:endParaRPr lang="ru-RU" dirty="0"/>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Содержимое 2"/>
          <p:cNvSpPr>
            <a:spLocks noGrp="1"/>
          </p:cNvSpPr>
          <p:nvPr>
            <p:ph idx="1"/>
          </p:nvPr>
        </p:nvSpPr>
        <p:spPr>
          <a:xfrm>
            <a:off x="611188" y="333375"/>
            <a:ext cx="8075612" cy="5838825"/>
          </a:xfrm>
        </p:spPr>
        <p:txBody>
          <a:bodyPr/>
          <a:lstStyle/>
          <a:p>
            <a:pPr>
              <a:buFont typeface="Wingdings 2" pitchFamily="18" charset="2"/>
              <a:buNone/>
            </a:pPr>
            <a:r>
              <a:rPr lang="ru-RU" smtClean="0"/>
              <a:t> Ребята, а куда мы с вами сегодня ходили? С какими животными мы познакомились? Где живет и чем питается волк (лиса, еж, медведь, заяц, белка)? Вы сегодня молодцы!</a:t>
            </a:r>
          </a:p>
          <a:p>
            <a:pPr>
              <a:buFont typeface="Wingdings 2" pitchFamily="18" charset="2"/>
              <a:buNone/>
            </a:pPr>
            <a:endParaRPr lang="ru-RU" smtClean="0"/>
          </a:p>
          <a:p>
            <a:pPr>
              <a:buFont typeface="Wingdings 2" pitchFamily="18" charset="2"/>
              <a:buNone/>
            </a:pPr>
            <a:endParaRPr lang="ru-RU" smtClean="0"/>
          </a:p>
          <a:p>
            <a:pPr>
              <a:buFont typeface="Wingdings 2" pitchFamily="18" charset="2"/>
              <a:buNone/>
            </a:pPr>
            <a:r>
              <a:rPr lang="ru-RU" smtClean="0"/>
              <a:t>Подвижная игра: «У медведя во бору…»</a:t>
            </a:r>
          </a:p>
          <a:p>
            <a:pPr>
              <a:buFont typeface="Wingdings 2" pitchFamily="18" charset="2"/>
              <a:buNone/>
            </a:pPr>
            <a:endParaRPr lang="ru-RU" smtClean="0"/>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0"/>
            <a:ext cx="8134672" cy="2060848"/>
          </a:xfrm>
        </p:spPr>
        <p:txBody>
          <a:bodyPr>
            <a:normAutofit fontScale="90000"/>
          </a:bodyPr>
          <a:lstStyle/>
          <a:p>
            <a:pPr indent="0" fontAlgn="auto">
              <a:spcAft>
                <a:spcPts val="0"/>
              </a:spcAft>
              <a:defRPr/>
            </a:pP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3100" u="sng" dirty="0" smtClean="0">
                <a:solidFill>
                  <a:schemeClr val="tx2">
                    <a:tint val="100000"/>
                    <a:shade val="90000"/>
                    <a:satMod val="250000"/>
                    <a:alpha val="100000"/>
                  </a:schemeClr>
                </a:solidFill>
              </a:rPr>
              <a:t/>
            </a:r>
            <a:br>
              <a:rPr lang="ru-RU" sz="3100" u="sng" dirty="0" smtClean="0">
                <a:solidFill>
                  <a:schemeClr val="tx2">
                    <a:tint val="100000"/>
                    <a:shade val="90000"/>
                    <a:satMod val="250000"/>
                    <a:alpha val="100000"/>
                  </a:schemeClr>
                </a:solidFill>
              </a:rPr>
            </a:br>
            <a:r>
              <a:rPr lang="ru-RU" sz="2700" u="sng" dirty="0" smtClean="0">
                <a:solidFill>
                  <a:schemeClr val="tx2">
                    <a:tint val="100000"/>
                    <a:shade val="90000"/>
                    <a:satMod val="250000"/>
                    <a:alpha val="100000"/>
                  </a:schemeClr>
                </a:solidFill>
              </a:rPr>
              <a:t>Воспитатель</a:t>
            </a:r>
            <a:r>
              <a:rPr lang="ru-RU" sz="2700" dirty="0" smtClean="0">
                <a:solidFill>
                  <a:schemeClr val="tx2">
                    <a:tint val="100000"/>
                    <a:shade val="90000"/>
                    <a:satMod val="250000"/>
                    <a:alpha val="100000"/>
                  </a:schemeClr>
                </a:solidFill>
              </a:rPr>
              <a:t>: Ребята, давайте поможем зайчику. Как вы думаете, где может жить зайчиха?</a:t>
            </a:r>
            <a:r>
              <a:rPr lang="ru-RU" sz="2700" i="1" dirty="0" smtClean="0">
                <a:solidFill>
                  <a:schemeClr val="tx2">
                    <a:tint val="100000"/>
                    <a:shade val="90000"/>
                    <a:satMod val="250000"/>
                    <a:alpha val="100000"/>
                  </a:schemeClr>
                </a:solidFill>
              </a:rPr>
              <a:t>(ответы </a:t>
            </a:r>
            <a:r>
              <a:rPr lang="ru-RU" sz="2700" b="1" i="1" dirty="0" smtClean="0">
                <a:solidFill>
                  <a:schemeClr val="tx2">
                    <a:tint val="100000"/>
                    <a:shade val="90000"/>
                    <a:satMod val="250000"/>
                    <a:alpha val="100000"/>
                  </a:schemeClr>
                </a:solidFill>
              </a:rPr>
              <a:t>детей</a:t>
            </a:r>
            <a:r>
              <a:rPr lang="ru-RU" sz="2700" i="1" dirty="0" smtClean="0">
                <a:solidFill>
                  <a:schemeClr val="tx2">
                    <a:tint val="100000"/>
                    <a:shade val="90000"/>
                    <a:satMod val="250000"/>
                    <a:alpha val="100000"/>
                  </a:schemeClr>
                </a:solidFill>
              </a:rPr>
              <a:t>)</a:t>
            </a:r>
            <a:r>
              <a:rPr lang="ru-RU" sz="2700" dirty="0" smtClean="0">
                <a:solidFill>
                  <a:schemeClr val="tx2">
                    <a:tint val="100000"/>
                    <a:shade val="90000"/>
                    <a:satMod val="250000"/>
                    <a:alpha val="100000"/>
                  </a:schemeClr>
                </a:solidFill>
              </a:rPr>
              <a:t>. Конечно, мама-зайчиха живет в лесу. Я предлагаю вам пойти в лес и помочь зайчишке найти его маму.</a:t>
            </a:r>
            <a:br>
              <a:rPr lang="ru-RU" sz="2700" dirty="0" smtClean="0">
                <a:solidFill>
                  <a:schemeClr val="tx2">
                    <a:tint val="100000"/>
                    <a:shade val="90000"/>
                    <a:satMod val="250000"/>
                    <a:alpha val="100000"/>
                  </a:schemeClr>
                </a:solidFill>
              </a:rPr>
            </a:br>
            <a:endParaRPr lang="ru-RU" sz="2700" dirty="0">
              <a:solidFill>
                <a:schemeClr val="tx2">
                  <a:tint val="100000"/>
                  <a:shade val="90000"/>
                  <a:satMod val="250000"/>
                  <a:alpha val="100000"/>
                </a:schemeClr>
              </a:solidFill>
            </a:endParaRPr>
          </a:p>
        </p:txBody>
      </p:sp>
      <p:sp>
        <p:nvSpPr>
          <p:cNvPr id="15362" name="Подзаголовок 2"/>
          <p:cNvSpPr>
            <a:spLocks noGrp="1"/>
          </p:cNvSpPr>
          <p:nvPr>
            <p:ph type="subTitle" idx="1"/>
          </p:nvPr>
        </p:nvSpPr>
        <p:spPr>
          <a:xfrm>
            <a:off x="2133600" y="2819400"/>
            <a:ext cx="6559550" cy="1752600"/>
          </a:xfrm>
        </p:spPr>
        <p:txBody>
          <a:bodyPr/>
          <a:lstStyle/>
          <a:p>
            <a:pPr>
              <a:spcBef>
                <a:spcPct val="0"/>
              </a:spcBef>
            </a:pPr>
            <a:endParaRPr lang="ru-RU" smtClean="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2802"/>
            <a:ext cx="9144000" cy="5205198"/>
          </a:xfrm>
          <a:prstGeom prst="rect">
            <a:avLst/>
          </a:prstGeom>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7"/>
            <a:ext cx="7702624" cy="6120680"/>
          </a:xfrm>
        </p:spPr>
        <p:txBody>
          <a:bodyPr>
            <a:noAutofit/>
          </a:bodyPr>
          <a:lstStyle/>
          <a:p>
            <a:pPr indent="0" algn="ctr" fontAlgn="auto">
              <a:spcAft>
                <a:spcPts val="0"/>
              </a:spcAft>
              <a:defRPr/>
            </a:pPr>
            <a:r>
              <a:rPr lang="ru-RU" sz="2800" dirty="0" smtClean="0">
                <a:solidFill>
                  <a:schemeClr val="tx2">
                    <a:tint val="100000"/>
                    <a:shade val="90000"/>
                    <a:satMod val="250000"/>
                    <a:alpha val="100000"/>
                  </a:schemeClr>
                </a:solidFill>
              </a:rPr>
              <a:t> ( стихотворение А. Твардовского </a:t>
            </a:r>
            <a:br>
              <a:rPr lang="ru-RU" sz="2800" dirty="0" smtClean="0">
                <a:solidFill>
                  <a:schemeClr val="tx2">
                    <a:tint val="100000"/>
                    <a:shade val="90000"/>
                    <a:satMod val="250000"/>
                    <a:alpha val="100000"/>
                  </a:schemeClr>
                </a:solidFill>
              </a:rPr>
            </a:br>
            <a:r>
              <a:rPr lang="ru-RU" sz="2800" i="1" dirty="0" smtClean="0">
                <a:solidFill>
                  <a:schemeClr val="tx2">
                    <a:tint val="100000"/>
                    <a:shade val="90000"/>
                    <a:satMod val="250000"/>
                    <a:alpha val="100000"/>
                  </a:schemeClr>
                </a:solidFill>
              </a:rPr>
              <a:t>«Лес осенью»</a:t>
            </a:r>
            <a:r>
              <a:rPr lang="ru-RU" sz="2800" dirty="0" smtClean="0">
                <a:solidFill>
                  <a:schemeClr val="tx2">
                    <a:tint val="100000"/>
                    <a:shade val="90000"/>
                    <a:satMod val="250000"/>
                    <a:alpha val="100000"/>
                  </a:schemeClr>
                </a:solidFill>
              </a:rPr>
              <a:t>)</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Меж редеющих верхушек</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Показалась синева.</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Зашумела у опушек</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Ярко-желтая листва.</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Птиц не слышно. Треснет мелкий</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Обломившийся сучок,</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И, хвостом мелькая, белка</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Легкий делает прыжок.</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Стала ель в лесу заметней –</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Бережет густую тень,</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Подосиновик последний</a:t>
            </a:r>
            <a:br>
              <a:rPr lang="ru-RU" sz="2800" dirty="0" smtClean="0">
                <a:solidFill>
                  <a:schemeClr val="tx2">
                    <a:tint val="100000"/>
                    <a:shade val="90000"/>
                    <a:satMod val="250000"/>
                    <a:alpha val="100000"/>
                  </a:schemeClr>
                </a:solidFill>
              </a:rPr>
            </a:br>
            <a:r>
              <a:rPr lang="ru-RU" sz="2800" dirty="0" smtClean="0">
                <a:solidFill>
                  <a:schemeClr val="tx2">
                    <a:tint val="100000"/>
                    <a:shade val="90000"/>
                    <a:satMod val="250000"/>
                    <a:alpha val="100000"/>
                  </a:schemeClr>
                </a:solidFill>
              </a:rPr>
              <a:t>Сдвинул шапку набекрень.</a:t>
            </a:r>
            <a:br>
              <a:rPr lang="ru-RU" sz="2800" dirty="0" smtClean="0">
                <a:solidFill>
                  <a:schemeClr val="tx2">
                    <a:tint val="100000"/>
                    <a:shade val="90000"/>
                    <a:satMod val="250000"/>
                    <a:alpha val="100000"/>
                  </a:schemeClr>
                </a:solidFill>
              </a:rPr>
            </a:br>
            <a:endParaRPr lang="ru-RU" sz="2800" dirty="0">
              <a:solidFill>
                <a:schemeClr val="tx2">
                  <a:tint val="100000"/>
                  <a:shade val="90000"/>
                  <a:satMod val="250000"/>
                  <a:alpha val="100000"/>
                </a:schemeClr>
              </a:solidFill>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64613" cy="2133600"/>
          </a:xfrm>
        </p:spPr>
        <p:txBody>
          <a:bodyPr>
            <a:normAutofit lnSpcReduction="10000"/>
          </a:bodyPr>
          <a:lstStyle/>
          <a:p>
            <a:pPr fontAlgn="auto">
              <a:spcBef>
                <a:spcPts val="0"/>
              </a:spcBef>
              <a:spcAft>
                <a:spcPts val="0"/>
              </a:spcAft>
              <a:buFont typeface="Wingdings 2"/>
              <a:buNone/>
              <a:defRPr/>
            </a:pPr>
            <a:r>
              <a:rPr lang="ru-RU" sz="2600" dirty="0" smtClean="0"/>
              <a:t> </a:t>
            </a:r>
            <a:r>
              <a:rPr lang="ru-RU" sz="2000" dirty="0" smtClean="0"/>
              <a:t>Какое сейчас время года? Листья на деревьях почти опали, на рябине висят красные гроздья ягод. Животные питаются этой ягодой, она для них очень полезна, содержит большое количество витаминов. Прислушайтесь, поют ли в лесу птицы? Не слышны голоса птиц, многие птицы уже улетели в теплые края, где у них будет достаточно пищи. Птицы, которые будут зимовать в лесу, усиленно кормятся и делают запасы. </a:t>
            </a:r>
          </a:p>
          <a:p>
            <a:pPr fontAlgn="auto">
              <a:spcBef>
                <a:spcPts val="0"/>
              </a:spcBef>
              <a:spcAft>
                <a:spcPts val="0"/>
              </a:spcAft>
              <a:buFont typeface="Wingdings 2"/>
              <a:buNone/>
              <a:defRPr/>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44000" cy="4408710"/>
          </a:xfrm>
          <a:prstGeom prst="rect">
            <a:avLst/>
          </a:prstGeom>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395288" y="0"/>
            <a:ext cx="8280400" cy="1196975"/>
          </a:xfrm>
        </p:spPr>
        <p:txBody>
          <a:bodyPr/>
          <a:lstStyle/>
          <a:p>
            <a:pPr>
              <a:buFont typeface="Wingdings 2" pitchFamily="18" charset="2"/>
              <a:buNone/>
            </a:pPr>
            <a:r>
              <a:rPr lang="ru-RU" smtClean="0"/>
              <a:t>Ой, кто же это на пенёчке, еще и фырчит?  </a:t>
            </a:r>
          </a:p>
          <a:p>
            <a:pPr>
              <a:buFont typeface="Wingdings 2" pitchFamily="18" charset="2"/>
              <a:buNone/>
            </a:pPr>
            <a:r>
              <a:rPr lang="ru-RU" smtClean="0"/>
              <a:t>                               Это же ёжик!</a:t>
            </a:r>
          </a:p>
          <a:p>
            <a:pPr>
              <a:buFont typeface="Wingdings 2" pitchFamily="18" charset="2"/>
              <a:buNone/>
            </a:pPr>
            <a:endParaRPr lang="ru-RU" smtClean="0"/>
          </a:p>
        </p:txBody>
      </p:sp>
      <p:pic>
        <p:nvPicPr>
          <p:cNvPr id="19458" name="Picture 3" descr="C:\Users\msi\Desktop\4627052_large.jpg"/>
          <p:cNvPicPr>
            <a:picLocks noChangeAspect="1" noChangeArrowheads="1"/>
          </p:cNvPicPr>
          <p:nvPr/>
        </p:nvPicPr>
        <p:blipFill>
          <a:blip r:embed="rId2"/>
          <a:srcRect/>
          <a:stretch>
            <a:fillRect/>
          </a:stretch>
        </p:blipFill>
        <p:spPr bwMode="auto">
          <a:xfrm>
            <a:off x="323850" y="1123950"/>
            <a:ext cx="8569325" cy="5545138"/>
          </a:xfrm>
          <a:prstGeom prst="rect">
            <a:avLst/>
          </a:prstGeom>
          <a:noFill/>
          <a:ln w="9525">
            <a:noFill/>
            <a:miter lim="800000"/>
            <a:headEnd/>
            <a:tailEnd/>
          </a:ln>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179388" y="188913"/>
            <a:ext cx="8785225" cy="5937250"/>
          </a:xfrm>
        </p:spPr>
        <p:txBody>
          <a:bodyPr/>
          <a:lstStyle/>
          <a:p>
            <a:pPr>
              <a:buFont typeface="Wingdings 2" pitchFamily="18" charset="2"/>
              <a:buNone/>
            </a:pPr>
            <a:r>
              <a:rPr lang="ru-RU" sz="2400" u="sng" smtClean="0"/>
              <a:t>Зайчонок: </a:t>
            </a:r>
            <a:r>
              <a:rPr lang="ru-RU" sz="2400" smtClean="0"/>
              <a:t>Здравствуй, ёжик! Ты не видел  мою маму зайчиху?</a:t>
            </a:r>
          </a:p>
          <a:p>
            <a:pPr>
              <a:buFont typeface="Wingdings 2" pitchFamily="18" charset="2"/>
              <a:buNone/>
            </a:pPr>
            <a:r>
              <a:rPr lang="ru-RU" sz="2400" u="sng" smtClean="0"/>
              <a:t>Ежик</a:t>
            </a:r>
            <a:r>
              <a:rPr lang="ru-RU" sz="2400" smtClean="0"/>
              <a:t>: Здравствуйте! Нет, я не видел твою маму. У меня осенью много дел. Я готовлюсь к зиме. В опавшей листве ищу себе пищу – червей и насекомых. Потом мне еще нужно сделать из листьев и травы гнездо. Зимой, когда будет холодно и нечего кушать, я буду спать в этом гнезде.</a:t>
            </a:r>
          </a:p>
          <a:p>
            <a:pPr>
              <a:buFont typeface="Wingdings 2" pitchFamily="18" charset="2"/>
              <a:buNone/>
            </a:pPr>
            <a:r>
              <a:rPr lang="ru-RU" sz="2400" u="sng" smtClean="0"/>
              <a:t>Воспитатель</a:t>
            </a:r>
            <a:r>
              <a:rPr lang="ru-RU" sz="2400" smtClean="0"/>
              <a:t>: Ежик, мы не будем тебе мешать.</a:t>
            </a:r>
          </a:p>
          <a:p>
            <a:pPr>
              <a:buFont typeface="Wingdings 2" pitchFamily="18" charset="2"/>
              <a:buNone/>
            </a:pPr>
            <a:endParaRPr lang="ru-RU" sz="2400" smtClean="0"/>
          </a:p>
        </p:txBody>
      </p:sp>
      <p:pic>
        <p:nvPicPr>
          <p:cNvPr id="20482" name="Picture 2" descr="C:\Users\msi\Desktop\zayats.jpg"/>
          <p:cNvPicPr>
            <a:picLocks noChangeAspect="1" noChangeArrowheads="1"/>
          </p:cNvPicPr>
          <p:nvPr/>
        </p:nvPicPr>
        <p:blipFill>
          <a:blip r:embed="rId2"/>
          <a:srcRect/>
          <a:stretch>
            <a:fillRect/>
          </a:stretch>
        </p:blipFill>
        <p:spPr bwMode="auto">
          <a:xfrm>
            <a:off x="1763713" y="2924175"/>
            <a:ext cx="5111750" cy="3660775"/>
          </a:xfrm>
          <a:prstGeom prst="rect">
            <a:avLst/>
          </a:prstGeom>
          <a:noFill/>
          <a:ln w="9525">
            <a:noFill/>
            <a:miter lim="800000"/>
            <a:headEnd/>
            <a:tailEnd/>
          </a:ln>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msi\Desktop\117910_600.jpg"/>
          <p:cNvPicPr>
            <a:picLocks noChangeAspect="1" noChangeArrowheads="1"/>
          </p:cNvPicPr>
          <p:nvPr/>
        </p:nvPicPr>
        <p:blipFill>
          <a:blip r:embed="rId2"/>
          <a:srcRect/>
          <a:stretch>
            <a:fillRect/>
          </a:stretch>
        </p:blipFill>
        <p:spPr bwMode="auto">
          <a:xfrm>
            <a:off x="1331913" y="1876425"/>
            <a:ext cx="6335712" cy="4519613"/>
          </a:xfrm>
          <a:prstGeom prst="rect">
            <a:avLst/>
          </a:prstGeom>
          <a:noFill/>
          <a:ln w="9525">
            <a:noFill/>
            <a:miter lim="800000"/>
            <a:headEnd/>
            <a:tailEnd/>
          </a:ln>
        </p:spPr>
      </p:pic>
      <p:sp>
        <p:nvSpPr>
          <p:cNvPr id="21506" name="Содержимое 2"/>
          <p:cNvSpPr>
            <a:spLocks noGrp="1"/>
          </p:cNvSpPr>
          <p:nvPr>
            <p:ph idx="1"/>
          </p:nvPr>
        </p:nvSpPr>
        <p:spPr>
          <a:xfrm>
            <a:off x="179388" y="188913"/>
            <a:ext cx="8785225" cy="5937250"/>
          </a:xfrm>
        </p:spPr>
        <p:txBody>
          <a:bodyPr/>
          <a:lstStyle/>
          <a:p>
            <a:pPr>
              <a:buFont typeface="Wingdings 2" pitchFamily="18" charset="2"/>
              <a:buNone/>
            </a:pPr>
            <a:r>
              <a:rPr lang="ru-RU" sz="2400" smtClean="0"/>
              <a:t>На спине у меня иголки, они помогают мне защищаться от врагов. Живу я в лесу в норе. Осенью на своих иголках я переношу туда листву и мох для того, чтобы было зимой тепло. А ещё я питаюсь я мышами и змеями.</a:t>
            </a:r>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231</TotalTime>
  <Words>1413</Words>
  <Application>Microsoft Office PowerPoint</Application>
  <PresentationFormat>Экран (4:3)</PresentationFormat>
  <Paragraphs>113</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Cambria</vt:lpstr>
      <vt:lpstr>Rockwell</vt:lpstr>
      <vt:lpstr>Wingdings 2</vt:lpstr>
      <vt:lpstr>Литейная</vt:lpstr>
      <vt:lpstr>Презентация PowerPoint</vt:lpstr>
      <vt:lpstr> В гости к детям приходит зайчишка. Зайчишка: Здравствуйте, дети, я заблудился и очень хочу вернуться к своей маме-зайчихе, а как найти дорогу, не знаю, помогите мне, пожалуйста! </vt:lpstr>
      <vt:lpstr>          Воспитатель: Ребята, давайте поможем зайчику. Как вы думаете, где может жить зайчиха?(ответы детей). Конечно, мама-зайчиха живет в лесу. Я предлагаю вам пойти в лес и помочь зайчишке найти его маму. </vt:lpstr>
      <vt:lpstr> ( стихотворение А. Твардовского  «Лес осенью») Меж редеющих верхушек Показалась синева. Зашумела у опушек Ярко-желтая листва. Птиц не слышно. Треснет мелкий Обломившийся сучок, И, хвостом мелькая, белка Легкий делает прыжок. Стала ель в лесу заметней – Бережет густую тень, Подосиновик последний Сдвинул шапку набекрень.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MSI</dc:creator>
  <cp:lastModifiedBy>Computer</cp:lastModifiedBy>
  <cp:revision>35</cp:revision>
  <dcterms:created xsi:type="dcterms:W3CDTF">2016-11-18T08:17:24Z</dcterms:created>
  <dcterms:modified xsi:type="dcterms:W3CDTF">2021-11-21T20:19:30Z</dcterms:modified>
</cp:coreProperties>
</file>