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D9DC-51FA-4E1A-9145-3C6B0F01D40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1790079-C10A-4B42-8240-32D91B5A7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D9DC-51FA-4E1A-9145-3C6B0F01D40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0079-C10A-4B42-8240-32D91B5A7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1790079-C10A-4B42-8240-32D91B5A7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D9DC-51FA-4E1A-9145-3C6B0F01D40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D9DC-51FA-4E1A-9145-3C6B0F01D40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1790079-C10A-4B42-8240-32D91B5A7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D9DC-51FA-4E1A-9145-3C6B0F01D40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1790079-C10A-4B42-8240-32D91B5A7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D4FD9DC-51FA-4E1A-9145-3C6B0F01D40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0079-C10A-4B42-8240-32D91B5A7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D9DC-51FA-4E1A-9145-3C6B0F01D40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1790079-C10A-4B42-8240-32D91B5A7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D9DC-51FA-4E1A-9145-3C6B0F01D40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1790079-C10A-4B42-8240-32D91B5A7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D9DC-51FA-4E1A-9145-3C6B0F01D40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790079-C10A-4B42-8240-32D91B5A76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1790079-C10A-4B42-8240-32D91B5A7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D9DC-51FA-4E1A-9145-3C6B0F01D40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1790079-C10A-4B42-8240-32D91B5A7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D4FD9DC-51FA-4E1A-9145-3C6B0F01D40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D4FD9DC-51FA-4E1A-9145-3C6B0F01D40D}" type="datetimeFigureOut">
              <a:rPr lang="ru-RU" smtClean="0"/>
              <a:pPr/>
              <a:t>22.03.2017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1790079-C10A-4B42-8240-32D91B5A76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Работа выполнена</a:t>
            </a:r>
          </a:p>
          <a:p>
            <a:r>
              <a:rPr lang="ru-RU" dirty="0" smtClean="0"/>
              <a:t>Учителем начальных классов</a:t>
            </a:r>
          </a:p>
          <a:p>
            <a:r>
              <a:rPr lang="ru-RU" dirty="0" err="1" smtClean="0"/>
              <a:t>Мбоу</a:t>
            </a:r>
            <a:r>
              <a:rPr lang="ru-RU" dirty="0" smtClean="0"/>
              <a:t> </a:t>
            </a:r>
            <a:r>
              <a:rPr lang="ru-RU" dirty="0" err="1" smtClean="0"/>
              <a:t>сш</a:t>
            </a:r>
            <a:r>
              <a:rPr lang="ru-RU" dirty="0" smtClean="0"/>
              <a:t> № 12 </a:t>
            </a:r>
            <a:r>
              <a:rPr lang="ru-RU" dirty="0" err="1" smtClean="0"/>
              <a:t>г.камышина</a:t>
            </a:r>
            <a:endParaRPr lang="ru-RU" dirty="0" smtClean="0"/>
          </a:p>
          <a:p>
            <a:r>
              <a:rPr lang="ru-RU" dirty="0" smtClean="0"/>
              <a:t>Мелиховой Н.В.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000" y="620688"/>
            <a:ext cx="9001000" cy="1828800"/>
          </a:xfrm>
        </p:spPr>
        <p:txBody>
          <a:bodyPr>
            <a:noAutofit/>
          </a:bodyPr>
          <a:lstStyle/>
          <a:p>
            <a:r>
              <a:rPr lang="ru-RU" sz="6000" dirty="0" smtClean="0"/>
              <a:t>          </a:t>
            </a:r>
            <a:br>
              <a:rPr lang="ru-RU" sz="6000" dirty="0" smtClean="0"/>
            </a:br>
            <a:r>
              <a:rPr lang="ru-RU" sz="8000" dirty="0" smtClean="0"/>
              <a:t> </a:t>
            </a:r>
            <a:r>
              <a:rPr lang="ru-RU" sz="8000" dirty="0" smtClean="0"/>
              <a:t>Веселый </a:t>
            </a:r>
            <a:r>
              <a:rPr lang="ru-RU" sz="8000" dirty="0" smtClean="0"/>
              <a:t>алфавит</a:t>
            </a:r>
            <a:br>
              <a:rPr lang="ru-RU" sz="8000" dirty="0" smtClean="0"/>
            </a:br>
            <a:r>
              <a:rPr lang="ru-RU" sz="8000" dirty="0" smtClean="0"/>
              <a:t>  </a:t>
            </a:r>
            <a:r>
              <a:rPr lang="ru-RU" sz="8000" dirty="0" smtClean="0"/>
              <a:t> </a:t>
            </a:r>
            <a:r>
              <a:rPr lang="ru-RU" sz="8000" dirty="0" smtClean="0"/>
              <a:t>Буква « Г »</a:t>
            </a:r>
            <a:endParaRPr lang="ru-RU" sz="8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Молодцы, отлично поработали!!</a:t>
            </a:r>
            <a:endParaRPr lang="ru-RU" dirty="0"/>
          </a:p>
        </p:txBody>
      </p:sp>
      <p:pic>
        <p:nvPicPr>
          <p:cNvPr id="4" name="Содержимое 3" descr="8287z04d9e3f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22955" y="1527175"/>
            <a:ext cx="6861577" cy="4572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 smtClean="0"/>
              <a:t>Алфавит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 Алфавит русского языка, в нынешнем виде с 33 буквами существующий фактически с 1918 года ранее считалось, что в русском алфавите 32 буквы, поскольку </a:t>
            </a:r>
            <a:r>
              <a:rPr lang="ru-RU" b="1" dirty="0" smtClean="0"/>
              <a:t>Е</a:t>
            </a:r>
            <a:r>
              <a:rPr lang="ru-RU" dirty="0" smtClean="0"/>
              <a:t> и </a:t>
            </a:r>
            <a:r>
              <a:rPr lang="ru-RU" b="1" dirty="0" smtClean="0"/>
              <a:t>Ё</a:t>
            </a:r>
            <a:r>
              <a:rPr lang="ru-RU" dirty="0" smtClean="0"/>
              <a:t> рассматривались как варианты одной и той же буквы.</a:t>
            </a:r>
          </a:p>
          <a:p>
            <a:r>
              <a:rPr lang="ru-RU" dirty="0" smtClean="0"/>
              <a:t>Старославянский язык, будучи языком церкви, испытывал на себе влияние древнерусского языка. Это был старославянский язык с элементами живой восточнославянской речи. Таким образом, современный русский алфавит произошёл от кириллицы старославянского языка, которая была заимствована у болгарской кириллицы и получила распространение в Древнерусском государстве.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>Алфавит</a:t>
            </a:r>
            <a:endParaRPr lang="ru-RU" sz="6000" dirty="0"/>
          </a:p>
        </p:txBody>
      </p:sp>
      <p:pic>
        <p:nvPicPr>
          <p:cNvPr id="4" name="Содержимое 3" descr="101059138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628800"/>
            <a:ext cx="5112568" cy="468052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Угадай-ка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Гусь, большой, горластый гусь – </a:t>
            </a:r>
            <a:br>
              <a:rPr lang="ru-RU" dirty="0" smtClean="0"/>
            </a:br>
            <a:r>
              <a:rPr lang="ru-RU" dirty="0" smtClean="0"/>
              <a:t>Я его чуть-чуть боюсь.</a:t>
            </a:r>
            <a:br>
              <a:rPr lang="ru-RU" dirty="0" smtClean="0"/>
            </a:br>
            <a:r>
              <a:rPr lang="ru-RU" dirty="0" smtClean="0"/>
              <a:t>Гусь гогочет: "</a:t>
            </a:r>
            <a:r>
              <a:rPr lang="ru-RU" dirty="0" err="1" smtClean="0"/>
              <a:t>Гэ-гэ-гэ</a:t>
            </a:r>
            <a:r>
              <a:rPr lang="ru-RU" dirty="0" smtClean="0"/>
              <a:t>!</a:t>
            </a:r>
            <a:br>
              <a:rPr lang="ru-RU" dirty="0" smtClean="0"/>
            </a:br>
            <a:r>
              <a:rPr lang="ru-RU" dirty="0" smtClean="0"/>
              <a:t>Где же гусь? Под буквой ... 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Буква письма доставляет,</a:t>
            </a:r>
            <a:br>
              <a:rPr lang="ru-RU" dirty="0" smtClean="0"/>
            </a:br>
            <a:r>
              <a:rPr lang="ru-RU" dirty="0" smtClean="0"/>
              <a:t>Высотою впечатляет,</a:t>
            </a:r>
            <a:br>
              <a:rPr lang="ru-RU" dirty="0" smtClean="0"/>
            </a:br>
            <a:r>
              <a:rPr lang="ru-RU" dirty="0" smtClean="0"/>
              <a:t>Посылает в бой войска,</a:t>
            </a:r>
            <a:br>
              <a:rPr lang="ru-RU" dirty="0" smtClean="0"/>
            </a:br>
            <a:r>
              <a:rPr lang="ru-RU" dirty="0" smtClean="0"/>
              <a:t>Зреет в глубине стручка.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Правильно</a:t>
            </a:r>
            <a:endParaRPr lang="ru-RU" dirty="0"/>
          </a:p>
        </p:txBody>
      </p:sp>
      <p:pic>
        <p:nvPicPr>
          <p:cNvPr id="10" name="Содержимое 9" descr="буква-г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932040" y="1844824"/>
            <a:ext cx="3870154" cy="3816424"/>
          </a:xfrm>
        </p:spPr>
      </p:pic>
      <p:sp>
        <p:nvSpPr>
          <p:cNvPr id="6" name="Прямоугольник 5"/>
          <p:cNvSpPr/>
          <p:nvPr/>
        </p:nvSpPr>
        <p:spPr>
          <a:xfrm>
            <a:off x="323528" y="1595021"/>
            <a:ext cx="446449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Г</a:t>
            </a:r>
            <a:r>
              <a:rPr lang="ru-RU" sz="1600" dirty="0" smtClean="0"/>
              <a:t>, </a:t>
            </a:r>
            <a:r>
              <a:rPr lang="ru-RU" sz="1600" b="1" dirty="0" smtClean="0"/>
              <a:t>г</a:t>
            </a:r>
            <a:r>
              <a:rPr lang="ru-RU" sz="1600" dirty="0" smtClean="0"/>
              <a:t> (название: </a:t>
            </a:r>
            <a:r>
              <a:rPr lang="ru-RU" sz="1600" b="1" dirty="0" err="1" smtClean="0"/>
              <a:t>гэ</a:t>
            </a:r>
            <a:r>
              <a:rPr lang="ru-RU" sz="1600" dirty="0" smtClean="0"/>
              <a:t>) — четвёртая буква всех славянских и большинства прочих кириллических алфавитов. В старославянской азбуке носит название «глаголи», в церковнославянской — «глаголь», то есть «говори». В кириллице выглядит как  и имеет числовое значение 3, в глаголице — как  и имеет числовое значение 4. Кириллическая форма происходит от заглавной греческой буквы гамма (Γ), глаголическую же возводят либо к греческому скорописному начертанию строчной гаммы, либо к соответствующей букве семитского письма.</a:t>
            </a:r>
          </a:p>
          <a:p>
            <a:r>
              <a:rPr lang="ru-RU" sz="1600" dirty="0" smtClean="0"/>
              <a:t>Курсивное и рукописное начертания строчной буквы </a:t>
            </a:r>
            <a:r>
              <a:rPr lang="ru-RU" sz="1600" b="1" dirty="0" smtClean="0"/>
              <a:t>Г</a:t>
            </a:r>
            <a:r>
              <a:rPr lang="ru-RU" sz="1600" dirty="0" smtClean="0"/>
              <a:t> весьма отличаются от печатного; сверх того они разнятся у русских (в виде зеркально отражённой </a:t>
            </a:r>
            <a:r>
              <a:rPr lang="ru-RU" sz="1600" b="1" dirty="0" err="1" smtClean="0"/>
              <a:t>s</a:t>
            </a:r>
            <a:r>
              <a:rPr lang="ru-RU" sz="1600" dirty="0" smtClean="0"/>
              <a:t>) и у сербов (в виде </a:t>
            </a:r>
            <a:r>
              <a:rPr lang="ru-RU" sz="1600" dirty="0" err="1" smtClean="0"/>
              <a:t>надчёркнутой</a:t>
            </a:r>
            <a:r>
              <a:rPr lang="ru-RU" sz="1600" dirty="0" smtClean="0"/>
              <a:t> </a:t>
            </a:r>
            <a:r>
              <a:rPr lang="ru-RU" sz="1600" b="1" dirty="0" err="1" smtClean="0"/>
              <a:t>i</a:t>
            </a:r>
            <a:r>
              <a:rPr lang="ru-RU" sz="1600" dirty="0" smtClean="0"/>
              <a:t> без точки).</a:t>
            </a:r>
            <a:endParaRPr lang="ru-RU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слова на букву «Г»</a:t>
            </a:r>
            <a:endParaRPr lang="ru-RU" dirty="0"/>
          </a:p>
        </p:txBody>
      </p:sp>
      <p:pic>
        <p:nvPicPr>
          <p:cNvPr id="8" name="Содержимое 7" descr="naydi-slova-na-bukvu-g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628800"/>
            <a:ext cx="6096000" cy="45720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Читаем слоги с буквой « Г »</a:t>
            </a:r>
            <a:endParaRPr lang="ru-RU" dirty="0"/>
          </a:p>
        </p:txBody>
      </p:sp>
      <p:pic>
        <p:nvPicPr>
          <p:cNvPr id="8" name="Содержимое 7" descr="936fa241-337c-495d-b9fd-6583f3a24366-w800-h80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628800"/>
            <a:ext cx="7419067" cy="4572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Скороговорки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484784"/>
            <a:ext cx="8153400" cy="506916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Георгий Георгиевич говорит</a:t>
            </a:r>
            <a:br>
              <a:rPr lang="ru-RU" dirty="0" smtClean="0"/>
            </a:br>
            <a:r>
              <a:rPr lang="ru-RU" dirty="0" smtClean="0"/>
              <a:t>Григорию Григорьевичу</a:t>
            </a:r>
            <a:br>
              <a:rPr lang="ru-RU" dirty="0" smtClean="0"/>
            </a:br>
            <a:r>
              <a:rPr lang="ru-RU" dirty="0" smtClean="0"/>
              <a:t>О Григории Георгиевиче,</a:t>
            </a:r>
            <a:br>
              <a:rPr lang="ru-RU" dirty="0" smtClean="0"/>
            </a:br>
            <a:r>
              <a:rPr lang="ru-RU" dirty="0" smtClean="0"/>
              <a:t>А Григорий Григорьевич говорит</a:t>
            </a:r>
            <a:br>
              <a:rPr lang="ru-RU" dirty="0" smtClean="0"/>
            </a:br>
            <a:r>
              <a:rPr lang="ru-RU" dirty="0" smtClean="0"/>
              <a:t>Георгию Георгиевичу</a:t>
            </a:r>
            <a:br>
              <a:rPr lang="ru-RU" dirty="0" smtClean="0"/>
            </a:br>
            <a:r>
              <a:rPr lang="ru-RU" dirty="0" smtClean="0"/>
              <a:t>О Георгии Григорьевиче.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Гроза гремит, </a:t>
            </a:r>
            <a:br>
              <a:rPr lang="ru-RU" dirty="0" smtClean="0"/>
            </a:br>
            <a:r>
              <a:rPr lang="ru-RU" dirty="0" smtClean="0"/>
              <a:t>гремит гроза, </a:t>
            </a:r>
            <a:br>
              <a:rPr lang="ru-RU" dirty="0" smtClean="0"/>
            </a:br>
            <a:r>
              <a:rPr lang="ru-RU" dirty="0" smtClean="0"/>
              <a:t>гроза гремит пока грозна.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Громадный грозный гражданин городу грозит разгромом.</a:t>
            </a:r>
          </a:p>
          <a:p>
            <a:r>
              <a:rPr lang="ru-RU" dirty="0" smtClean="0"/>
              <a:t>Испугался грома Рома. </a:t>
            </a:r>
            <a:br>
              <a:rPr lang="ru-RU" dirty="0" smtClean="0"/>
            </a:br>
            <a:r>
              <a:rPr lang="ru-RU" dirty="0" smtClean="0"/>
              <a:t>Заревел он громче грома. </a:t>
            </a:r>
            <a:br>
              <a:rPr lang="ru-RU" dirty="0" smtClean="0"/>
            </a:br>
            <a:r>
              <a:rPr lang="ru-RU" dirty="0" smtClean="0"/>
              <a:t>От такого рева гром </a:t>
            </a:r>
            <a:br>
              <a:rPr lang="ru-RU" dirty="0" smtClean="0"/>
            </a:br>
            <a:r>
              <a:rPr lang="ru-RU" dirty="0" smtClean="0"/>
              <a:t>Притаился за бугром.</a:t>
            </a:r>
          </a:p>
          <a:p>
            <a:r>
              <a:rPr lang="ru-RU" dirty="0" smtClean="0"/>
              <a:t>Собрала Маргарита маргаритки на горе,</a:t>
            </a:r>
            <a:br>
              <a:rPr lang="ru-RU" dirty="0" smtClean="0"/>
            </a:br>
            <a:r>
              <a:rPr lang="ru-RU" dirty="0" smtClean="0"/>
              <a:t>Потеряла Маргарита маргаритки во </a:t>
            </a:r>
            <a:r>
              <a:rPr lang="ru-RU" dirty="0" err="1" smtClean="0"/>
              <a:t>вдворе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Запиши все слова на букву « Г » с картинки</a:t>
            </a:r>
            <a:endParaRPr lang="ru-RU" dirty="0"/>
          </a:p>
        </p:txBody>
      </p:sp>
      <p:pic>
        <p:nvPicPr>
          <p:cNvPr id="8" name="Содержимое 7" descr="img1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700808"/>
            <a:ext cx="6096000" cy="4572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70</TotalTime>
  <Words>60</Words>
  <Application>Microsoft Office PowerPoint</Application>
  <PresentationFormat>Экран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            Веселый алфавит    Буква « Г »</vt:lpstr>
      <vt:lpstr>Алфавит</vt:lpstr>
      <vt:lpstr>Алфавит</vt:lpstr>
      <vt:lpstr>Угадай-ка</vt:lpstr>
      <vt:lpstr>Правильно</vt:lpstr>
      <vt:lpstr>Найди слова на букву «Г»</vt:lpstr>
      <vt:lpstr>Читаем слоги с буквой « Г »</vt:lpstr>
      <vt:lpstr>Скороговорки</vt:lpstr>
      <vt:lpstr>Запиши все слова на букву « Г » с картинки</vt:lpstr>
      <vt:lpstr>Молодцы, отлично поработали!!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Буква «А»</dc:title>
  <dc:creator>user</dc:creator>
  <cp:lastModifiedBy>user</cp:lastModifiedBy>
  <cp:revision>11</cp:revision>
  <dcterms:created xsi:type="dcterms:W3CDTF">2017-03-22T09:12:29Z</dcterms:created>
  <dcterms:modified xsi:type="dcterms:W3CDTF">2017-03-22T11:08:14Z</dcterms:modified>
</cp:coreProperties>
</file>