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33CC33"/>
    <a:srgbClr val="336600"/>
    <a:srgbClr val="808000"/>
    <a:srgbClr val="333300"/>
    <a:srgbClr val="CCFF33"/>
    <a:srgbClr val="339966"/>
    <a:srgbClr val="CC3399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marL="0" indent="0" algn="ctr">
              <a:defRPr sz="4000"/>
            </a:lvl1pPr>
          </a:lstStyle>
          <a:p>
            <a:r>
              <a:rPr lang="ru-RU" altLang="zh-CN" smtClean="0"/>
              <a:t>Образец заголовка</a:t>
            </a:r>
            <a:endParaRPr 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127125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3000"/>
            </a:lvl1pPr>
          </a:lstStyle>
          <a:p>
            <a:r>
              <a:rPr lang="ru-RU" altLang="zh-CN" smtClean="0"/>
              <a:t>Образец подзаголовка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84641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37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5047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7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4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292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8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8608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>
                <a:sym typeface="Calibri" pitchFamily="34" charset="0"/>
              </a:rPr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182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Calibri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Calibri" pitchFamily="34" charset="0"/>
              </a:rPr>
              <a:t>第二级</a:t>
            </a:r>
          </a:p>
          <a:p>
            <a:pPr lvl="2"/>
            <a:r>
              <a:rPr lang="zh-CN" smtClean="0">
                <a:sym typeface="Calibri" pitchFamily="34" charset="0"/>
              </a:rPr>
              <a:t>第三级</a:t>
            </a:r>
          </a:p>
          <a:p>
            <a:pPr lvl="3"/>
            <a:r>
              <a:rPr lang="zh-CN" smtClean="0">
                <a:sym typeface="Calibri" pitchFamily="34" charset="0"/>
              </a:rPr>
              <a:t>第四级</a:t>
            </a:r>
          </a:p>
          <a:p>
            <a:pPr lvl="4"/>
            <a:r>
              <a:rPr lang="zh-CN" smtClean="0">
                <a:sym typeface="Calibri" pitchFamily="34" charset="0"/>
              </a:rPr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9144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marL="9144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2pPr>
      <a:lvl3pPr marL="9144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3pPr>
      <a:lvl4pPr marL="9144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4pPr>
      <a:lvl5pPr marL="9144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5pPr>
      <a:lvl6pPr marL="13716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6pPr>
      <a:lvl7pPr marL="18288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7pPr>
      <a:lvl8pPr marL="22860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8pPr>
      <a:lvl9pPr marL="2743200" indent="-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华文楷体" charset="-122"/>
          <a:sym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>
          <a:solidFill>
            <a:schemeClr val="tx1"/>
          </a:solidFill>
          <a:latin typeface="+mn-lt"/>
          <a:ea typeface="+mn-ea"/>
          <a:sym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-459432"/>
            <a:ext cx="8098160" cy="3384376"/>
          </a:xfrm>
        </p:spPr>
        <p:txBody>
          <a:bodyPr/>
          <a:lstStyle/>
          <a:p>
            <a:r>
              <a:rPr lang="ru-RU" dirty="0" smtClean="0">
                <a:solidFill>
                  <a:srgbClr val="669900"/>
                </a:solidFill>
              </a:rPr>
              <a:t>Презентация по биологии « Подотряд класса Пресмыкающихся отряда чешуйчатые – Змеи »</a:t>
            </a:r>
            <a:endParaRPr lang="ru-RU" dirty="0">
              <a:solidFill>
                <a:srgbClr val="6699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8820472" cy="4509120"/>
          </a:xfrm>
        </p:spPr>
        <p:txBody>
          <a:bodyPr/>
          <a:lstStyle/>
          <a:p>
            <a:r>
              <a:rPr lang="ru-RU" i="1" dirty="0" smtClean="0">
                <a:solidFill>
                  <a:srgbClr val="CCCC00"/>
                </a:solidFill>
              </a:rPr>
              <a:t>Подготовила ученица 7 «Г» класса </a:t>
            </a:r>
            <a:br>
              <a:rPr lang="ru-RU" i="1" dirty="0" smtClean="0">
                <a:solidFill>
                  <a:srgbClr val="CCCC00"/>
                </a:solidFill>
              </a:rPr>
            </a:br>
            <a:r>
              <a:rPr lang="ru-RU" i="1" dirty="0" smtClean="0">
                <a:solidFill>
                  <a:srgbClr val="CCCC00"/>
                </a:solidFill>
              </a:rPr>
              <a:t>Калинина Ангелина</a:t>
            </a:r>
            <a:endParaRPr lang="ru-RU" i="1" dirty="0">
              <a:solidFill>
                <a:srgbClr val="CCCC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7670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49192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6" y="5426950"/>
            <a:ext cx="2242947" cy="139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156" y="5536790"/>
            <a:ext cx="1960389" cy="128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06" y="3631958"/>
            <a:ext cx="2436862" cy="136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689" y="5315829"/>
            <a:ext cx="1894823" cy="14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6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ок! Змея поедает яйцо, превосходящее ее по размеру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200" y="0"/>
            <a:ext cx="9307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9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08504" cy="836711"/>
          </a:xfrm>
        </p:spPr>
        <p:txBody>
          <a:bodyPr/>
          <a:lstStyle/>
          <a:p>
            <a:r>
              <a:rPr lang="ru-RU" dirty="0" smtClean="0">
                <a:solidFill>
                  <a:srgbClr val="336600"/>
                </a:solidFill>
              </a:rPr>
              <a:t>Змеи – это…</a:t>
            </a:r>
            <a:endParaRPr lang="ru-RU" dirty="0">
              <a:solidFill>
                <a:srgbClr val="3366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6237312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9900"/>
                </a:solidFill>
              </a:rPr>
              <a:t>Змеи — </a:t>
            </a:r>
            <a:r>
              <a:rPr lang="ru-RU" sz="2000" b="1" dirty="0">
                <a:solidFill>
                  <a:srgbClr val="009900"/>
                </a:solidFill>
              </a:rPr>
              <a:t>подотряд класса пресмыкающихся отряда чешуйчатые. Змеи обитают на всех континентах, кроме Антарктиды и нескольких крупных островов, таких как Ирландия и Новая Зеландия, а также множества мелких островов Атлантического океана и центральной части Тихого </a:t>
            </a:r>
            <a:r>
              <a:rPr lang="ru-RU" sz="2000" b="1" dirty="0" smtClean="0">
                <a:solidFill>
                  <a:srgbClr val="009900"/>
                </a:solidFill>
              </a:rPr>
              <a:t>океана.  </a:t>
            </a:r>
            <a:endParaRPr lang="ru-RU" sz="2000" b="1" dirty="0">
              <a:solidFill>
                <a:srgbClr val="0099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448272" cy="187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92625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24" y="209000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74739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8" y="4725144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70450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6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3617" y="0"/>
            <a:ext cx="9144000" cy="1412775"/>
          </a:xfrm>
        </p:spPr>
        <p:txBody>
          <a:bodyPr/>
          <a:lstStyle/>
          <a:p>
            <a:r>
              <a:rPr lang="ru-RU" dirty="0">
                <a:solidFill>
                  <a:srgbClr val="008000"/>
                </a:solidFill>
              </a:rPr>
              <a:t>Эволюция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8000"/>
                </a:solidFill>
              </a:rPr>
              <a:t>Змеи </a:t>
            </a:r>
            <a:r>
              <a:rPr lang="ru-RU" sz="2400" b="1" dirty="0">
                <a:solidFill>
                  <a:srgbClr val="008000"/>
                </a:solidFill>
              </a:rPr>
              <a:t>являются самой молодой группой рептилий. Они развились в конце юрского периода из </a:t>
            </a:r>
            <a:r>
              <a:rPr lang="ru-RU" sz="2400" b="1" dirty="0" err="1">
                <a:solidFill>
                  <a:srgbClr val="008000"/>
                </a:solidFill>
              </a:rPr>
              <a:t>вараноподобных</a:t>
            </a:r>
            <a:r>
              <a:rPr lang="ru-RU" sz="2400" b="1" dirty="0">
                <a:solidFill>
                  <a:srgbClr val="008000"/>
                </a:solidFill>
              </a:rPr>
              <a:t> ящериц. В качестве переходной формы рассматриваются змееголовые </a:t>
            </a:r>
            <a:r>
              <a:rPr lang="ru-RU" sz="2400" b="1" dirty="0" smtClean="0">
                <a:solidFill>
                  <a:srgbClr val="008000"/>
                </a:solidFill>
              </a:rPr>
              <a:t>ящерицы.</a:t>
            </a:r>
            <a:endParaRPr lang="ru-RU" sz="2400" b="1" dirty="0">
              <a:solidFill>
                <a:srgbClr val="008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902136" cy="222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96" y="370290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16" y="2301281"/>
            <a:ext cx="27432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8" y="4869160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10" y="5301208"/>
            <a:ext cx="2051906" cy="142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923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268759"/>
          </a:xfrm>
        </p:spPr>
        <p:txBody>
          <a:bodyPr/>
          <a:lstStyle/>
          <a:p>
            <a:r>
              <a:rPr lang="ru-RU" dirty="0">
                <a:solidFill>
                  <a:srgbClr val="00FF00"/>
                </a:solidFill>
              </a:rPr>
              <a:t>Особенности строения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9144000" cy="5949280"/>
          </a:xfrm>
        </p:spPr>
        <p:txBody>
          <a:bodyPr/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669900"/>
                </a:solidFill>
              </a:rPr>
              <a:t>Внешний </a:t>
            </a:r>
            <a:r>
              <a:rPr lang="ru-RU" sz="2400" b="1" i="1" dirty="0" smtClean="0">
                <a:solidFill>
                  <a:srgbClr val="669900"/>
                </a:solidFill>
              </a:rPr>
              <a:t>вид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b="1" i="1" dirty="0" smtClean="0">
                <a:solidFill>
                  <a:srgbClr val="669900"/>
                </a:solidFill>
              </a:rPr>
              <a:t>Тело удлинённое, без конечностей. Длина </a:t>
            </a:r>
            <a:r>
              <a:rPr lang="ru-RU" sz="2400" b="1" i="1" dirty="0">
                <a:solidFill>
                  <a:srgbClr val="669900"/>
                </a:solidFill>
              </a:rPr>
              <a:t>тела от 10 </a:t>
            </a:r>
            <a:r>
              <a:rPr lang="ru-RU" sz="2400" b="1" i="1" dirty="0" smtClean="0">
                <a:solidFill>
                  <a:srgbClr val="669900"/>
                </a:solidFill>
              </a:rPr>
              <a:t>см-7 </a:t>
            </a:r>
            <a:r>
              <a:rPr lang="ru-RU" sz="2400" b="1" i="1" dirty="0">
                <a:solidFill>
                  <a:srgbClr val="669900"/>
                </a:solidFill>
              </a:rPr>
              <a:t>м.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400" b="1" i="1" dirty="0">
                <a:solidFill>
                  <a:srgbClr val="669900"/>
                </a:solidFill>
              </a:rPr>
              <a:t>От безногих ящериц змеи отличаются подвижным соединением левой и правой частей челюстей (что даёт возможность заглатывать добычу целиком), отсутствием подвижных век, барабанной перепонки и плечевого пояса.</a:t>
            </a:r>
          </a:p>
          <a:p>
            <a:endParaRPr lang="ru-RU" sz="2400" dirty="0">
              <a:solidFill>
                <a:srgbClr val="6699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27336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53136"/>
            <a:ext cx="25241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28956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6111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9736" y="116632"/>
            <a:ext cx="9036496" cy="1008111"/>
          </a:xfrm>
        </p:spPr>
        <p:txBody>
          <a:bodyPr/>
          <a:lstStyle/>
          <a:p>
            <a:r>
              <a:rPr lang="ru-RU" dirty="0">
                <a:solidFill>
                  <a:srgbClr val="339966"/>
                </a:solidFill>
              </a:rPr>
              <a:t>Кожа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144000" cy="5877272"/>
          </a:xfrm>
          <a:ln>
            <a:noFill/>
          </a:ln>
        </p:spPr>
        <p:txBody>
          <a:bodyPr/>
          <a:lstStyle/>
          <a:p>
            <a:r>
              <a:rPr lang="ru-RU" sz="2000" dirty="0">
                <a:solidFill>
                  <a:srgbClr val="003300"/>
                </a:solidFill>
              </a:rPr>
              <a:t>Тело змеи покрыто чешуйчатой кожей. Вопреки расхожему мнению (из-за возможной путаницы змей с червями) змеиная кожа сухая, а не влажная и слизистая. У большинства видов змей кожа со стороны живота особая и приспособлена для большего сцепления с поверхностью, облегчая перемещение. Веки змеи представлены прозрачными чешуйками и остаются постоянно закрытыми. Смена кожного покрова змеи называется шелушением или линькой. У змей кожа меняется одномоментно и одним </a:t>
            </a:r>
            <a:r>
              <a:rPr lang="ru-RU" sz="2000" dirty="0" smtClean="0">
                <a:solidFill>
                  <a:srgbClr val="003300"/>
                </a:solidFill>
              </a:rPr>
              <a:t>слоем. </a:t>
            </a:r>
            <a:r>
              <a:rPr lang="ru-RU" sz="2000" dirty="0">
                <a:solidFill>
                  <a:srgbClr val="003300"/>
                </a:solidFill>
              </a:rPr>
              <a:t>Несмотря на кажущуюся неоднородность, кожный покров змеи не является дискретным и слущивание верхнего слоя кожи — эпидермиса — в процессе линьки напоминает выворачивание чулка </a:t>
            </a:r>
            <a:r>
              <a:rPr lang="ru-RU" sz="2000" dirty="0" smtClean="0">
                <a:solidFill>
                  <a:srgbClr val="003300"/>
                </a:solidFill>
              </a:rPr>
              <a:t>наизнанку.</a:t>
            </a:r>
            <a:endParaRPr lang="ru-RU" sz="2000" dirty="0">
              <a:solidFill>
                <a:srgbClr val="0033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5313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14601"/>
            <a:ext cx="30003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79" y="501317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3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ru-RU" dirty="0">
                <a:solidFill>
                  <a:srgbClr val="009900"/>
                </a:solidFill>
              </a:rPr>
              <a:t>Линька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r>
              <a:rPr lang="ru-RU" sz="1800" b="1" dirty="0">
                <a:solidFill>
                  <a:srgbClr val="33CC33"/>
                </a:solidFill>
              </a:rPr>
              <a:t>Линька происходит периодически в течение всей жизни змеи. Перед линькой змея перестаёт есть и часто скрывается, перемещаясь в безопасное место. Незадолго до линьки кожа становится тусклой и сухой на вид, а глаза становятся мутными или синего цвета. Внутренняя поверхность старой кожи разжижается. Это приводит к тому, что старая кожа отделяется от новой, расположенной под ней. Через несколько дней глаза проясняются, и змея «выползает» из своей старой кожи. При этом старая кожа лопается в области рта, и змея начинает извиваться, используя силу трения и опираясь на шероховатую </a:t>
            </a:r>
            <a:r>
              <a:rPr lang="ru-RU" sz="1800" b="1" dirty="0" smtClean="0">
                <a:solidFill>
                  <a:srgbClr val="33CC33"/>
                </a:solidFill>
              </a:rPr>
              <a:t>поверхность</a:t>
            </a:r>
            <a:r>
              <a:rPr lang="ru-RU" sz="1800" dirty="0" smtClean="0">
                <a:solidFill>
                  <a:srgbClr val="33CC33"/>
                </a:solidFill>
              </a:rPr>
              <a:t>.</a:t>
            </a:r>
            <a:endParaRPr lang="ru-RU" sz="1800" dirty="0">
              <a:solidFill>
                <a:srgbClr val="33CC33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304256" cy="350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Картинки по запросу линька зме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32729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69" y="3140968"/>
            <a:ext cx="2755378" cy="20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50829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04841"/>
            <a:ext cx="2119049" cy="150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5252" y="116632"/>
            <a:ext cx="3638748" cy="6741368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Схематичное изображение внутренних органов змеи: 1 — пищевод, 2 — трахея, 3 — трахейное лёгкое, 4 — рудиментарное левое лёгкое, 5 — правое лёгкое, 6 — сердце и вилочковая железа, 7 — печень, 8 — желудок, 9 — воздушный (плавательный) мешок, 10 — жёлчный пузырь, 11 — поджелудочная железа, 12 — селезёнка, 13 — кишечник, 14 — семенники, 15 — почки.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" y="548680"/>
            <a:ext cx="5473252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1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99391"/>
            <a:ext cx="9144000" cy="792087"/>
          </a:xfrm>
        </p:spPr>
        <p:txBody>
          <a:bodyPr/>
          <a:lstStyle/>
          <a:p>
            <a:r>
              <a:rPr lang="ru-RU" dirty="0">
                <a:solidFill>
                  <a:srgbClr val="669900"/>
                </a:solidFill>
              </a:rPr>
              <a:t>Питание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9144000" cy="3240360"/>
          </a:xfrm>
        </p:spPr>
        <p:txBody>
          <a:bodyPr/>
          <a:lstStyle/>
          <a:p>
            <a:r>
              <a:rPr lang="ru-RU" sz="1800" b="1" dirty="0">
                <a:solidFill>
                  <a:srgbClr val="808000"/>
                </a:solidFill>
              </a:rPr>
              <a:t>Все известные змеи — хищники. Питаются разнообразными животными: позвоночными и беспозвоночными. Существуют виды змей, которые специализируются на поедании определённого вида добычи, то есть стенофаги. Например, рачий уж </a:t>
            </a:r>
            <a:r>
              <a:rPr lang="ru-RU" sz="1800" b="1" dirty="0" smtClean="0">
                <a:solidFill>
                  <a:srgbClr val="808000"/>
                </a:solidFill>
              </a:rPr>
              <a:t>питается </a:t>
            </a:r>
            <a:r>
              <a:rPr lang="ru-RU" sz="1800" b="1" dirty="0">
                <a:solidFill>
                  <a:srgbClr val="808000"/>
                </a:solidFill>
              </a:rPr>
              <a:t>почти исключительно речными раками, а африканские яичные </a:t>
            </a:r>
            <a:r>
              <a:rPr lang="ru-RU" sz="1800" b="1" dirty="0" smtClean="0">
                <a:solidFill>
                  <a:srgbClr val="808000"/>
                </a:solidFill>
              </a:rPr>
              <a:t>змеи— </a:t>
            </a:r>
            <a:r>
              <a:rPr lang="ru-RU" sz="1800" b="1" dirty="0">
                <a:solidFill>
                  <a:srgbClr val="808000"/>
                </a:solidFill>
              </a:rPr>
              <a:t>только яйцами птиц.</a:t>
            </a:r>
          </a:p>
          <a:p>
            <a:r>
              <a:rPr lang="ru-RU" sz="1800" b="1" dirty="0">
                <a:solidFill>
                  <a:srgbClr val="808000"/>
                </a:solidFill>
              </a:rPr>
              <a:t>Неядовитые змеи заглатывают добычу живьём (например, ужи) либо предварительно умерщвляют её, сжимая челюстями и придавливая телом к земле (стройные полозы) или удушая в кольцах тела (удавы и питоны). Ядовитые змеи убивают добычу, вводя в её тело яд при помощи специализированных ядопроводящих зубов.</a:t>
            </a:r>
          </a:p>
          <a:p>
            <a:r>
              <a:rPr lang="ru-RU" sz="1800" b="1" dirty="0">
                <a:solidFill>
                  <a:srgbClr val="808000"/>
                </a:solidFill>
              </a:rPr>
              <a:t>Змеи, как правило, заглатывают добычу целиком. Механизм заглатывания состоит в попеременном движении правой и левой половинами нижней челюсти (змея как бы натягивает себя на добычу).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9040"/>
            <a:ext cx="2804888" cy="210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52" y="487627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04" y="3645024"/>
            <a:ext cx="26574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01776"/>
            <a:ext cx="2299422" cy="172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3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-99391"/>
            <a:ext cx="9252520" cy="864095"/>
          </a:xfrm>
        </p:spPr>
        <p:txBody>
          <a:bodyPr/>
          <a:lstStyle/>
          <a:p>
            <a:r>
              <a:rPr lang="ru-RU" dirty="0" smtClean="0">
                <a:solidFill>
                  <a:srgbClr val="33CC33"/>
                </a:solidFill>
              </a:rPr>
              <a:t>Размножение</a:t>
            </a:r>
            <a:endParaRPr lang="ru-RU" dirty="0">
              <a:solidFill>
                <a:srgbClr val="33CC3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64703"/>
            <a:ext cx="9144000" cy="3168353"/>
          </a:xfrm>
        </p:spPr>
        <p:txBody>
          <a:bodyPr/>
          <a:lstStyle/>
          <a:p>
            <a:r>
              <a:rPr lang="ru-RU" sz="2000" b="1" dirty="0">
                <a:solidFill>
                  <a:srgbClr val="669900"/>
                </a:solidFill>
              </a:rPr>
              <a:t>Типы размножения сильно отличаются у разных видов змей. Большинство откладывает яйца. Есть змеи, которые носят яйца внутри своего тела до тех пор, пока они не будут готовы к </a:t>
            </a:r>
            <a:r>
              <a:rPr lang="ru-RU" sz="2000" b="1" dirty="0" err="1">
                <a:solidFill>
                  <a:srgbClr val="669900"/>
                </a:solidFill>
              </a:rPr>
              <a:t>вылуплению</a:t>
            </a:r>
            <a:r>
              <a:rPr lang="ru-RU" sz="2000" b="1" dirty="0">
                <a:solidFill>
                  <a:srgbClr val="669900"/>
                </a:solidFill>
              </a:rPr>
              <a:t>. Другая группа змей - живородящая, то есть самки рождают полностью сформировавшихся детенышей.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888432" cy="23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13328"/>
            <a:ext cx="3703699" cy="24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53136"/>
            <a:ext cx="2662045" cy="19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14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7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华文楷体"/>
        <a:cs typeface=""/>
      </a:majorFont>
      <a:minorFont>
        <a:latin typeface="Calibri"/>
        <a:ea typeface="华文楷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bambuk</Template>
  <TotalTime>74</TotalTime>
  <Words>604</Words>
  <Application>Microsoft Office PowerPoint</Application>
  <PresentationFormat>Экран (4:3)</PresentationFormat>
  <Paragraphs>21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Office 主题</vt:lpstr>
      <vt:lpstr>Презентация по биологии « Подотряд класса Пресмыкающихся отряда чешуйчатые – Змеи »</vt:lpstr>
      <vt:lpstr>Змеи – это…</vt:lpstr>
      <vt:lpstr>Эволюция</vt:lpstr>
      <vt:lpstr>Особенности строения</vt:lpstr>
      <vt:lpstr>Кожа</vt:lpstr>
      <vt:lpstr>Линька</vt:lpstr>
      <vt:lpstr>Презентация PowerPoint</vt:lpstr>
      <vt:lpstr>Питание</vt:lpstr>
      <vt:lpstr>Размножение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биологии «</dc:title>
  <dc:creator>Пользователь</dc:creator>
  <cp:lastModifiedBy>Пользователь</cp:lastModifiedBy>
  <cp:revision>8</cp:revision>
  <dcterms:created xsi:type="dcterms:W3CDTF">2017-12-14T16:03:35Z</dcterms:created>
  <dcterms:modified xsi:type="dcterms:W3CDTF">2017-12-14T17:20:19Z</dcterms:modified>
</cp:coreProperties>
</file>