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6" r:id="rId3"/>
    <p:sldId id="343" r:id="rId4"/>
    <p:sldId id="314" r:id="rId5"/>
    <p:sldId id="349" r:id="rId6"/>
    <p:sldId id="345" r:id="rId7"/>
    <p:sldId id="375" r:id="rId8"/>
    <p:sldId id="376" r:id="rId9"/>
    <p:sldId id="348" r:id="rId10"/>
    <p:sldId id="353" r:id="rId11"/>
    <p:sldId id="356" r:id="rId12"/>
    <p:sldId id="357" r:id="rId13"/>
    <p:sldId id="358" r:id="rId14"/>
    <p:sldId id="359" r:id="rId15"/>
    <p:sldId id="362" r:id="rId16"/>
    <p:sldId id="361" r:id="rId17"/>
    <p:sldId id="363" r:id="rId18"/>
    <p:sldId id="366" r:id="rId19"/>
    <p:sldId id="367" r:id="rId20"/>
    <p:sldId id="364" r:id="rId21"/>
    <p:sldId id="370" r:id="rId22"/>
    <p:sldId id="325" r:id="rId23"/>
    <p:sldId id="351" r:id="rId24"/>
    <p:sldId id="332" r:id="rId25"/>
    <p:sldId id="333" r:id="rId26"/>
    <p:sldId id="374" r:id="rId27"/>
    <p:sldId id="371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B52"/>
    <a:srgbClr val="3F762A"/>
    <a:srgbClr val="93A130"/>
    <a:srgbClr val="B5CC21"/>
    <a:srgbClr val="D9E284"/>
    <a:srgbClr val="C00000"/>
    <a:srgbClr val="EAEAEA"/>
    <a:srgbClr val="C6D1A7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71" autoAdjust="0"/>
    <p:restoredTop sz="87454" autoAdjust="0"/>
  </p:normalViewPr>
  <p:slideViewPr>
    <p:cSldViewPr snapToGrid="0">
      <p:cViewPr>
        <p:scale>
          <a:sx n="59" d="100"/>
          <a:sy n="59" d="100"/>
        </p:scale>
        <p:origin x="1338" y="288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-1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886450" y="582930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D4153-CB37-41B6-9538-A5E361713E12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227A9-D365-469E-90C0-B9765ACC8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3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7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1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7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6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4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5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5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6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2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1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0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3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BED3-CCD7-412D-AE47-07CD158A2AA1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93AE-0C1F-47D9-99C2-29D17F85C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476" y="569338"/>
            <a:ext cx="6939864" cy="2308324"/>
          </a:xfrm>
          <a:prstGeom prst="rect">
            <a:avLst/>
          </a:prstGeom>
          <a:noFill/>
          <a:scene3d>
            <a:camera prst="orthographicFront"/>
            <a:lightRig rig="contrasting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БРЕЙН – РИНГ </a:t>
            </a:r>
          </a:p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«Юные участники</a:t>
            </a:r>
          </a:p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>
                      <a:alpha val="85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дорожного движения»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764">
            <a:off x="6350520" y="3323298"/>
            <a:ext cx="1655776" cy="1655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94">
            <a:off x="6439196" y="681666"/>
            <a:ext cx="1352852" cy="9902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194" y="4742773"/>
            <a:ext cx="1341906" cy="13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quia.com/files/quia/users/ritacarvalho/soccerboy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610">
            <a:off x="5524876" y="3244634"/>
            <a:ext cx="871001" cy="11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219">
            <a:off x="2022265" y="2758614"/>
            <a:ext cx="2038095" cy="304761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9BCD30-215F-4B5F-A952-EBBCEBD55BFB}"/>
              </a:ext>
            </a:extLst>
          </p:cNvPr>
          <p:cNvSpPr txBox="1"/>
          <p:nvPr/>
        </p:nvSpPr>
        <p:spPr>
          <a:xfrm>
            <a:off x="4160046" y="5183685"/>
            <a:ext cx="453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Подготовила учитель начальных классов МОУ «</a:t>
            </a:r>
            <a:r>
              <a:rPr lang="ru-RU" b="1" spc="50" dirty="0" err="1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ЦО</a:t>
            </a:r>
            <a:r>
              <a:rPr lang="ru-RU" b="1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Тайдаковский» </a:t>
            </a:r>
          </a:p>
          <a:p>
            <a:pPr algn="r"/>
            <a:r>
              <a:rPr lang="ru-RU" b="1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Ясногорского района Тульской области</a:t>
            </a:r>
          </a:p>
          <a:p>
            <a:pPr algn="r"/>
            <a:r>
              <a:rPr lang="ru-RU" b="1" spc="50" dirty="0" err="1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Квачко</a:t>
            </a:r>
            <a:r>
              <a:rPr lang="ru-RU" b="1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Зинаида </a:t>
            </a:r>
            <a:r>
              <a:rPr lang="ru-RU" b="1" spc="50" dirty="0" err="1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Сабитовна</a:t>
            </a:r>
            <a:endParaRPr lang="ru-RU" b="1" spc="50" dirty="0">
              <a:ln w="952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2FF31F-657C-4194-98F3-1AA729D45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91">
            <a:off x="568630" y="917162"/>
            <a:ext cx="7712826" cy="502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rot="312129">
            <a:off x="1726997" y="3394125"/>
            <a:ext cx="5690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accent6">
                    <a:lumMod val="50000"/>
                  </a:schemeClr>
                </a:solidFill>
              </a:rPr>
              <a:t>Пассажиры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349" y="1227909"/>
            <a:ext cx="6296297" cy="4088674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3954" y="418012"/>
            <a:ext cx="9286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О чём должны помнить дети в транспорте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949" y="5799909"/>
            <a:ext cx="919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 забывайте уступать взрослым место в транспорте!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291" y="1619794"/>
            <a:ext cx="5852161" cy="4010297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3851" y="300446"/>
            <a:ext cx="8255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Чего не должен делать мальчик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                как пассажир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873" y="5972779"/>
            <a:ext cx="758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Нельзя высовываться в открытое окно.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129" y="1240970"/>
            <a:ext cx="6535271" cy="399723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0099" y="76922"/>
            <a:ext cx="809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Сформулируйте правило, как правильно выходить из общественного транспорта.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514" y="5390351"/>
            <a:ext cx="809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Взрослые пассажиры помогают детям войти или выйти из транспорта.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537" y="1345475"/>
            <a:ext cx="6466114" cy="3918856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1886" y="378823"/>
            <a:ext cx="991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Какое правила нарушает девочка – пассажир?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012" y="5378825"/>
            <a:ext cx="13105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Не отвлекайте водителя разговорами во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время движения транспортного средства.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25808C-CC07-415C-9519-AEBED61DB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91">
            <a:off x="715587" y="721979"/>
            <a:ext cx="7712826" cy="502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rot="312129">
            <a:off x="3132597" y="3084122"/>
            <a:ext cx="440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accent6">
                    <a:lumMod val="75000"/>
                  </a:schemeClr>
                </a:solidFill>
              </a:rPr>
              <a:t>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796ABE-9473-4334-A47D-36ED27623BEE}"/>
              </a:ext>
            </a:extLst>
          </p:cNvPr>
          <p:cNvSpPr/>
          <p:nvPr/>
        </p:nvSpPr>
        <p:spPr>
          <a:xfrm>
            <a:off x="824593" y="212270"/>
            <a:ext cx="7494814" cy="1191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Что обозначает этот знак? Назовите его вид.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7FDB97-F816-4309-A332-FF96BEB41477}"/>
              </a:ext>
            </a:extLst>
          </p:cNvPr>
          <p:cNvSpPr/>
          <p:nvPr/>
        </p:nvSpPr>
        <p:spPr>
          <a:xfrm>
            <a:off x="824593" y="5571308"/>
            <a:ext cx="7494814" cy="1074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F78E2-417B-4DC9-A3BD-59FAF846D32F}"/>
              </a:ext>
            </a:extLst>
          </p:cNvPr>
          <p:cNvSpPr txBox="1"/>
          <p:nvPr/>
        </p:nvSpPr>
        <p:spPr>
          <a:xfrm flipH="1">
            <a:off x="1481817" y="5754444"/>
            <a:ext cx="618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Указательный знак «ПЕШЕХОДНЫЙ ПЕРЕХОД».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F77EE-A150-4692-8F1B-15F1FB1FD61E}"/>
              </a:ext>
            </a:extLst>
          </p:cNvPr>
          <p:cNvSpPr/>
          <p:nvPr/>
        </p:nvSpPr>
        <p:spPr>
          <a:xfrm>
            <a:off x="489857" y="212271"/>
            <a:ext cx="8049986" cy="1175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Что обозначает этот знак? Назовите его вид.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91CEBE-E6E5-4EE0-82A7-37EA6CC80F66}"/>
              </a:ext>
            </a:extLst>
          </p:cNvPr>
          <p:cNvSpPr/>
          <p:nvPr/>
        </p:nvSpPr>
        <p:spPr>
          <a:xfrm>
            <a:off x="326571" y="5943600"/>
            <a:ext cx="8213271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Указательный знак «ПУНКТ МЕДИЦИНСКОЙ ПОМОЩИ».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pict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29" y="1737359"/>
            <a:ext cx="3174274" cy="2965269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6958" y="455976"/>
            <a:ext cx="886641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 какому виду относится этот знак и 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что он обозначает?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847" y="5316583"/>
            <a:ext cx="8102237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Запрещающий знак «Движение  на велосипедах запрещено».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pict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271" y="1707777"/>
            <a:ext cx="2770093" cy="2931458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01783" y="431074"/>
            <a:ext cx="6643998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 какому виду относится этот знак и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               что он обозначает?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158" y="4924697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Запрещающий знак «Движение пешеходов запрещено». </a:t>
            </a:r>
          </a:p>
          <a:p>
            <a:r>
              <a:rPr lang="ru-RU" sz="3200" b="1" dirty="0"/>
              <a:t>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91">
            <a:off x="715587" y="999566"/>
            <a:ext cx="7712826" cy="502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 rot="222533">
            <a:off x="1901511" y="2487237"/>
            <a:ext cx="5115765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000" b="1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000" b="1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Чтобы проверить это, приглашаем принять </a:t>
            </a:r>
          </a:p>
          <a:p>
            <a:pPr algn="ctr"/>
            <a:r>
              <a:rPr lang="ru-RU" sz="3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участие в </a:t>
            </a:r>
            <a:r>
              <a:rPr lang="ru-RU" sz="3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брейн</a:t>
            </a:r>
            <a:r>
              <a:rPr lang="ru-RU" sz="3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-ринге!</a:t>
            </a:r>
          </a:p>
          <a:p>
            <a:pPr algn="ctr"/>
            <a:endParaRPr lang="ru-RU" sz="3000" b="1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22533">
            <a:off x="1901511" y="3872230"/>
            <a:ext cx="5115765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193E8-B400-430F-9F73-3E8A3513740B}"/>
              </a:ext>
            </a:extLst>
          </p:cNvPr>
          <p:cNvSpPr txBox="1"/>
          <p:nvPr/>
        </p:nvSpPr>
        <p:spPr>
          <a:xfrm rot="273005">
            <a:off x="2984161" y="2504321"/>
            <a:ext cx="31756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000" b="1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 вы знаете ПДД?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1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50BED2-5ECE-4F24-9E80-60855D5AEA6F}"/>
              </a:ext>
            </a:extLst>
          </p:cNvPr>
          <p:cNvSpPr/>
          <p:nvPr/>
        </p:nvSpPr>
        <p:spPr>
          <a:xfrm>
            <a:off x="865413" y="261257"/>
            <a:ext cx="7690757" cy="1208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Какой знак лишний? Назовите его вид.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463C97-8B8F-4C50-A881-B317C865C7B1}"/>
              </a:ext>
            </a:extLst>
          </p:cNvPr>
          <p:cNvSpPr/>
          <p:nvPr/>
        </p:nvSpPr>
        <p:spPr>
          <a:xfrm>
            <a:off x="310243" y="5517884"/>
            <a:ext cx="8523514" cy="1067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Запрещающий знак «Въезд запрещен».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C5502E-3F10-4157-846B-8739D12F5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91">
            <a:off x="715587" y="624009"/>
            <a:ext cx="7712826" cy="502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rot="312129">
            <a:off x="2158222" y="2930321"/>
            <a:ext cx="5393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accent6">
                    <a:lumMod val="75000"/>
                  </a:schemeClr>
                </a:solidFill>
              </a:rPr>
              <a:t>Угадай-ка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2545" y="141745"/>
            <a:ext cx="8358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Дорожные ловушки. Укажите 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5086" y="6024229"/>
            <a:ext cx="2403564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1, 3, 4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67656" y="957952"/>
            <a:ext cx="3238552" cy="2274283"/>
            <a:chOff x="567656" y="957952"/>
            <a:chExt cx="3238552" cy="227428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29" y="1090235"/>
              <a:ext cx="3045179" cy="214200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3" name="Овал 2"/>
            <p:cNvSpPr/>
            <p:nvPr/>
          </p:nvSpPr>
          <p:spPr>
            <a:xfrm>
              <a:off x="567656" y="957952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7656" y="3339746"/>
            <a:ext cx="3205673" cy="2365127"/>
            <a:chOff x="567656" y="3339746"/>
            <a:chExt cx="3205673" cy="236512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23" y="3582492"/>
              <a:ext cx="3012806" cy="212238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567656" y="333974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014546" y="957952"/>
            <a:ext cx="3367406" cy="2254987"/>
            <a:chOff x="5014546" y="957952"/>
            <a:chExt cx="3367406" cy="225498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51" y="1091531"/>
              <a:ext cx="3048001" cy="21214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5014546" y="957952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014546" y="3339746"/>
            <a:ext cx="3353905" cy="2382324"/>
            <a:chOff x="5014546" y="3339746"/>
            <a:chExt cx="3353905" cy="238232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51" y="3583296"/>
              <a:ext cx="3034500" cy="2138774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5014546" y="333974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3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Где нарушают ПДД?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5885" y="5880538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1, 2, 3</a:t>
            </a:r>
          </a:p>
        </p:txBody>
      </p:sp>
      <p:grpSp>
        <p:nvGrpSpPr>
          <p:cNvPr id="4" name="Группа 6"/>
          <p:cNvGrpSpPr/>
          <p:nvPr/>
        </p:nvGrpSpPr>
        <p:grpSpPr>
          <a:xfrm>
            <a:off x="661851" y="957952"/>
            <a:ext cx="3261467" cy="2290353"/>
            <a:chOff x="661851" y="957952"/>
            <a:chExt cx="3261467" cy="229035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579" y="1105997"/>
              <a:ext cx="3091739" cy="2142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61851" y="957952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640080" y="3339746"/>
            <a:ext cx="3278785" cy="2292836"/>
            <a:chOff x="640080" y="3339746"/>
            <a:chExt cx="3278785" cy="22928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323" y="3467893"/>
              <a:ext cx="3091542" cy="216468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640080" y="333974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</a:p>
          </p:txBody>
        </p:sp>
      </p:grpSp>
      <p:grpSp>
        <p:nvGrpSpPr>
          <p:cNvPr id="6" name="Группа 3"/>
          <p:cNvGrpSpPr/>
          <p:nvPr/>
        </p:nvGrpSpPr>
        <p:grpSpPr>
          <a:xfrm>
            <a:off x="4959531" y="997141"/>
            <a:ext cx="3384267" cy="2251164"/>
            <a:chOff x="4959531" y="997141"/>
            <a:chExt cx="3384267" cy="225116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6403" y="1105997"/>
              <a:ext cx="3067395" cy="2142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4959531" y="997141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</a:p>
          </p:txBody>
        </p:sp>
      </p:grpSp>
      <p:grpSp>
        <p:nvGrpSpPr>
          <p:cNvPr id="7" name="Группа 5"/>
          <p:cNvGrpSpPr/>
          <p:nvPr/>
        </p:nvGrpSpPr>
        <p:grpSpPr>
          <a:xfrm>
            <a:off x="4942114" y="3357163"/>
            <a:ext cx="3405050" cy="2275728"/>
            <a:chOff x="4942114" y="3357163"/>
            <a:chExt cx="3405050" cy="227572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3038" y="3467584"/>
              <a:ext cx="3074126" cy="2165307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4942114" y="3357163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4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51849" y="5893799"/>
            <a:ext cx="7840302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Замените рисунки знаками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6" y="1032701"/>
            <a:ext cx="2273700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29" y="1032701"/>
            <a:ext cx="2192460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83" y="1032701"/>
            <a:ext cx="2160000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2" y="3595402"/>
            <a:ext cx="2249561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50" y="3595402"/>
            <a:ext cx="2223814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57" y="3595402"/>
            <a:ext cx="2180859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72"/>
          <a:stretch/>
        </p:blipFill>
        <p:spPr>
          <a:xfrm>
            <a:off x="6144142" y="3725035"/>
            <a:ext cx="1895475" cy="19550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5"/>
          <a:stretch/>
        </p:blipFill>
        <p:spPr>
          <a:xfrm>
            <a:off x="1081715" y="3697874"/>
            <a:ext cx="1895475" cy="194532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1"/>
          <a:stretch/>
        </p:blipFill>
        <p:spPr bwMode="auto">
          <a:xfrm>
            <a:off x="1085294" y="1140701"/>
            <a:ext cx="1841984" cy="19072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1.gazu.ru/uploads/znaki/24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9"/>
          <a:stretch/>
        </p:blipFill>
        <p:spPr bwMode="auto">
          <a:xfrm>
            <a:off x="3473461" y="1136829"/>
            <a:ext cx="2181396" cy="194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0" t="-673" r="2240" b="61573"/>
          <a:stretch/>
        </p:blipFill>
        <p:spPr bwMode="auto">
          <a:xfrm>
            <a:off x="6143083" y="1100502"/>
            <a:ext cx="1944000" cy="20243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20" y="3831268"/>
            <a:ext cx="1895475" cy="168017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321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Наблюдаем за дорогой:</a:t>
            </a:r>
          </a:p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найди 10 отличий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583" y="1657350"/>
            <a:ext cx="7226834" cy="4343400"/>
          </a:xfrm>
          <a:prstGeom prst="rect">
            <a:avLst/>
          </a:prstGeom>
          <a:noFill/>
          <a:ln>
            <a:noFill/>
          </a:ln>
          <a:effectLst>
            <a:glow rad="2159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190625" y="50196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638675" y="50958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5736596"/>
            <a:ext cx="400051" cy="697762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3427612">
            <a:off x="3419475" y="14097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427612">
            <a:off x="6867525" y="14859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305050" y="39624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753100" y="40386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560197">
            <a:off x="3228975" y="32004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560197">
            <a:off x="6677025" y="32766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192800">
            <a:off x="2609850" y="22002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192800">
            <a:off x="6057900" y="22764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657350" y="375285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105400" y="382905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135431">
            <a:off x="2438400" y="592455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8135431">
            <a:off x="5886450" y="600075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3244587">
            <a:off x="2743199" y="308610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3244587">
            <a:off x="6191249" y="316230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203763">
            <a:off x="4086225" y="19812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203763">
            <a:off x="7534275" y="20574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8547316">
            <a:off x="3924299" y="2476501"/>
            <a:ext cx="419100" cy="304800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8547316">
            <a:off x="7372349" y="2552701"/>
            <a:ext cx="419100" cy="304800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rId5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10FDCD-ED17-4A0A-BF45-4FF0D624F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91">
            <a:off x="715587" y="917160"/>
            <a:ext cx="7712826" cy="502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rot="312129">
            <a:off x="2320933" y="3264595"/>
            <a:ext cx="520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Разгадайте ребусы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7" y="1640711"/>
            <a:ext cx="2285129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7" y="5017728"/>
            <a:ext cx="2279695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8" y="3302683"/>
            <a:ext cx="2178473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23" y="5017728"/>
            <a:ext cx="2171948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7" y="3302683"/>
            <a:ext cx="2295136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19" y="1640711"/>
            <a:ext cx="2189752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12" y="1640711"/>
            <a:ext cx="2216576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00" y="5017728"/>
            <a:ext cx="2196000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остановка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мостовая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перекрёсток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переход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трамвай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дорога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пешеход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шоссе</a:t>
            </a:r>
          </a:p>
        </p:txBody>
      </p:sp>
    </p:spTree>
    <p:extLst>
      <p:ext uri="{BB962C8B-B14F-4D97-AF65-F5344CB8AC3E}">
        <p14:creationId xmlns:p14="http://schemas.microsoft.com/office/powerpoint/2010/main" val="4423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21" grpId="2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2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3" grpId="2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4" grpId="2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5" grpId="2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6" grpId="2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7" grpId="2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721755-0F4E-4237-9B3E-2588DE740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91">
            <a:off x="486988" y="917160"/>
            <a:ext cx="7712826" cy="502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 rot="312129">
            <a:off x="2597261" y="3289555"/>
            <a:ext cx="4922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Дорога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139A66-CC9C-40AF-9AA9-62914968431E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7F5E1A-FA1A-407D-BBFD-77627886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1428750"/>
            <a:ext cx="5172075" cy="4000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72AB56-F7C2-4B5D-81C6-3B1DC752408D}"/>
              </a:ext>
            </a:extLst>
          </p:cNvPr>
          <p:cNvSpPr txBox="1"/>
          <p:nvPr/>
        </p:nvSpPr>
        <p:spPr>
          <a:xfrm>
            <a:off x="1971561" y="247484"/>
            <a:ext cx="5326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Какое правило нарушили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 веселые человечки?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91649-9105-4F02-946C-8A6BB603AF9C}"/>
              </a:ext>
            </a:extLst>
          </p:cNvPr>
          <p:cNvSpPr txBox="1"/>
          <p:nvPr/>
        </p:nvSpPr>
        <p:spPr>
          <a:xfrm>
            <a:off x="923784" y="5440710"/>
            <a:ext cx="7905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Нельзя переходить (перебегать) дорогу перед близко идущим транспортом.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312129">
            <a:off x="2597261" y="3289555"/>
            <a:ext cx="4922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Дорога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0542BE-FBC6-4F3D-83AC-4B8160D63413}"/>
              </a:ext>
            </a:extLst>
          </p:cNvPr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99AF8B-7B58-48A7-B785-14F76D75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4" y="1629359"/>
            <a:ext cx="6219825" cy="327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FE362-3AAA-4AF8-BEC3-9EBF9A06D7FA}"/>
              </a:ext>
            </a:extLst>
          </p:cNvPr>
          <p:cNvSpPr txBox="1"/>
          <p:nvPr/>
        </p:nvSpPr>
        <p:spPr>
          <a:xfrm>
            <a:off x="1137500" y="331470"/>
            <a:ext cx="6868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Какое правило дорожного движения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нарушил Незнайка?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08BA7-17F9-40F7-88D4-4BFF9FF46EBE}"/>
              </a:ext>
            </a:extLst>
          </p:cNvPr>
          <p:cNvSpPr txBox="1"/>
          <p:nvPr/>
        </p:nvSpPr>
        <p:spPr>
          <a:xfrm>
            <a:off x="1137500" y="5218080"/>
            <a:ext cx="6868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Нужно идти по обочине дороги навстречу движущемуся транспорту.</a:t>
            </a:r>
          </a:p>
        </p:txBody>
      </p:sp>
    </p:spTree>
    <p:extLst>
      <p:ext uri="{BB962C8B-B14F-4D97-AF65-F5344CB8AC3E}">
        <p14:creationId xmlns:p14="http://schemas.microsoft.com/office/powerpoint/2010/main" val="33365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0896E-0E69-46F6-91D6-8000B90D00B1}"/>
              </a:ext>
            </a:extLst>
          </p:cNvPr>
          <p:cNvSpPr txBox="1"/>
          <p:nvPr/>
        </p:nvSpPr>
        <p:spPr>
          <a:xfrm>
            <a:off x="1494064" y="150364"/>
            <a:ext cx="61558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Где нужно остановиться, если вы не успели перейти дорогу?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329997-29B0-4A90-AD23-6AACE06D8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18" y="1521277"/>
            <a:ext cx="4203561" cy="3483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96C8D-73EF-44CB-8147-B071F37443C5}"/>
              </a:ext>
            </a:extLst>
          </p:cNvPr>
          <p:cNvSpPr txBox="1"/>
          <p:nvPr/>
        </p:nvSpPr>
        <p:spPr>
          <a:xfrm>
            <a:off x="226898" y="5568043"/>
            <a:ext cx="8690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Нужно остановиться на островке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2019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AAFF8-8B70-4B6C-99FC-9681D8A23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5" y="1592036"/>
            <a:ext cx="4657725" cy="3314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C9E67-D939-4D5D-803A-18064CD5FE84}"/>
              </a:ext>
            </a:extLst>
          </p:cNvPr>
          <p:cNvSpPr txBox="1"/>
          <p:nvPr/>
        </p:nvSpPr>
        <p:spPr>
          <a:xfrm>
            <a:off x="1186200" y="228600"/>
            <a:ext cx="6771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Какие правила для велосипедистов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нарушили Карандаш и Самоделкин?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ADB67-0007-45C6-8EEB-750E5E3466A8}"/>
              </a:ext>
            </a:extLst>
          </p:cNvPr>
          <p:cNvSpPr txBox="1"/>
          <p:nvPr/>
        </p:nvSpPr>
        <p:spPr>
          <a:xfrm>
            <a:off x="1186200" y="5084233"/>
            <a:ext cx="875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FF0000"/>
                </a:solidFill>
              </a:rPr>
              <a:t>Ездить на велосипеде по проезжей части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 разрешается только с 14 лет.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2. Нельзя перевозить пассажиров на велосипеде,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 не  приспособленном для этого.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7dde93f0e7bc9b5c1b8b523671bc9b7dac9"/>
</p:tagLst>
</file>

<file path=ppt/theme/theme1.xml><?xml version="1.0" encoding="utf-8"?>
<a:theme xmlns:a="http://schemas.openxmlformats.org/drawingml/2006/main" name="Тема Office">
  <a:themeElements>
    <a:clrScheme name="Другая 8">
      <a:dk1>
        <a:srgbClr val="626A19"/>
      </a:dk1>
      <a:lt1>
        <a:sysClr val="window" lastClr="FFFFFF"/>
      </a:lt1>
      <a:dk2>
        <a:srgbClr val="2F581F"/>
      </a:dk2>
      <a:lt2>
        <a:srgbClr val="E3DED1"/>
      </a:lt2>
      <a:accent1>
        <a:srgbClr val="3F762A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26A19"/>
      </a:hlink>
      <a:folHlink>
        <a:srgbClr val="939F2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Андреева Н.Н. Игра Безопасный маршрут</Template>
  <TotalTime>244</TotalTime>
  <Words>343</Words>
  <Application>Microsoft Office PowerPoint</Application>
  <PresentationFormat>Экран (4:3)</PresentationFormat>
  <Paragraphs>88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Андреева</dc:creator>
  <cp:lastModifiedBy>Оксана</cp:lastModifiedBy>
  <cp:revision>54</cp:revision>
  <dcterms:created xsi:type="dcterms:W3CDTF">2015-05-17T06:23:36Z</dcterms:created>
  <dcterms:modified xsi:type="dcterms:W3CDTF">2020-08-27T10:37:51Z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5995710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D4.3.1</vt:lpwstr>
  </property>
</Properties>
</file>