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  <p:sldMasterId id="2147484069" r:id="rId2"/>
  </p:sldMasterIdLst>
  <p:notesMasterIdLst>
    <p:notesMasterId r:id="rId39"/>
  </p:notesMasterIdLst>
  <p:sldIdLst>
    <p:sldId id="256" r:id="rId3"/>
    <p:sldId id="272" r:id="rId4"/>
    <p:sldId id="282" r:id="rId5"/>
    <p:sldId id="273" r:id="rId6"/>
    <p:sldId id="274" r:id="rId7"/>
    <p:sldId id="259" r:id="rId8"/>
    <p:sldId id="260" r:id="rId9"/>
    <p:sldId id="261" r:id="rId10"/>
    <p:sldId id="262" r:id="rId11"/>
    <p:sldId id="275" r:id="rId12"/>
    <p:sldId id="276" r:id="rId13"/>
    <p:sldId id="277" r:id="rId14"/>
    <p:sldId id="278" r:id="rId15"/>
    <p:sldId id="299" r:id="rId16"/>
    <p:sldId id="300" r:id="rId17"/>
    <p:sldId id="264" r:id="rId18"/>
    <p:sldId id="265" r:id="rId19"/>
    <p:sldId id="266" r:id="rId20"/>
    <p:sldId id="298" r:id="rId21"/>
    <p:sldId id="297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68" r:id="rId36"/>
    <p:sldId id="269" r:id="rId37"/>
    <p:sldId id="27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89985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D850A-6BA4-4D86-8592-7B2A7CCDFAA1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1DF5E-BC6D-4C3B-AA0E-30E34E09E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DF5E-BC6D-4C3B-AA0E-30E34E09E83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4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13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62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xmlns="" val="101234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46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41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00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98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115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943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50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349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518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442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630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28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008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204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395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122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58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9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82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499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37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48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49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15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62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4E8FE5-A62B-4586-BC20-7C2443CC6ACA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6A2A10-1009-4D6F-A219-D540D471D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1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412776"/>
            <a:ext cx="7524328" cy="165124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семьи и школы –              </a:t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 успеха учебно-воспитательного процесса.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553200" cy="230425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Квачко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 С.,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МОУ «ЦО Тайдаковский»                                        Ясногорского района Тульской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54617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58417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центр совместной воспитательной работы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обеспечивает необходимый уровень образования.</a:t>
            </a:r>
          </a:p>
          <a:p>
            <a:pPr marL="68580" indent="0"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располагает специально подготовленными кадрами.</a:t>
            </a:r>
          </a:p>
          <a:p>
            <a:pPr marL="68580" indent="0"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Значительную часть времени учащиеся проводят в школе.</a:t>
            </a:r>
          </a:p>
          <a:p>
            <a:pPr marL="68580" indent="0">
              <a:buFont typeface="Arial" charset="0"/>
              <a:buChar char="•"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797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педагогического коллектива: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2636912"/>
            <a:ext cx="7704667" cy="3332816"/>
          </a:xfrm>
        </p:spPr>
        <p:txBody>
          <a:bodyPr/>
          <a:lstStyle/>
          <a:p>
            <a:pPr marL="68580" indent="0">
              <a:buFont typeface="Arial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Просветительская.</a:t>
            </a:r>
          </a:p>
          <a:p>
            <a:pPr marL="68580" indent="0">
              <a:buFont typeface="Arial" charset="0"/>
              <a:buChar char="•"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Font typeface="Arial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Консультативная.</a:t>
            </a:r>
          </a:p>
          <a:p>
            <a:pPr marL="68580" indent="0">
              <a:buFont typeface="Arial" charset="0"/>
              <a:buChar char="•"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Font typeface="Arial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Коммуникативная.</a:t>
            </a:r>
          </a:p>
          <a:p>
            <a:pPr marL="68580" indent="0">
              <a:buFont typeface="Arial" charset="0"/>
              <a:buChar char="•"/>
            </a:pPr>
            <a:endParaRPr lang="ru-RU" dirty="0"/>
          </a:p>
          <a:p>
            <a:pPr marL="68580" indent="0"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6" y="210112"/>
            <a:ext cx="7024744" cy="1296144"/>
          </a:xfrm>
        </p:spPr>
        <p:txBody>
          <a:bodyPr>
            <a:normAutofit fontScale="90000"/>
          </a:bodyPr>
          <a:lstStyle/>
          <a:p>
            <a:pPr marL="68580" indent="0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Педагогическая этика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(запреты)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3315072"/>
            <a:ext cx="7704667" cy="3332816"/>
          </a:xfrm>
        </p:spPr>
        <p:txBody>
          <a:bodyPr/>
          <a:lstStyle/>
          <a:p>
            <a:pPr marL="68580" indent="0"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идёт за родителями.</a:t>
            </a:r>
          </a:p>
          <a:p>
            <a:pPr marL="68580" indent="0">
              <a:buFont typeface="Arial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Обсуждение с родителями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отношений.</a:t>
            </a:r>
          </a:p>
          <a:p>
            <a:pPr marL="68580" indent="0">
              <a:buFont typeface="Arial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личности ребёнка, его семьи.</a:t>
            </a:r>
          </a:p>
          <a:p>
            <a:pPr marL="68580" indent="0">
              <a:buFont typeface="Arial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Font typeface="Arial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Font typeface="Arial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Font typeface="Arial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</a:t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 с семьей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2374" y="3645024"/>
            <a:ext cx="3229827" cy="1981200"/>
          </a:xfrm>
        </p:spPr>
        <p:txBody>
          <a:bodyPr/>
          <a:lstStyle/>
          <a:p>
            <a:pPr marL="6858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</a:t>
            </a:r>
          </a:p>
          <a:p>
            <a:pPr marL="6858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9B9F94-939C-44B2-8587-40CDEB9F7A44}"/>
              </a:ext>
            </a:extLst>
          </p:cNvPr>
          <p:cNvSpPr txBox="1"/>
          <p:nvPr/>
        </p:nvSpPr>
        <p:spPr>
          <a:xfrm>
            <a:off x="5292080" y="4096434"/>
            <a:ext cx="356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</a:t>
            </a:r>
            <a:endParaRPr lang="ru-RU" sz="3600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7A4F492C-5009-44B1-B49A-4D90629E3E76}"/>
              </a:ext>
            </a:extLst>
          </p:cNvPr>
          <p:cNvCxnSpPr/>
          <p:nvPr/>
        </p:nvCxnSpPr>
        <p:spPr>
          <a:xfrm>
            <a:off x="5796136" y="2204864"/>
            <a:ext cx="1080120" cy="189157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62CEEA71-CAE2-46FB-A847-6C39ECD23B2A}"/>
              </a:ext>
            </a:extLst>
          </p:cNvPr>
          <p:cNvCxnSpPr>
            <a:cxnSpLocks/>
          </p:cNvCxnSpPr>
          <p:nvPr/>
        </p:nvCxnSpPr>
        <p:spPr>
          <a:xfrm flipH="1">
            <a:off x="2915816" y="2204864"/>
            <a:ext cx="963038" cy="189157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692696"/>
            <a:ext cx="6898657" cy="5472608"/>
          </a:xfrm>
        </p:spPr>
        <p:txBody>
          <a:bodyPr/>
          <a:lstStyle/>
          <a:p>
            <a:pPr marL="68580" indent="0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формами взаимодействия классного руководителя с семьёй являются:</a:t>
            </a:r>
          </a:p>
          <a:p>
            <a:pPr marL="6858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индивидуальная</a:t>
            </a:r>
          </a:p>
          <a:p>
            <a:pPr marL="6858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групповая </a:t>
            </a:r>
          </a:p>
          <a:p>
            <a:pPr marL="6858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коллективная </a:t>
            </a:r>
          </a:p>
        </p:txBody>
      </p:sp>
    </p:spTree>
    <p:extLst>
      <p:ext uri="{BB962C8B-B14F-4D97-AF65-F5344CB8AC3E}">
        <p14:creationId xmlns:p14="http://schemas.microsoft.com/office/powerpoint/2010/main" xmlns="" val="161986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692696"/>
            <a:ext cx="6898657" cy="5472608"/>
          </a:xfrm>
        </p:spPr>
        <p:txBody>
          <a:bodyPr/>
          <a:lstStyle/>
          <a:p>
            <a:pPr marL="68580" indent="0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формами взаимодействия классного руководителя с семьёй являются:</a:t>
            </a:r>
          </a:p>
          <a:p>
            <a:pPr marL="6858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индивидуальная</a:t>
            </a:r>
          </a:p>
          <a:p>
            <a:pPr marL="6858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групповая </a:t>
            </a:r>
          </a:p>
          <a:p>
            <a:pPr marL="6858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коллективная </a:t>
            </a:r>
          </a:p>
        </p:txBody>
      </p:sp>
    </p:spTree>
    <p:extLst>
      <p:ext uri="{BB962C8B-B14F-4D97-AF65-F5344CB8AC3E}">
        <p14:creationId xmlns:p14="http://schemas.microsoft.com/office/powerpoint/2010/main" xmlns="" val="161986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60748"/>
            <a:ext cx="7277090" cy="4536504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</a:p>
          <a:p>
            <a:pPr marL="6858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          Беседа             Посещение на  дому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04358" y="3501008"/>
            <a:ext cx="792088" cy="72008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20072" y="3501008"/>
            <a:ext cx="0" cy="72008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81318" y="3501008"/>
            <a:ext cx="864096" cy="72008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40058" y="868360"/>
            <a:ext cx="7548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взаимодействия педагогов и родителей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4570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8100392" cy="4779893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sz="3000" dirty="0"/>
              <a:t>                                              </a:t>
            </a:r>
            <a:r>
              <a:rPr lang="ru-RU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</a:t>
            </a:r>
          </a:p>
          <a:p>
            <a:pPr marL="6858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Родительские              Конференции                Вечера                                             </a:t>
            </a:r>
          </a:p>
          <a:p>
            <a:pPr marL="6858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собрания                                                          вопросов</a:t>
            </a:r>
          </a:p>
          <a:p>
            <a:pPr marL="6858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и ответов                                          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915816" y="2968966"/>
            <a:ext cx="1224136" cy="115212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364088" y="2968966"/>
            <a:ext cx="0" cy="115212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0347" y="2926346"/>
            <a:ext cx="1152128" cy="115212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9783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949" y="1111061"/>
            <a:ext cx="6777317" cy="4635877"/>
          </a:xfrm>
        </p:spPr>
        <p:txBody>
          <a:bodyPr/>
          <a:lstStyle/>
          <a:p>
            <a:pPr marL="68580" indent="0">
              <a:buNone/>
            </a:pPr>
            <a:r>
              <a:rPr lang="ru-RU" dirty="0">
                <a:solidFill>
                  <a:srgbClr val="FF0000"/>
                </a:solidFill>
              </a:rPr>
              <a:t>       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нетрадиционным формам </a:t>
            </a:r>
          </a:p>
          <a:p>
            <a:pPr marL="6858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работы с родителями относятся:</a:t>
            </a:r>
          </a:p>
          <a:p>
            <a:pPr marL="6858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чтения;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родительские вечера;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родительские тренинги.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774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EAC131-E9B4-4F1B-9290-8302BECC2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48737"/>
            <a:ext cx="4752528" cy="636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1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" indent="0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островок детства, любви, тепла.</a:t>
            </a:r>
          </a:p>
        </p:txBody>
      </p:sp>
      <p:pic>
        <p:nvPicPr>
          <p:cNvPr id="2050" name="Picture 2" descr="C:\Users\Home\Desktop\Новая папка (2)семья\t_2036470719_bo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3108" y="2667000"/>
            <a:ext cx="5003247" cy="333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C0CE0EC-8B46-4F03-B1F6-3DD54BF99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44331"/>
            <a:ext cx="5121592" cy="65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6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DSCN9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196752"/>
            <a:ext cx="6406126" cy="488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DSCN9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919782"/>
            <a:ext cx="6651952" cy="5018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9361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Внеклассные мероприятия</a:t>
            </a:r>
            <a:endParaRPr lang="ru-RU" dirty="0"/>
          </a:p>
        </p:txBody>
      </p:sp>
      <p:pic>
        <p:nvPicPr>
          <p:cNvPr id="1026" name="Picture 2" descr="C:\Users\Home\Desktop\IMG_1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1412776"/>
            <a:ext cx="6747399" cy="5090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794042"/>
            <a:ext cx="7126727" cy="5269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DSCN9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809056"/>
            <a:ext cx="6986518" cy="523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DSCN9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7096" y="790972"/>
            <a:ext cx="7034740" cy="5276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5459" y="811770"/>
            <a:ext cx="6998013" cy="523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CF7970-6049-43E1-BB4A-84A873192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Home\Desktop\087.jpg">
            <a:extLst>
              <a:ext uri="{FF2B5EF4-FFF2-40B4-BE49-F238E27FC236}">
                <a16:creationId xmlns:a16="http://schemas.microsoft.com/office/drawing/2014/main" xmlns="" id="{6337C759-2F49-48D3-B3C9-64A4DF8C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32920" y="396255"/>
            <a:ext cx="6127765" cy="6065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DSCN0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7818" y="656692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7201"/>
            <a:ext cx="7427168" cy="19812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«Счастлив тот, кто счастлив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у себя дома»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Толстой Л. Н.   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Home\Desktop\из ок\s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59832" y="3212976"/>
            <a:ext cx="5069569" cy="333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704974" cy="12961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Индивидуальные консультации</a:t>
            </a:r>
            <a:endParaRPr lang="ru-RU" dirty="0"/>
          </a:p>
        </p:txBody>
      </p:sp>
      <p:pic>
        <p:nvPicPr>
          <p:cNvPr id="1026" name="Picture 2" descr="C:\Users\Home\Desktop\Новая папка (2)семья\0003-001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5763" y="1593568"/>
            <a:ext cx="6423207" cy="4817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521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Посещение семей дома.</a:t>
            </a:r>
            <a:endParaRPr lang="ru-RU" dirty="0"/>
          </a:p>
        </p:txBody>
      </p:sp>
      <p:pic>
        <p:nvPicPr>
          <p:cNvPr id="1026" name="Picture 2" descr="C:\Users\Home\Desktop\из ок\roditelyam-narkom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511545"/>
            <a:ext cx="6771568" cy="451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1521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Разговор по телефону.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ome\Desktop\из ок\5d8b09fea0995dc45646c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86390" y="2667000"/>
            <a:ext cx="3896682" cy="3332163"/>
          </a:xfrm>
          <a:prstGeom prst="rect">
            <a:avLst/>
          </a:prstGeom>
          <a:noFill/>
        </p:spPr>
      </p:pic>
      <p:pic>
        <p:nvPicPr>
          <p:cNvPr id="1027" name="Picture 3" descr="C:\Users\Home\Desktop\из ок\5d8b09fea0995dc45646c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41464"/>
            <a:ext cx="525658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4652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Общение учителя с родителями в   СМИ.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Picture 2" descr="C:\Users\Home\Desktop\из ок\za_stlom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35696" y="2171164"/>
            <a:ext cx="6657684" cy="4387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836712"/>
            <a:ext cx="7200800" cy="518457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Мы, педагоги, прекрасно понимаем, что родители доверили нам самое дорогое сокровище – своих детей, и наша обязанность – оправдать это доверие, а это возможно только при тесном сотрудничестве, общности дел, взаимопонимании всех сторон, к чему мы и стремимся.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49796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8640"/>
            <a:ext cx="7560840" cy="5904656"/>
          </a:xfrm>
        </p:spPr>
        <p:txBody>
          <a:bodyPr>
            <a:no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кому же мы помогаем?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Себе? Ученикам? Родителям?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остаётся открытым.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самое главное, чтобы всем от такого сотрудничества было чуть лучше, чуть уютнее, чуть теплее. И тогда школа сможет помочь детям и родителям успешно справиться с проблемами.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36030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0519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Спасибо </a:t>
            </a: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Core\AppData\Local\Microsoft\Windows\Temporary Internet Files\Content.IE5\54XYO0FZ\MC90043820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23610" y="3419159"/>
            <a:ext cx="1822243" cy="18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131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6777317" cy="477989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Нормальная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Home\Desktop\из ок\Depositphotos_39188335_l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8136904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7003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6777317" cy="477989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Ненормальная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Home\Desktop\Новая папка (2)семья\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700" y="1174254"/>
            <a:ext cx="7620000" cy="4509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7003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09365" cy="3797009"/>
          </a:xfrm>
        </p:spPr>
        <p:txBody>
          <a:bodyPr/>
          <a:lstStyle/>
          <a:p>
            <a:pPr marL="68580" indent="0">
              <a:buNone/>
            </a:pPr>
            <a:r>
              <a:rPr lang="ru-RU" dirty="0">
                <a:solidFill>
                  <a:srgbClr val="002060"/>
                </a:solidFill>
              </a:rPr>
              <a:t>      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8"/>
            <a:ext cx="75608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есть процесс социальный в самом широком смысле. Воспитывает всё: люди, вещи, явления, но прежде всего  и больше всего – люди. Из них на первом месте родители и педагоги»  </a:t>
            </a:r>
          </a:p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Макаренко А. С.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6681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78467"/>
            <a:ext cx="6921333" cy="430106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школы –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педагогической  системы, основанной на взаимодействии  педагогического, ученического и родительского коллективов  как равноправных партнёров.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72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из ок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692696"/>
            <a:ext cx="6984776" cy="5238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1335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770971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Страхи  родителей:</a:t>
            </a:r>
          </a:p>
          <a:p>
            <a:pPr marL="68580" indent="0">
              <a:buNone/>
            </a:pP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не получит хорошего образования.</a:t>
            </a:r>
          </a:p>
          <a:p>
            <a:pPr marL="68580" indent="0"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не полюбит, не примет ребёнка.</a:t>
            </a:r>
          </a:p>
          <a:p>
            <a:pPr marL="68580" indent="0"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будут обижать в школе.</a:t>
            </a:r>
          </a:p>
          <a:p>
            <a:pPr marL="68580" indent="0"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Неделикатность школы в отношении индивидуальных особенностей ребёнка.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2C74C63-57CF-4546-8380-D9F07C19F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96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593</TotalTime>
  <Words>415</Words>
  <Application>Microsoft Office PowerPoint</Application>
  <PresentationFormat>Экран (4:3)</PresentationFormat>
  <Paragraphs>91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HDOfficeLightV0</vt:lpstr>
      <vt:lpstr>Параллакс</vt:lpstr>
      <vt:lpstr> Взаимодействие  семьи и школы –               залог успеха учебно-воспитательного процесса.</vt:lpstr>
      <vt:lpstr>Семья – это островок детства, любви, тепла.</vt:lpstr>
      <vt:lpstr>«Счастлив тот, кто счастлив                                     у себя дома»                                                     Толстой Л. Н.   </vt:lpstr>
      <vt:lpstr>Слайд 4</vt:lpstr>
      <vt:lpstr>Слайд 5</vt:lpstr>
      <vt:lpstr>Слайд 6</vt:lpstr>
      <vt:lpstr>Слайд 7</vt:lpstr>
      <vt:lpstr>Слайд 8</vt:lpstr>
      <vt:lpstr>Слайд 9</vt:lpstr>
      <vt:lpstr> Школа – центр совместной воспитательной работы</vt:lpstr>
      <vt:lpstr>Цели педагогического коллектива:</vt:lpstr>
      <vt:lpstr>     Педагогическая этика (запреты)</vt:lpstr>
      <vt:lpstr>Формы взаимодействия  классного руководителя с семьей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    Внеклассные мероприятия</vt:lpstr>
      <vt:lpstr>Слайд 24</vt:lpstr>
      <vt:lpstr>Слайд 25</vt:lpstr>
      <vt:lpstr>Слайд 26</vt:lpstr>
      <vt:lpstr>Слайд 27</vt:lpstr>
      <vt:lpstr>Слайд 28</vt:lpstr>
      <vt:lpstr>Слайд 29</vt:lpstr>
      <vt:lpstr>     Индивидуальные консультации</vt:lpstr>
      <vt:lpstr>        Посещение семей дома.</vt:lpstr>
      <vt:lpstr>      Разговор по телефону.</vt:lpstr>
      <vt:lpstr> Общение учителя с родителями в   СМИ. </vt:lpstr>
      <vt:lpstr>Слайд 34</vt:lpstr>
      <vt:lpstr>Слайд 35</vt:lpstr>
      <vt:lpstr>        Спасибо за внимание.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Морские обитатели.</dc:title>
  <dc:creator>Наиля</dc:creator>
  <cp:lastModifiedBy>Home</cp:lastModifiedBy>
  <cp:revision>91</cp:revision>
  <dcterms:created xsi:type="dcterms:W3CDTF">2013-05-05T05:54:31Z</dcterms:created>
  <dcterms:modified xsi:type="dcterms:W3CDTF">2020-01-09T15:57:50Z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204994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