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246E2-D0F9-43E5-880D-94F0868B85FB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66EFE-1B22-43EA-B681-A95AE86863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52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gif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60240" y="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363" indent="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придумали деньги?</a:t>
            </a:r>
            <a:endParaRPr lang="ru-RU" sz="40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145" y="3528237"/>
            <a:ext cx="3960440" cy="310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196752"/>
            <a:ext cx="8892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Arial" charset="0"/>
                <a:cs typeface="Arial" charset="0"/>
              </a:rPr>
              <a:t>Давным-давно, в веке каменном, люди обходились без денег. Зачем они им были нужны? Всё необходимое для жизни они получали от природы. Ведь главное для человека – была бы еда да жильё. 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  <a:latin typeface="Arial" charset="0"/>
                <a:cs typeface="Arial" charset="0"/>
              </a:rPr>
              <a:t>      Но оказалось, что не каждый человек, умевший делать топоры и прочее оружие, заодно являлся и хорошим охотником!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  <a:latin typeface="Arial" charset="0"/>
                <a:cs typeface="Arial" charset="0"/>
              </a:rPr>
              <a:t>      Так возник взаимовыгодный обмен – 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бартер</a:t>
            </a:r>
            <a:r>
              <a:rPr lang="ru-RU" b="1" dirty="0">
                <a:solidFill>
                  <a:srgbClr val="FF0000"/>
                </a:solidFill>
                <a:latin typeface="Arial" charset="0"/>
                <a:cs typeface="Arial" charset="0"/>
              </a:rPr>
              <a:t>. Чем человеку всё самому делать, не лучше ли распределить обязанности и одну продукцию менять на другую, которую сам делать не можешь?</a:t>
            </a:r>
          </a:p>
        </p:txBody>
      </p:sp>
    </p:spTree>
    <p:extLst>
      <p:ext uri="{BB962C8B-B14F-4D97-AF65-F5344CB8AC3E}">
        <p14:creationId xmlns:p14="http://schemas.microsoft.com/office/powerpoint/2010/main" val="1682871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784" y="260648"/>
            <a:ext cx="65089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ты понимаешь следующие высказывания?</a:t>
            </a:r>
            <a:endParaRPr lang="ru-RU" sz="40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826" y="2132856"/>
            <a:ext cx="6826174" cy="4387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30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784" y="260648"/>
            <a:ext cx="65089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Ответь на следующие вопросы:</a:t>
            </a:r>
            <a:endParaRPr lang="ru-RU" sz="40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1736487"/>
            <a:ext cx="65089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03313" indent="-742950" fontAlgn="auto">
              <a:spcAft>
                <a:spcPts val="0"/>
              </a:spcAft>
              <a:buFont typeface="Wingdings"/>
              <a:buAutoNum type="arabicPeriod"/>
              <a:defRPr/>
            </a:pP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Что такое деньги?</a:t>
            </a:r>
          </a:p>
          <a:p>
            <a:pPr marL="1103313" indent="-742950" fontAlgn="auto">
              <a:spcAft>
                <a:spcPts val="0"/>
              </a:spcAft>
              <a:buFont typeface="Wingdings"/>
              <a:buAutoNum type="arabicPeriod"/>
              <a:defRPr/>
            </a:pP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Как придумали деньги?</a:t>
            </a:r>
          </a:p>
          <a:p>
            <a:pPr marL="1103313" indent="-742950" fontAlgn="auto">
              <a:spcAft>
                <a:spcPts val="0"/>
              </a:spcAft>
              <a:buFont typeface="Wingdings"/>
              <a:buAutoNum type="arabicPeriod"/>
              <a:defRPr/>
            </a:pP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Какими был раньше деньги?</a:t>
            </a:r>
          </a:p>
          <a:p>
            <a:pPr marL="1103313" indent="-742950" fontAlgn="auto">
              <a:spcAft>
                <a:spcPts val="0"/>
              </a:spcAft>
              <a:buFont typeface="Wingdings"/>
              <a:buAutoNum type="arabicPeriod"/>
              <a:defRPr/>
            </a:pP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Для чего нужны деньги?</a:t>
            </a:r>
          </a:p>
          <a:p>
            <a:pPr marL="1103313" indent="-742950" fontAlgn="auto">
              <a:spcAft>
                <a:spcPts val="0"/>
              </a:spcAft>
              <a:buFont typeface="Wingdings"/>
              <a:buAutoNum type="arabicPeriod"/>
              <a:defRPr/>
            </a:pP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Как можно получать товары и услуги?</a:t>
            </a:r>
          </a:p>
          <a:p>
            <a:pPr marL="1103313" indent="-742950" fontAlgn="auto">
              <a:spcAft>
                <a:spcPts val="0"/>
              </a:spcAft>
              <a:buFont typeface="Wingdings"/>
              <a:buAutoNum type="arabicPeriod"/>
              <a:defRPr/>
            </a:pP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Откуда берутся деньги?</a:t>
            </a:r>
          </a:p>
          <a:p>
            <a:pPr marL="1103313" indent="-742950" fontAlgn="auto">
              <a:spcAft>
                <a:spcPts val="0"/>
              </a:spcAft>
              <a:buFont typeface="Wingdings"/>
              <a:buAutoNum type="arabicPeriod"/>
              <a:defRPr/>
            </a:pP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Какие есть современные деньги?</a:t>
            </a:r>
            <a:endParaRPr lang="ru-RU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9872" y="40466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363" indent="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Какими были раньше деньги?</a:t>
            </a:r>
            <a:endParaRPr lang="ru-RU" sz="40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2" y="28065"/>
            <a:ext cx="2758214" cy="405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11432" y="1713831"/>
            <a:ext cx="60810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2">
                    <a:lumMod val="90000"/>
                  </a:schemeClr>
                </a:solidFill>
                <a:latin typeface="Arial" charset="0"/>
                <a:cs typeface="Arial" charset="0"/>
              </a:rPr>
              <a:t>Со временем  выделились товары, которые легко обменивались.  Это были животные, меха, драгоценные камни, соль, зерно, посуда, мебель, обувь, одежда, драгоценные металлы и т.п. как раз из драгоценных металлов (золота и серебра) стали чеканить первые монеты. </a:t>
            </a:r>
          </a:p>
          <a:p>
            <a:pPr algn="just"/>
            <a:r>
              <a:rPr lang="ru-RU" dirty="0">
                <a:solidFill>
                  <a:schemeClr val="bg2">
                    <a:lumMod val="90000"/>
                  </a:schemeClr>
                </a:solidFill>
                <a:latin typeface="Arial" charset="0"/>
                <a:cs typeface="Arial" charset="0"/>
              </a:rPr>
              <a:t>      Считают, что впервые монеты появились в 687 году до нашей эры, в Лидии (сегодня азиатской части Турции). Лидийские монеты чеканили из </a:t>
            </a:r>
            <a:r>
              <a:rPr lang="ru-RU" b="1" dirty="0" err="1">
                <a:solidFill>
                  <a:schemeClr val="bg2">
                    <a:lumMod val="90000"/>
                  </a:schemeClr>
                </a:solidFill>
                <a:latin typeface="Arial" charset="0"/>
                <a:cs typeface="Arial" charset="0"/>
              </a:rPr>
              <a:t>электрума</a:t>
            </a:r>
            <a:r>
              <a:rPr lang="ru-RU" b="1" dirty="0">
                <a:solidFill>
                  <a:schemeClr val="bg2">
                    <a:lumMod val="9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ru-RU" dirty="0">
                <a:solidFill>
                  <a:schemeClr val="bg2">
                    <a:lumMod val="90000"/>
                  </a:schemeClr>
                </a:solidFill>
                <a:latin typeface="Arial" charset="0"/>
                <a:cs typeface="Arial" charset="0"/>
              </a:rPr>
              <a:t>– разновидности самородного золота. С большим содержанием серебра.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32" y="4853152"/>
            <a:ext cx="4843735" cy="194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-22092" y="5312599"/>
            <a:ext cx="2736123" cy="1023253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Лидийская монета </a:t>
            </a:r>
            <a:br>
              <a:rPr lang="ru-RU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</a:br>
            <a:r>
              <a:rPr lang="en-US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VI </a:t>
            </a:r>
            <a:r>
              <a:rPr lang="ru-RU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век до н.э</a:t>
            </a:r>
            <a:r>
              <a:rPr lang="ru-RU" sz="2400" dirty="0" smtClean="0">
                <a:latin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572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9872" y="40466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363" indent="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Какими были раньше деньги?</a:t>
            </a:r>
            <a:endParaRPr lang="ru-RU" sz="40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11432" y="1713831"/>
            <a:ext cx="60810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2">
                    <a:lumMod val="90000"/>
                  </a:schemeClr>
                </a:solidFill>
                <a:latin typeface="Arial" charset="0"/>
                <a:cs typeface="Arial" charset="0"/>
              </a:rPr>
              <a:t>Прошло полвека, - и монеты уже производили в массовом порядке. Однако не стоит забывать, что к этому времени независимо от европейской цивилизации чеканку монет изобрели и в Древнем Китае. </a:t>
            </a:r>
          </a:p>
          <a:p>
            <a:pPr algn="just"/>
            <a:r>
              <a:rPr lang="ru-RU" dirty="0">
                <a:solidFill>
                  <a:schemeClr val="bg2">
                    <a:lumMod val="90000"/>
                  </a:schemeClr>
                </a:solidFill>
                <a:latin typeface="Arial" charset="0"/>
                <a:cs typeface="Arial" charset="0"/>
              </a:rPr>
              <a:t>      Их монеты создавались оригинальным способом отливки, они имели квадратные отверстия посередине, что позволяло для удобства хранения насаживать их на шнурок.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33064" y="77147"/>
            <a:ext cx="2736123" cy="1023253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Китайская монета</a:t>
            </a:r>
            <a:endParaRPr lang="ru-RU" sz="2400" dirty="0" smtClean="0">
              <a:latin typeface="Arial" charset="0"/>
              <a:cs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3417"/>
            <a:ext cx="2566987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33065" y="3276848"/>
            <a:ext cx="2736123" cy="1023253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Русская копейка</a:t>
            </a:r>
            <a:endParaRPr lang="ru-RU" sz="2400" dirty="0" smtClean="0">
              <a:latin typeface="Arial" charset="0"/>
              <a:cs typeface="Arial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64" y="4653136"/>
            <a:ext cx="2600051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56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9872" y="40466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363" indent="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чего нужны деньги?</a:t>
            </a:r>
            <a:endParaRPr lang="ru-RU" sz="40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11432" y="1713831"/>
            <a:ext cx="6081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>
                <a:solidFill>
                  <a:schemeClr val="bg2">
                    <a:lumMod val="90000"/>
                  </a:schemeClr>
                </a:solidFill>
                <a:latin typeface="Arial" charset="0"/>
                <a:cs typeface="Arial" charset="0"/>
              </a:rPr>
              <a:t>Деньги – это средство обмена. Люди получают деньги взамен за товары и услуги, которые они предоставляют; в дальнейшем они могут потратить деньги на те товары и услуги, которые им необходимы.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692" y="4528435"/>
            <a:ext cx="1620319" cy="1589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" descr="C:\Program Files\Microsoft Office\Media\CntCD1\ClipArt3\j023280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1968" y="4415908"/>
            <a:ext cx="1999973" cy="154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2987824" y="3195675"/>
            <a:ext cx="1500187" cy="928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Мера стоимости</a:t>
            </a:r>
          </a:p>
        </p:txBody>
      </p:sp>
      <p:sp>
        <p:nvSpPr>
          <p:cNvPr id="11" name="Овал 10"/>
          <p:cNvSpPr/>
          <p:nvPr/>
        </p:nvSpPr>
        <p:spPr>
          <a:xfrm>
            <a:off x="5101862" y="3195675"/>
            <a:ext cx="1500187" cy="928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Средства платежа</a:t>
            </a:r>
          </a:p>
        </p:txBody>
      </p:sp>
      <p:sp>
        <p:nvSpPr>
          <p:cNvPr id="12" name="Овал 11"/>
          <p:cNvSpPr/>
          <p:nvPr/>
        </p:nvSpPr>
        <p:spPr>
          <a:xfrm>
            <a:off x="7265983" y="3195675"/>
            <a:ext cx="1500188" cy="928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Средства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накопле-ния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C:\Program Files\Microsoft Office\Media\CntCD1\ClipArt1\j0195346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2483" y="4484758"/>
            <a:ext cx="1712438" cy="140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3" descr="C:\Program Files\Microsoft Office\Media\CntCD1\Animated\j0284139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09703" y="929494"/>
            <a:ext cx="263192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374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84276" y="21525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363" indent="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можно получать товары и услуги?</a:t>
            </a:r>
            <a:endParaRPr lang="ru-RU" sz="40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76664" y="2492896"/>
            <a:ext cx="60810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cap="small" dirty="0" smtClean="0">
                <a:solidFill>
                  <a:schemeClr val="bg2">
                    <a:lumMod val="90000"/>
                  </a:schemeClr>
                </a:solidFill>
              </a:rPr>
              <a:t>Бартер </a:t>
            </a:r>
            <a:r>
              <a:rPr lang="ru-RU" sz="2400" b="1" cap="small" dirty="0">
                <a:solidFill>
                  <a:schemeClr val="bg2">
                    <a:lumMod val="90000"/>
                  </a:schemeClr>
                </a:solidFill>
              </a:rPr>
              <a:t>– прямой обмен одних товаров на </a:t>
            </a:r>
            <a:r>
              <a:rPr lang="ru-RU" sz="2400" b="1" cap="small" dirty="0" smtClean="0">
                <a:solidFill>
                  <a:schemeClr val="bg2">
                    <a:lumMod val="90000"/>
                  </a:schemeClr>
                </a:solidFill>
              </a:rPr>
              <a:t>другие.</a:t>
            </a:r>
          </a:p>
          <a:p>
            <a:pPr algn="just"/>
            <a:endParaRPr lang="ru-RU" sz="2400" b="1" cap="small" dirty="0">
              <a:solidFill>
                <a:schemeClr val="bg2">
                  <a:lumMod val="90000"/>
                </a:schemeClr>
              </a:solidFill>
            </a:endParaRPr>
          </a:p>
          <a:p>
            <a:pPr algn="just"/>
            <a:endParaRPr lang="ru-RU" sz="2400" b="1" cap="small" dirty="0" smtClean="0">
              <a:solidFill>
                <a:schemeClr val="bg2">
                  <a:lumMod val="90000"/>
                </a:schemeClr>
              </a:solidFill>
            </a:endParaRPr>
          </a:p>
          <a:p>
            <a:pPr algn="just"/>
            <a:endParaRPr lang="ru-RU" sz="2400" b="1" cap="small" dirty="0" smtClean="0">
              <a:solidFill>
                <a:schemeClr val="bg2">
                  <a:lumMod val="90000"/>
                </a:schemeClr>
              </a:solidFill>
            </a:endParaRPr>
          </a:p>
          <a:p>
            <a:pPr algn="just"/>
            <a:endParaRPr lang="ru-RU" sz="2400" b="1" cap="small" dirty="0">
              <a:solidFill>
                <a:schemeClr val="bg2">
                  <a:lumMod val="90000"/>
                </a:schemeClr>
              </a:solidFill>
            </a:endParaRPr>
          </a:p>
          <a:p>
            <a:pPr algn="just"/>
            <a:endParaRPr lang="ru-RU" sz="2400" b="1" cap="small" dirty="0">
              <a:solidFill>
                <a:schemeClr val="bg2">
                  <a:lumMod val="90000"/>
                </a:schemeClr>
              </a:solidFill>
            </a:endParaRPr>
          </a:p>
          <a:p>
            <a:pPr algn="just"/>
            <a:r>
              <a:rPr lang="ru-RU" sz="2400" b="1" u="sng" cap="small" dirty="0" smtClean="0">
                <a:solidFill>
                  <a:schemeClr val="bg2">
                    <a:lumMod val="90000"/>
                  </a:schemeClr>
                </a:solidFill>
              </a:rPr>
              <a:t>Купля-продажа</a:t>
            </a:r>
            <a:r>
              <a:rPr lang="ru-RU" sz="2400" b="1" cap="small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sz="2400" b="1" cap="small" dirty="0">
                <a:solidFill>
                  <a:schemeClr val="bg2">
                    <a:lumMod val="90000"/>
                  </a:schemeClr>
                </a:solidFill>
              </a:rPr>
              <a:t>– </a:t>
            </a:r>
            <a:r>
              <a:rPr lang="ru-RU" sz="2400" b="1" cap="small" dirty="0" smtClean="0">
                <a:solidFill>
                  <a:schemeClr val="bg2">
                    <a:lumMod val="90000"/>
                  </a:schemeClr>
                </a:solidFill>
              </a:rPr>
              <a:t>обмен, </a:t>
            </a:r>
            <a:r>
              <a:rPr lang="ru-RU" sz="2400" b="1" cap="small" dirty="0">
                <a:solidFill>
                  <a:schemeClr val="bg2">
                    <a:lumMod val="90000"/>
                  </a:schemeClr>
                </a:solidFill>
              </a:rPr>
              <a:t>в котором участвуют </a:t>
            </a:r>
            <a:r>
              <a:rPr lang="ru-RU" sz="2400" b="1" cap="small" dirty="0" smtClean="0">
                <a:solidFill>
                  <a:schemeClr val="bg2">
                    <a:lumMod val="90000"/>
                  </a:schemeClr>
                </a:solidFill>
              </a:rPr>
              <a:t>деньги.</a:t>
            </a:r>
            <a:endParaRPr lang="ru-RU" sz="2400" b="1" cap="small" dirty="0">
              <a:solidFill>
                <a:schemeClr val="bg2">
                  <a:lumMod val="90000"/>
                </a:schemeClr>
              </a:solidFill>
            </a:endParaRPr>
          </a:p>
          <a:p>
            <a:pPr algn="just"/>
            <a:endParaRPr lang="ru-RU" sz="2400" b="1" cap="smal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8" name="Picture 1" descr="C:\Program Files\Microsoft Office\Media\CntCD1\ClipArt3\j023280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596" y="4429705"/>
            <a:ext cx="2345206" cy="181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Содержимое 10" descr="bart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79" y="2040292"/>
            <a:ext cx="2497040" cy="18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84276" y="89337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363" indent="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Откуда берутся деньги?</a:t>
            </a:r>
            <a:endParaRPr lang="ru-RU" sz="40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76664" y="1700808"/>
            <a:ext cx="60810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cap="small" dirty="0" smtClean="0">
                <a:solidFill>
                  <a:schemeClr val="bg2">
                    <a:lumMod val="90000"/>
                  </a:schemeClr>
                </a:solidFill>
              </a:rPr>
              <a:t>Заработная плата</a:t>
            </a:r>
            <a:r>
              <a:rPr lang="ru-RU" sz="2400" b="1" cap="small" dirty="0" smtClean="0">
                <a:solidFill>
                  <a:schemeClr val="bg2">
                    <a:lumMod val="90000"/>
                  </a:schemeClr>
                </a:solidFill>
              </a:rPr>
              <a:t> – деньги, которые получают за работу.</a:t>
            </a:r>
          </a:p>
          <a:p>
            <a:pPr algn="just"/>
            <a:endParaRPr lang="ru-RU" sz="2400" b="1" cap="small" dirty="0" smtClean="0">
              <a:solidFill>
                <a:schemeClr val="bg2">
                  <a:lumMod val="90000"/>
                </a:schemeClr>
              </a:solidFill>
            </a:endParaRPr>
          </a:p>
          <a:p>
            <a:pPr algn="just"/>
            <a:endParaRPr lang="ru-RU" sz="2400" b="1" cap="small" dirty="0" smtClean="0">
              <a:solidFill>
                <a:schemeClr val="bg2">
                  <a:lumMod val="90000"/>
                </a:schemeClr>
              </a:solidFill>
            </a:endParaRPr>
          </a:p>
          <a:p>
            <a:pPr algn="just"/>
            <a:endParaRPr lang="ru-RU" sz="2400" b="1" cap="small" dirty="0">
              <a:solidFill>
                <a:schemeClr val="bg2">
                  <a:lumMod val="90000"/>
                </a:schemeClr>
              </a:solidFill>
            </a:endParaRPr>
          </a:p>
          <a:p>
            <a:pPr algn="just"/>
            <a:r>
              <a:rPr lang="ru-RU" sz="2400" b="1" u="sng" cap="small" dirty="0" smtClean="0">
                <a:solidFill>
                  <a:schemeClr val="bg2">
                    <a:lumMod val="90000"/>
                  </a:schemeClr>
                </a:solidFill>
              </a:rPr>
              <a:t>Сбережения</a:t>
            </a:r>
            <a:r>
              <a:rPr lang="ru-RU" sz="2400" b="1" cap="small" dirty="0" smtClean="0">
                <a:solidFill>
                  <a:schemeClr val="bg2">
                    <a:lumMod val="90000"/>
                  </a:schemeClr>
                </a:solidFill>
              </a:rPr>
              <a:t> – деньги, которые откладывают на будущее. </a:t>
            </a:r>
            <a:endParaRPr lang="ru-RU" sz="2400" b="1" cap="small" dirty="0">
              <a:solidFill>
                <a:schemeClr val="bg2">
                  <a:lumMod val="90000"/>
                </a:schemeClr>
              </a:solidFill>
            </a:endParaRPr>
          </a:p>
          <a:p>
            <a:pPr algn="just"/>
            <a:endParaRPr lang="ru-RU" sz="2400" b="1" cap="small" dirty="0" smtClean="0">
              <a:solidFill>
                <a:schemeClr val="bg2">
                  <a:lumMod val="90000"/>
                </a:schemeClr>
              </a:solidFill>
            </a:endParaRPr>
          </a:p>
          <a:p>
            <a:pPr algn="just"/>
            <a:endParaRPr lang="ru-RU" sz="2400" b="1" cap="small" dirty="0" smtClean="0">
              <a:solidFill>
                <a:schemeClr val="bg2">
                  <a:lumMod val="90000"/>
                </a:schemeClr>
              </a:solidFill>
            </a:endParaRPr>
          </a:p>
          <a:p>
            <a:pPr algn="just"/>
            <a:endParaRPr lang="ru-RU" sz="2400" b="1" cap="small" dirty="0" smtClean="0">
              <a:solidFill>
                <a:schemeClr val="bg2">
                  <a:lumMod val="90000"/>
                </a:schemeClr>
              </a:solidFill>
            </a:endParaRPr>
          </a:p>
          <a:p>
            <a:pPr algn="just"/>
            <a:r>
              <a:rPr lang="ru-RU" sz="2400" b="1" u="sng" cap="small" dirty="0" smtClean="0">
                <a:solidFill>
                  <a:schemeClr val="bg2">
                    <a:lumMod val="90000"/>
                  </a:schemeClr>
                </a:solidFill>
              </a:rPr>
              <a:t>Проценты по вкладам </a:t>
            </a:r>
            <a:r>
              <a:rPr lang="ru-RU" sz="2400" b="1" cap="small" dirty="0" smtClean="0">
                <a:solidFill>
                  <a:schemeClr val="bg2">
                    <a:lumMod val="90000"/>
                  </a:schemeClr>
                </a:solidFill>
              </a:rPr>
              <a:t>– деньги, которые получают от банка, за использование ваших, вложенных на счета банка денег.</a:t>
            </a:r>
            <a:endParaRPr lang="ru-RU" sz="2400" b="1" cap="smal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6" y="5412859"/>
            <a:ext cx="2219562" cy="147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77" y="1412776"/>
            <a:ext cx="2219562" cy="157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05622"/>
            <a:ext cx="2219562" cy="148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00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84276" y="89337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363" indent="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Современные деньги.</a:t>
            </a:r>
            <a:endParaRPr lang="ru-RU" sz="40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76664" y="1700808"/>
            <a:ext cx="60810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Долговечные (изготовлены </a:t>
            </a:r>
            <a:r>
              <a:rPr lang="ru-RU" sz="2400" dirty="0">
                <a:solidFill>
                  <a:schemeClr val="bg1"/>
                </a:solidFill>
              </a:rPr>
              <a:t>из особой бумаги или металла)</a:t>
            </a:r>
            <a:r>
              <a:rPr lang="en-US" sz="2400" dirty="0" smtClean="0">
                <a:solidFill>
                  <a:schemeClr val="bg1"/>
                </a:solidFill>
              </a:rPr>
              <a:t>;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sz="24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Портативные (имеют </a:t>
            </a:r>
            <a:r>
              <a:rPr lang="ru-RU" sz="2400" dirty="0">
                <a:solidFill>
                  <a:schemeClr val="bg1"/>
                </a:solidFill>
              </a:rPr>
              <a:t>небольшие размеры)</a:t>
            </a:r>
            <a:r>
              <a:rPr lang="en-US" sz="2400" dirty="0" smtClean="0">
                <a:solidFill>
                  <a:schemeClr val="bg1"/>
                </a:solidFill>
              </a:rPr>
              <a:t>;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sz="24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Имеют несколько </a:t>
            </a:r>
            <a:r>
              <a:rPr lang="ru-RU" sz="2400" dirty="0">
                <a:solidFill>
                  <a:schemeClr val="bg1"/>
                </a:solidFill>
              </a:rPr>
              <a:t>степеней защиты от подделки</a:t>
            </a:r>
            <a:r>
              <a:rPr lang="en-US" sz="2400" dirty="0" smtClean="0">
                <a:solidFill>
                  <a:schemeClr val="bg1"/>
                </a:solidFill>
              </a:rPr>
              <a:t>;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Обладают делимостью (имеют разное достоинство)</a:t>
            </a:r>
            <a:r>
              <a:rPr lang="en-US" sz="2400" dirty="0" smtClean="0">
                <a:solidFill>
                  <a:schemeClr val="bg1"/>
                </a:solidFill>
              </a:rPr>
              <a:t>;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sz="24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Имеют ограниченность </a:t>
            </a:r>
            <a:r>
              <a:rPr lang="ru-RU" sz="2400" dirty="0">
                <a:solidFill>
                  <a:schemeClr val="bg1"/>
                </a:solidFill>
              </a:rPr>
              <a:t>производства.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7" y="1635435"/>
            <a:ext cx="2552459" cy="1809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53673"/>
            <a:ext cx="2633836" cy="1645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33065" y="3276848"/>
            <a:ext cx="2736123" cy="1023253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металлические</a:t>
            </a:r>
            <a:endParaRPr lang="ru-RU" sz="2400" dirty="0" smtClean="0">
              <a:latin typeface="Arial" charset="0"/>
              <a:cs typeface="Arial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-51143" y="408491"/>
            <a:ext cx="2736123" cy="1023253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бумажные</a:t>
            </a:r>
            <a:endParaRPr lang="ru-RU" sz="24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85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84276" y="89337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363" indent="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Современные деньги.</a:t>
            </a:r>
            <a:endParaRPr lang="ru-RU" sz="40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76664" y="1700808"/>
            <a:ext cx="6081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МОНЕТА.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983" y="2540392"/>
            <a:ext cx="4810585" cy="2534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Текст 6"/>
          <p:cNvSpPr txBox="1">
            <a:spLocks/>
          </p:cNvSpPr>
          <p:nvPr/>
        </p:nvSpPr>
        <p:spPr>
          <a:xfrm>
            <a:off x="323528" y="2162473"/>
            <a:ext cx="1838325" cy="3056759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/>
              <a:buNone/>
              <a:defRPr/>
            </a:pPr>
            <a:r>
              <a:rPr lang="ru-RU" sz="2800" dirty="0" smtClean="0">
                <a:solidFill>
                  <a:srgbClr val="0070C0"/>
                </a:solidFill>
              </a:rPr>
              <a:t>Реверс</a:t>
            </a:r>
          </a:p>
          <a:p>
            <a:pPr>
              <a:buFont typeface="Wingdings"/>
              <a:buNone/>
              <a:defRPr/>
            </a:pPr>
            <a:endParaRPr lang="ru-RU" sz="2800" dirty="0" smtClean="0">
              <a:solidFill>
                <a:srgbClr val="0070C0"/>
              </a:solidFill>
            </a:endParaRPr>
          </a:p>
          <a:p>
            <a:pPr>
              <a:buFont typeface="Wingdings"/>
              <a:buNone/>
              <a:defRPr/>
            </a:pPr>
            <a:r>
              <a:rPr lang="ru-RU" sz="2800" dirty="0" smtClean="0">
                <a:solidFill>
                  <a:srgbClr val="0070C0"/>
                </a:solidFill>
              </a:rPr>
              <a:t>Аверс</a:t>
            </a:r>
          </a:p>
          <a:p>
            <a:pPr>
              <a:buFont typeface="Wingdings"/>
              <a:buNone/>
              <a:defRPr/>
            </a:pPr>
            <a:endParaRPr lang="ru-RU" sz="2800" dirty="0" smtClean="0">
              <a:solidFill>
                <a:srgbClr val="0070C0"/>
              </a:solidFill>
            </a:endParaRPr>
          </a:p>
          <a:p>
            <a:pPr>
              <a:buFont typeface="Wingdings"/>
              <a:buNone/>
              <a:defRPr/>
            </a:pPr>
            <a:r>
              <a:rPr lang="ru-RU" sz="2800" dirty="0" smtClean="0">
                <a:solidFill>
                  <a:srgbClr val="0070C0"/>
                </a:solidFill>
              </a:rPr>
              <a:t>Гурт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547664" y="2540392"/>
            <a:ext cx="2376264" cy="11504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439652" y="3542697"/>
            <a:ext cx="4968552" cy="5302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1242690" y="4072933"/>
            <a:ext cx="2141586" cy="36417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15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84276" y="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363" indent="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Современные деньги.</a:t>
            </a:r>
            <a:endParaRPr lang="ru-RU" sz="40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692696" y="3356992"/>
            <a:ext cx="6081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КУПЮРА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242" name="Picture 2" descr="C:\Documents and Settings\Emachines\Рабочий стол\Даша работа\методические разработки\деньги\116988852_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532" y="1323438"/>
            <a:ext cx="5042451" cy="552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36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89</TotalTime>
  <Words>469</Words>
  <Application>Microsoft Office PowerPoint</Application>
  <PresentationFormat>Экран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Деньги:  что? Как? Откуда? Почему?</dc:title>
  <dc:creator>pc7</dc:creator>
  <cp:lastModifiedBy>Lenovo</cp:lastModifiedBy>
  <cp:revision>17</cp:revision>
  <dcterms:modified xsi:type="dcterms:W3CDTF">2021-01-12T11:52:22Z</dcterms:modified>
</cp:coreProperties>
</file>