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demexp.pspu.ru/digital_resources/126-tablitsa-udelnyh-teployomkostey-nekotoryh-veschest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285992"/>
            <a:ext cx="8786874" cy="15716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LC Chalk"/>
              </a:rPr>
              <a:t>Количество </a:t>
            </a:r>
            <a:r>
              <a:rPr lang="ru-RU" sz="3600" b="1" dirty="0" smtClean="0">
                <a:solidFill>
                  <a:schemeClr val="bg1"/>
                </a:solidFill>
                <a:latin typeface="LC Chalk"/>
              </a:rPr>
              <a:t>теплоты. Единицы количества теплоты. Удельная теплоемкость.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C Chalk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28"/>
            <a:ext cx="7786742" cy="121444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C Chalk" pitchFamily="2" charset="-52"/>
                <a:cs typeface="Times New Roman" pitchFamily="18" charset="0"/>
              </a:rPr>
              <a:t>Муниципальное бюджетное общеобразовательное учреждение города Абакана</a:t>
            </a: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C Chalk" pitchFamily="2" charset="-52"/>
                <a:cs typeface="Times New Roman" pitchFamily="18" charset="0"/>
              </a:rPr>
              <a:t>«Средняя общеобразовательная школа №7»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585789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C Chalk" pitchFamily="2" charset="-52"/>
                <a:cs typeface="Times New Roman" pitchFamily="18" charset="0"/>
              </a:rPr>
              <a:t>2015г.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C Chalk" pitchFamily="2" charset="-52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414338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C Chalk" pitchFamily="2" charset="-52"/>
              </a:rPr>
              <a:t>8 КЛАСС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C Chalk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LC Chalk"/>
              </a:rPr>
              <a:t>Определение удельной теплоемкости вещества </a:t>
            </a:r>
            <a:endParaRPr lang="ru-RU" sz="2800" dirty="0">
              <a:solidFill>
                <a:schemeClr val="bg1"/>
              </a:solidFill>
              <a:latin typeface="LC Chal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428868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LC Chalk"/>
              </a:rPr>
              <a:t>У</a:t>
            </a:r>
            <a:r>
              <a:rPr lang="ru-RU" sz="2800" b="1" dirty="0" smtClean="0">
                <a:solidFill>
                  <a:schemeClr val="bg1"/>
                </a:solidFill>
                <a:latin typeface="LC Chalk"/>
              </a:rPr>
              <a:t>дельной </a:t>
            </a:r>
            <a:r>
              <a:rPr lang="ru-RU" sz="2800" b="1" dirty="0" smtClean="0">
                <a:solidFill>
                  <a:schemeClr val="bg1"/>
                </a:solidFill>
                <a:latin typeface="LC Chalk"/>
              </a:rPr>
              <a:t>теплоемкостью </a:t>
            </a:r>
            <a:r>
              <a:rPr lang="ru-RU" sz="2800" b="1" dirty="0" smtClean="0">
                <a:solidFill>
                  <a:schemeClr val="bg1"/>
                </a:solidFill>
                <a:latin typeface="LC Chalk"/>
              </a:rPr>
              <a:t>вещества -</a:t>
            </a:r>
            <a:r>
              <a:rPr lang="ru-RU" sz="2800" dirty="0" smtClean="0">
                <a:solidFill>
                  <a:schemeClr val="bg1"/>
                </a:solidFill>
                <a:latin typeface="LC Chalk"/>
              </a:rPr>
              <a:t> называется физическая </a:t>
            </a:r>
            <a:r>
              <a:rPr lang="ru-RU" sz="2800" dirty="0" smtClean="0">
                <a:solidFill>
                  <a:schemeClr val="bg1"/>
                </a:solidFill>
                <a:latin typeface="LC Chalk"/>
              </a:rPr>
              <a:t>величина, численно равная количеству теплоты, которое необходимо сообщить телу для того, чтобы изменить его температуру на </a:t>
            </a:r>
            <a:r>
              <a:rPr lang="ru-RU" sz="2800" dirty="0" smtClean="0">
                <a:solidFill>
                  <a:schemeClr val="bg1"/>
                </a:solidFill>
                <a:latin typeface="LC Chalk"/>
              </a:rPr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ru-RU" sz="2800" dirty="0" smtClean="0">
                <a:solidFill>
                  <a:schemeClr val="bg1"/>
                </a:solidFill>
                <a:latin typeface="LC Chalk"/>
              </a:rPr>
              <a:t>, </a:t>
            </a:r>
            <a:r>
              <a:rPr lang="ru-RU" sz="2800" dirty="0" smtClean="0">
                <a:solidFill>
                  <a:schemeClr val="bg1"/>
                </a:solidFill>
                <a:latin typeface="LC Chalk"/>
              </a:rPr>
              <a:t>притом, что масса этого тела 1 </a:t>
            </a:r>
            <a:r>
              <a:rPr lang="ru-RU" sz="2800" dirty="0" smtClean="0">
                <a:solidFill>
                  <a:schemeClr val="bg1"/>
                </a:solidFill>
                <a:latin typeface="LC Chalk"/>
              </a:rPr>
              <a:t>кг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  <a:latin typeface="LC Chal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LC Chalk" pitchFamily="2" charset="-52"/>
              </a:rPr>
              <a:t>Домашнее задание: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332037"/>
            <a:ext cx="8229600" cy="4525963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LC Chalk" pitchFamily="2" charset="-52"/>
              </a:rPr>
              <a:t>§7,8</a:t>
            </a:r>
            <a:endParaRPr lang="ru-RU" sz="4400" dirty="0">
              <a:solidFill>
                <a:schemeClr val="bg1"/>
              </a:solidFill>
              <a:latin typeface="LC Chalk" pitchFamily="2" charset="-52"/>
            </a:endParaRPr>
          </a:p>
          <a:p>
            <a:pPr>
              <a:buFontTx/>
              <a:buNone/>
            </a:pPr>
            <a:r>
              <a:rPr lang="ru-RU" sz="4400" i="1" dirty="0" smtClean="0">
                <a:latin typeface="Calisto MT" pitchFamily="18" charset="0"/>
              </a:rPr>
              <a:t>  </a:t>
            </a:r>
            <a:endParaRPr lang="ru-RU" sz="4400" i="1" dirty="0">
              <a:latin typeface="Calisto MT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  <p:bldP spid="198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LC Chalk"/>
              </a:rPr>
              <a:t>Количество теплоты и её единицы </a:t>
            </a:r>
            <a:r>
              <a:rPr lang="ru-RU" sz="3200" b="1" dirty="0" smtClean="0">
                <a:solidFill>
                  <a:schemeClr val="bg1"/>
                </a:solidFill>
                <a:latin typeface="LC Chalk"/>
              </a:rPr>
              <a:t>измерения.</a:t>
            </a:r>
            <a:endParaRPr lang="ru-RU" sz="3200" b="1" dirty="0">
              <a:solidFill>
                <a:schemeClr val="bg1"/>
              </a:solidFill>
              <a:latin typeface="LC Chal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000240"/>
            <a:ext cx="850112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C Chalk"/>
                <a:ea typeface="Times New Roman" pitchFamily="18" charset="0"/>
                <a:cs typeface="Times New Roman" pitchFamily="18" charset="0"/>
              </a:rPr>
              <a:t>Количество теплоты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C Chalk"/>
                <a:ea typeface="Times New Roman" pitchFamily="18" charset="0"/>
                <a:cs typeface="Times New Roman" pitchFamily="18" charset="0"/>
              </a:rPr>
              <a:t> – это энергия, которая передаётся с помощью теплопередачи.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C Chalk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143380"/>
            <a:ext cx="7648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Q</a:t>
            </a:r>
            <a:r>
              <a:rPr lang="en-US" sz="6000" b="1" dirty="0" smtClean="0">
                <a:solidFill>
                  <a:schemeClr val="bg1"/>
                </a:solidFill>
              </a:rPr>
              <a:t>= </a:t>
            </a:r>
            <a:r>
              <a:rPr lang="ru-RU" sz="6000" b="1" dirty="0" smtClean="0">
                <a:solidFill>
                  <a:schemeClr val="bg1"/>
                </a:solidFill>
              </a:rPr>
              <a:t>1 </a:t>
            </a:r>
            <a:r>
              <a:rPr lang="ru-RU" sz="6000" b="1" dirty="0" smtClean="0">
                <a:solidFill>
                  <a:schemeClr val="bg1"/>
                </a:solidFill>
                <a:latin typeface="LC Chalk"/>
              </a:rPr>
              <a:t>Дж. (Джоуль)</a:t>
            </a:r>
            <a:endParaRPr lang="ru-RU" sz="6000" b="1" dirty="0">
              <a:solidFill>
                <a:schemeClr val="bg1"/>
              </a:solidFill>
              <a:latin typeface="LC Chal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LC Chalk"/>
              </a:rPr>
              <a:t>Характеристики, от которых зависит количество теплоты</a:t>
            </a:r>
            <a:endParaRPr lang="ru-RU" sz="3600" b="1" dirty="0">
              <a:solidFill>
                <a:schemeClr val="bg1"/>
              </a:solidFill>
              <a:latin typeface="LC Chalk"/>
            </a:endParaRPr>
          </a:p>
        </p:txBody>
      </p:sp>
      <p:pic>
        <p:nvPicPr>
          <p:cNvPr id="4" name="Рисунок 3" descr="http://static.interneturok.cdnvideo.ru/content/konspekt_image/60958/9a4d1b50_0e4e_0131_ed89_22000a1d011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357430"/>
            <a:ext cx="342902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tatic.interneturok.cdnvideo.ru/content/konspekt_image/60959/9b057080_0e4e_0131_ed8a_22000a1d011d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357430"/>
            <a:ext cx="342902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500570"/>
            <a:ext cx="6899865" cy="8572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LC Chalk"/>
              </a:rPr>
              <a:t>Характеристики, от которых зависит количество теплоты</a:t>
            </a:r>
            <a:endParaRPr lang="ru-RU" sz="3600" b="1" dirty="0">
              <a:solidFill>
                <a:schemeClr val="bg1"/>
              </a:solidFill>
              <a:latin typeface="LC Chalk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643446"/>
            <a:ext cx="7399786" cy="7858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http://static.interneturok.cdnvideo.ru/content/konspekt_image/60958/9a4d1b50_0e4e_0131_ed89_22000a1d011d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71678"/>
            <a:ext cx="371477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static.interneturok.cdnvideo.ru/content/konspekt_image/60958/9a4d1b50_0e4e_0131_ed89_22000a1d011d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71678"/>
            <a:ext cx="371477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LC Chalk"/>
              </a:rPr>
              <a:t>Характеристики, от которых зависит количество теплоты</a:t>
            </a:r>
            <a:endParaRPr lang="ru-RU" sz="3600" b="1" dirty="0">
              <a:solidFill>
                <a:schemeClr val="bg1"/>
              </a:solidFill>
              <a:latin typeface="LC Chalk"/>
            </a:endParaRPr>
          </a:p>
        </p:txBody>
      </p:sp>
      <p:pic>
        <p:nvPicPr>
          <p:cNvPr id="6" name="Рисунок 5" descr="http://static.interneturok.cdnvideo.ru/content/konspekt_image/60965/9ef8adc0_0e4e_0131_ed90_22000a1d011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385765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static.interneturok.cdnvideo.ru/content/konspekt_image/60958/9a4d1b50_0e4e_0131_ed89_22000a1d011d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143116"/>
            <a:ext cx="385765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643446"/>
            <a:ext cx="6913956" cy="10001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20" y="428604"/>
            <a:ext cx="10294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</a:rPr>
              <a:t>Q</a:t>
            </a:r>
            <a:endParaRPr lang="ru-RU" sz="9600" b="1" dirty="0">
              <a:solidFill>
                <a:schemeClr val="bg1"/>
              </a:solidFill>
              <a:latin typeface="LC Chalk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928794" y="1785926"/>
            <a:ext cx="1857388" cy="157163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3185299" y="3244065"/>
            <a:ext cx="2502308" cy="14659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2066" y="1785926"/>
            <a:ext cx="1714512" cy="150019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472" y="3429000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 – </a:t>
            </a:r>
            <a:r>
              <a:rPr lang="ru-RU" sz="2800" b="1" dirty="0" smtClean="0">
                <a:solidFill>
                  <a:schemeClr val="bg1"/>
                </a:solidFill>
                <a:latin typeface="LC Chalk"/>
              </a:rPr>
              <a:t>массы тела</a:t>
            </a:r>
            <a:endParaRPr lang="ru-RU" sz="2800" b="1" dirty="0">
              <a:solidFill>
                <a:schemeClr val="bg1"/>
              </a:solidFill>
              <a:latin typeface="LC Chal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88" y="4500570"/>
            <a:ext cx="3286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LC Chalk"/>
              </a:rPr>
              <a:t>Δ</a:t>
            </a:r>
            <a:r>
              <a:rPr lang="en-US" sz="2800" b="1" dirty="0" smtClean="0">
                <a:solidFill>
                  <a:schemeClr val="bg1"/>
                </a:solidFill>
              </a:rPr>
              <a:t>t – </a:t>
            </a:r>
            <a:r>
              <a:rPr lang="ru-RU" sz="2800" b="1" dirty="0" smtClean="0">
                <a:solidFill>
                  <a:schemeClr val="bg1"/>
                </a:solidFill>
                <a:latin typeface="LC Chalk"/>
              </a:rPr>
              <a:t>изменения температуры</a:t>
            </a:r>
            <a:endParaRPr lang="ru-RU" sz="2800" dirty="0">
              <a:solidFill>
                <a:schemeClr val="bg1"/>
              </a:solidFill>
              <a:latin typeface="LC Chalk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15074" y="3286124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LC Chalk"/>
              </a:rPr>
              <a:t>Рода вещества</a:t>
            </a:r>
            <a:endParaRPr lang="ru-RU" sz="2800" b="1" dirty="0">
              <a:solidFill>
                <a:schemeClr val="bg1"/>
              </a:solidFill>
              <a:latin typeface="LC Chal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Калория и её связь с Джоулями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786058"/>
            <a:ext cx="3697967" cy="7858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786190"/>
            <a:ext cx="4877491" cy="7143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714348" y="1857364"/>
            <a:ext cx="79768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LC Chalk"/>
              </a:rPr>
              <a:t>Калория  - (</a:t>
            </a:r>
            <a:r>
              <a:rPr lang="ru-RU" sz="2400" b="1" dirty="0" smtClean="0">
                <a:solidFill>
                  <a:schemeClr val="bg1"/>
                </a:solidFill>
                <a:latin typeface="LC Chalk"/>
              </a:rPr>
              <a:t>переводится как «жар», «тепло»)</a:t>
            </a:r>
            <a:endParaRPr lang="ru-RU" sz="2400" b="1" dirty="0">
              <a:solidFill>
                <a:schemeClr val="bg1"/>
              </a:solidFill>
              <a:latin typeface="LC Chalk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85720" y="4643446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C Chalk"/>
                <a:ea typeface="Times New Roman" pitchFamily="18" charset="0"/>
                <a:cs typeface="Times New Roman" pitchFamily="18" charset="0"/>
              </a:rPr>
              <a:t>Эта величина соответствует количеству теплоты,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LC Chalk"/>
                <a:ea typeface="Times New Roman" pitchFamily="18" charset="0"/>
                <a:cs typeface="Times New Roman" pitchFamily="18" charset="0"/>
              </a:rPr>
              <a:t>которое необходимо передать  1кг воды,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LC Chalk"/>
                <a:ea typeface="Times New Roman" pitchFamily="18" charset="0"/>
                <a:cs typeface="Times New Roman" pitchFamily="18" charset="0"/>
              </a:rPr>
              <a:t> чтобы нагреть  его на 1С.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LC Chalk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LC Chalk"/>
              </a:rPr>
              <a:t>Удельная теплоемкость</a:t>
            </a:r>
            <a:endParaRPr lang="ru-RU" b="1" dirty="0">
              <a:solidFill>
                <a:schemeClr val="bg1"/>
              </a:solidFill>
              <a:latin typeface="LC Chalk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14422"/>
            <a:ext cx="2857520" cy="16029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928934"/>
            <a:ext cx="5000660" cy="6405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714752"/>
            <a:ext cx="6522530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428604"/>
            <a:ext cx="6675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LC Chalk"/>
              </a:rPr>
              <a:t>Таблица удельных теплоемкостей</a:t>
            </a:r>
            <a:endParaRPr lang="ru-RU" sz="2800" b="1" dirty="0">
              <a:solidFill>
                <a:schemeClr val="bg1"/>
              </a:solidFill>
              <a:latin typeface="LC Chalk"/>
            </a:endParaRPr>
          </a:p>
        </p:txBody>
      </p:sp>
      <p:pic>
        <p:nvPicPr>
          <p:cNvPr id="5" name="Рисунок 4" descr="http://static.interneturok.cdnvideo.ru/content/konspekt_image/61004/ca55bbe0_0e58_0131_7ea7_22000a1c9e18.png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214422"/>
            <a:ext cx="35719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175</Words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Количество теплоты. Единицы количества теплоты. Удельная теплоемкость.</vt:lpstr>
      <vt:lpstr>Слайд 2</vt:lpstr>
      <vt:lpstr>Характеристики, от которых зависит количество теплоты</vt:lpstr>
      <vt:lpstr>Характеристики, от которых зависит количество теплоты</vt:lpstr>
      <vt:lpstr>Характеристики, от которых зависит количество теплоты</vt:lpstr>
      <vt:lpstr>Слайд 6</vt:lpstr>
      <vt:lpstr>Калория и её связь с Джоулями</vt:lpstr>
      <vt:lpstr>Удельная теплоемкость</vt:lpstr>
      <vt:lpstr>Слайд 9</vt:lpstr>
      <vt:lpstr>Слайд 10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БАРОМЕТР АНЕРОЙД. АТМОСФЕРНОЕ ДАВЛЕНИЕ.</dc:title>
  <dc:creator>RollBack</dc:creator>
  <cp:lastModifiedBy>RollGear</cp:lastModifiedBy>
  <cp:revision>60</cp:revision>
  <dcterms:created xsi:type="dcterms:W3CDTF">2015-03-02T16:36:08Z</dcterms:created>
  <dcterms:modified xsi:type="dcterms:W3CDTF">2015-09-15T17:29:35Z</dcterms:modified>
</cp:coreProperties>
</file>