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6" r:id="rId11"/>
    <p:sldId id="262" r:id="rId12"/>
    <p:sldId id="267" r:id="rId13"/>
    <p:sldId id="272" r:id="rId14"/>
    <p:sldId id="270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45D6B-4C39-4B08-B2CE-DCDAC18DEEF1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50A4A-71A4-479E-809A-808D23C5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0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9EACA-CF87-4752-BB91-2ADC891F4AC7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4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5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0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4908-C900-4F44-8737-8DD289DE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6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9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8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7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9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3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2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8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4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0D52-A482-46BC-B4E6-C93290D4E3EA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3CD07-6163-48E7-8060-9F9586B01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8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яц с рам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8712968" cy="52565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3672408" cy="367483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Неопределённая форма глагола</a:t>
            </a:r>
            <a:b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(инфинитив)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" y="285750"/>
            <a:ext cx="7858125" cy="91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Тема урока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3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солнц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593751" cy="1443628"/>
          </a:xfrm>
          <a:prstGeom prst="rect">
            <a:avLst/>
          </a:prstGeom>
          <a:noFill/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251520" y="1196753"/>
            <a:ext cx="871296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Объясните выражения, определите инфинитив и произведите морфемный разбор глаголов в </a:t>
            </a:r>
            <a:r>
              <a:rPr lang="ru-RU" dirty="0"/>
              <a:t>э</a:t>
            </a:r>
            <a:r>
              <a:rPr lang="ru-RU" dirty="0" smtClean="0"/>
              <a:t>той форме</a:t>
            </a: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5536" y="188640"/>
            <a:ext cx="5544616" cy="100811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Arial" pitchFamily="34" charset="0"/>
              </a:rPr>
              <a:t>« </a:t>
            </a:r>
            <a:r>
              <a:rPr lang="ru-RU" sz="4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Arial" pitchFamily="34" charset="0"/>
              </a:rPr>
              <a:t>Объяснялки</a:t>
            </a:r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Arial" pitchFamily="34" charset="0"/>
              </a:rPr>
              <a:t> »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5" name="Объект 12"/>
          <p:cNvSpPr txBox="1">
            <a:spLocks/>
          </p:cNvSpPr>
          <p:nvPr/>
        </p:nvSpPr>
        <p:spPr>
          <a:xfrm>
            <a:off x="179512" y="2420888"/>
            <a:ext cx="51845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* Бить баклуши -</a:t>
            </a:r>
          </a:p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* Водить за нос –</a:t>
            </a:r>
          </a:p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* Прикусить язык –</a:t>
            </a:r>
          </a:p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 * Надуть губы -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  * Болеть душой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 * Делать из мухи слона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* Ждать у моря погоды -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1"/>
          </p:nvPr>
        </p:nvSpPr>
        <p:spPr>
          <a:xfrm>
            <a:off x="5796135" y="2420888"/>
            <a:ext cx="3240361" cy="37444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Бездельничать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Обманывать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Замолчать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Обидеться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Переживать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Преувеличивать</a:t>
            </a:r>
          </a:p>
          <a:p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адеяться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2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Объясните правописание Ь после шипящих в словах.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6600"/>
                </a:solidFill>
                <a:latin typeface="Comic Sans MS" pitchFamily="66" charset="0"/>
              </a:rPr>
              <a:t>Печ</a:t>
            </a:r>
            <a:r>
              <a:rPr lang="ru-RU" b="1" i="1" dirty="0" smtClean="0">
                <a:solidFill>
                  <a:srgbClr val="006600"/>
                </a:solidFill>
                <a:latin typeface="Comic Sans MS" pitchFamily="66" charset="0"/>
              </a:rPr>
              <a:t>… калач.., </a:t>
            </a:r>
            <a:r>
              <a:rPr lang="ru-RU" b="1" i="1" dirty="0" err="1" smtClean="0">
                <a:solidFill>
                  <a:srgbClr val="006600"/>
                </a:solidFill>
                <a:latin typeface="Comic Sans MS" pitchFamily="66" charset="0"/>
              </a:rPr>
              <a:t>улыбнёш</a:t>
            </a:r>
            <a:r>
              <a:rPr lang="ru-RU" b="1" i="1" dirty="0" smtClean="0">
                <a:solidFill>
                  <a:srgbClr val="006600"/>
                </a:solidFill>
                <a:latin typeface="Comic Sans MS" pitchFamily="66" charset="0"/>
              </a:rPr>
              <a:t>..</a:t>
            </a:r>
            <a:r>
              <a:rPr lang="ru-RU" b="1" i="1" dirty="0" err="1" smtClean="0">
                <a:solidFill>
                  <a:srgbClr val="006600"/>
                </a:solidFill>
                <a:latin typeface="Comic Sans MS" pitchFamily="66" charset="0"/>
              </a:rPr>
              <a:t>ся</a:t>
            </a:r>
            <a:r>
              <a:rPr lang="ru-RU" b="1" i="1" dirty="0" smtClean="0">
                <a:solidFill>
                  <a:srgbClr val="006600"/>
                </a:solidFill>
                <a:latin typeface="Comic Sans MS" pitchFamily="66" charset="0"/>
              </a:rPr>
              <a:t> весело, </a:t>
            </a:r>
            <a:r>
              <a:rPr lang="ru-RU" b="1" i="1" dirty="0" err="1" smtClean="0">
                <a:solidFill>
                  <a:srgbClr val="006600"/>
                </a:solidFill>
                <a:latin typeface="Comic Sans MS" pitchFamily="66" charset="0"/>
              </a:rPr>
              <a:t>стрич</a:t>
            </a:r>
            <a:r>
              <a:rPr lang="ru-RU" b="1" i="1" dirty="0" smtClean="0">
                <a:solidFill>
                  <a:srgbClr val="006600"/>
                </a:solidFill>
                <a:latin typeface="Comic Sans MS" pitchFamily="66" charset="0"/>
              </a:rPr>
              <a:t>… волосы,(не) видели туч.., молодец могуч…, тёмная </a:t>
            </a:r>
            <a:r>
              <a:rPr lang="ru-RU" b="1" i="1" dirty="0" err="1" smtClean="0">
                <a:solidFill>
                  <a:srgbClr val="006600"/>
                </a:solidFill>
                <a:latin typeface="Comic Sans MS" pitchFamily="66" charset="0"/>
              </a:rPr>
              <a:t>ноч</a:t>
            </a:r>
            <a:r>
              <a:rPr lang="ru-RU" b="1" i="1" dirty="0" smtClean="0">
                <a:solidFill>
                  <a:srgbClr val="006600"/>
                </a:solidFill>
                <a:latin typeface="Comic Sans MS" pitchFamily="66" charset="0"/>
              </a:rPr>
              <a:t>.. .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Выполнение упражнения № 627, </a:t>
            </a:r>
            <a:r>
              <a:rPr lang="ru-RU" b="1" dirty="0" err="1" smtClean="0">
                <a:solidFill>
                  <a:srgbClr val="006600"/>
                </a:solidFill>
                <a:latin typeface="Comic Sans MS" pitchFamily="66" charset="0"/>
              </a:rPr>
              <a:t>стр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 248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5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Синтаксические минутки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55699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                 Выделите </a:t>
            </a:r>
            <a:r>
              <a:rPr lang="ru-RU" sz="2800" b="1" i="1" dirty="0" smtClean="0">
                <a:solidFill>
                  <a:schemeClr val="bg1"/>
                </a:solidFill>
              </a:rPr>
              <a:t>грамматические основы</a:t>
            </a:r>
            <a:r>
              <a:rPr lang="ru-RU" sz="2800" b="1" i="1" dirty="0" smtClean="0">
                <a:solidFill>
                  <a:schemeClr val="bg1"/>
                </a:solidFill>
              </a:rPr>
              <a:t>.</a:t>
            </a:r>
            <a:endParaRPr lang="ru-RU" sz="2400" i="1" u="sng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006600"/>
                </a:solidFill>
                <a:latin typeface="Comic Sans MS" pitchFamily="66" charset="0"/>
              </a:rPr>
              <a:t>На речке я научился плавать, править веслом, переходить воду по тонкому бревнышку.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006600"/>
                </a:solidFill>
                <a:latin typeface="Comic Sans MS" pitchFamily="66" charset="0"/>
              </a:rPr>
              <a:t>Люблю следить за чайкой крылатой.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i="1" dirty="0" smtClean="0">
                <a:solidFill>
                  <a:srgbClr val="006600"/>
                </a:solidFill>
                <a:latin typeface="Comic Sans MS" pitchFamily="66" charset="0"/>
              </a:rPr>
              <a:t>Мне выпало счастье быть русским человеком.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58924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Вывод: глагол в неопределенной форме может быть любым членом предложения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2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   Развитие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речи.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 smtClean="0"/>
              <a:t> * </a:t>
            </a:r>
            <a:r>
              <a:rPr lang="ru-RU" b="1" dirty="0" smtClean="0">
                <a:solidFill>
                  <a:srgbClr val="006600"/>
                </a:solidFill>
              </a:rPr>
              <a:t>Рассмотрите </a:t>
            </a:r>
            <a:r>
              <a:rPr lang="ru-RU" b="1" dirty="0" smtClean="0">
                <a:solidFill>
                  <a:srgbClr val="006600"/>
                </a:solidFill>
              </a:rPr>
              <a:t>рисунок, </a:t>
            </a:r>
            <a:r>
              <a:rPr lang="ru-RU" b="1" dirty="0" smtClean="0">
                <a:solidFill>
                  <a:srgbClr val="006600"/>
                </a:solidFill>
              </a:rPr>
              <a:t>придумайте </a:t>
            </a:r>
            <a:r>
              <a:rPr lang="ru-RU" b="1" dirty="0" smtClean="0">
                <a:solidFill>
                  <a:srgbClr val="006600"/>
                </a:solidFill>
              </a:rPr>
              <a:t>глаголы неопределённой формы с суффиксом –</a:t>
            </a:r>
            <a:r>
              <a:rPr lang="ru-RU" b="1" dirty="0" err="1" smtClean="0">
                <a:solidFill>
                  <a:srgbClr val="006600"/>
                </a:solidFill>
              </a:rPr>
              <a:t>ть</a:t>
            </a:r>
            <a:r>
              <a:rPr lang="ru-RU" b="1" dirty="0" smtClean="0">
                <a:solidFill>
                  <a:srgbClr val="006600"/>
                </a:solidFill>
              </a:rPr>
              <a:t>, 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-</a:t>
            </a:r>
            <a:r>
              <a:rPr lang="ru-RU" b="1" dirty="0" err="1" smtClean="0">
                <a:solidFill>
                  <a:srgbClr val="006600"/>
                </a:solidFill>
              </a:rPr>
              <a:t>чь</a:t>
            </a:r>
            <a:r>
              <a:rPr lang="ru-RU" b="1" dirty="0" smtClean="0">
                <a:solidFill>
                  <a:srgbClr val="006600"/>
                </a:solidFill>
              </a:rPr>
              <a:t>, -</a:t>
            </a:r>
            <a:r>
              <a:rPr lang="ru-RU" b="1" dirty="0" err="1" smtClean="0">
                <a:solidFill>
                  <a:srgbClr val="006600"/>
                </a:solidFill>
              </a:rPr>
              <a:t>ти</a:t>
            </a:r>
            <a:r>
              <a:rPr lang="ru-RU" b="1" dirty="0">
                <a:solidFill>
                  <a:srgbClr val="006600"/>
                </a:solidFill>
              </a:rPr>
              <a:t>.</a:t>
            </a:r>
            <a:r>
              <a:rPr lang="ru-RU" b="1" dirty="0" smtClean="0">
                <a:solidFill>
                  <a:srgbClr val="006600"/>
                </a:solidFill>
              </a:rPr>
              <a:t> .</a:t>
            </a:r>
          </a:p>
          <a:p>
            <a:pPr marL="0" indent="0" eaLnBrk="1" hangingPunct="1">
              <a:buNone/>
              <a:defRPr/>
            </a:pPr>
            <a:r>
              <a:rPr lang="ru-RU" b="1" dirty="0" smtClean="0">
                <a:solidFill>
                  <a:srgbClr val="006600"/>
                </a:solidFill>
              </a:rPr>
              <a:t>* Составьте 2-3 предложения, используя глаголы в неопределённой форме.</a:t>
            </a:r>
          </a:p>
          <a:p>
            <a:pPr marL="0" indent="0" eaLnBrk="1" hangingPunct="1">
              <a:buNone/>
              <a:defRPr/>
            </a:pPr>
            <a:endParaRPr lang="ru-RU" dirty="0" smtClean="0"/>
          </a:p>
        </p:txBody>
      </p:sp>
      <p:pic>
        <p:nvPicPr>
          <p:cNvPr id="7173" name="Picture 4" descr="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392488" cy="540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7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536504" cy="48531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1) Есть ужин.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2) Ярко блестеть, сияя переливчатым светом.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3) Становиться жёлтым.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4) Находиться в действии, в работе.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5) Поддаваться действию огня.  Уничтожаться огнём.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6) Испытывать желание, хотеть. </a:t>
            </a:r>
            <a:endParaRPr lang="ru-RU" sz="24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graphicFrame>
        <p:nvGraphicFramePr>
          <p:cNvPr id="17619" name="Group 2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2485261"/>
              </p:ext>
            </p:extLst>
          </p:nvPr>
        </p:nvGraphicFramePr>
        <p:xfrm>
          <a:off x="5148263" y="692150"/>
          <a:ext cx="3456185" cy="5699650"/>
        </p:xfrm>
        <a:graphic>
          <a:graphicData uri="http://schemas.openxmlformats.org/drawingml/2006/table">
            <a:tbl>
              <a:tblPr/>
              <a:tblGrid>
                <a:gridCol w="578776"/>
                <a:gridCol w="570539"/>
                <a:gridCol w="580837"/>
                <a:gridCol w="576717"/>
                <a:gridCol w="570538"/>
                <a:gridCol w="578778"/>
              </a:tblGrid>
              <a:tr h="51810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467544" y="150494"/>
            <a:ext cx="4032448" cy="114300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4000" b="1" dirty="0">
                <a:solidFill>
                  <a:schemeClr val="bg1"/>
                </a:solidFill>
                <a:latin typeface="Comic Sans MS" pitchFamily="66" charset="0"/>
              </a:rPr>
              <a:t>Кроссворд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8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467544" y="150494"/>
            <a:ext cx="4032448" cy="114300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970784" cy="84693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Кроссворд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84784"/>
            <a:ext cx="4680520" cy="464137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1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) 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Есть ужин.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2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) 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Ярко блестеть, сияя переливчатым светом.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3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) 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Становиться жёлтым. 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4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) 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Находиться в действии, в работе.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5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) 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Поддаваться действию огня.  Уничтожаться огнём.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6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) 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Испытывать желание, хотеть. </a:t>
            </a:r>
          </a:p>
        </p:txBody>
      </p:sp>
      <p:graphicFrame>
        <p:nvGraphicFramePr>
          <p:cNvPr id="17619" name="Group 2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9355486"/>
              </p:ext>
            </p:extLst>
          </p:nvPr>
        </p:nvGraphicFramePr>
        <p:xfrm>
          <a:off x="4860030" y="620688"/>
          <a:ext cx="4176465" cy="5681297"/>
        </p:xfrm>
        <a:graphic>
          <a:graphicData uri="http://schemas.openxmlformats.org/drawingml/2006/table">
            <a:tbl>
              <a:tblPr/>
              <a:tblGrid>
                <a:gridCol w="699395"/>
                <a:gridCol w="689441"/>
                <a:gridCol w="701886"/>
                <a:gridCol w="696907"/>
                <a:gridCol w="689440"/>
                <a:gridCol w="699396"/>
              </a:tblGrid>
              <a:tr h="49979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с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ж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у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ж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л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и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б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а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т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25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00201"/>
            <a:ext cx="8363272" cy="748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</a:rPr>
              <a:t>1) Неопределённая форма глагола – это..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5" name="Рисунок 4" descr="кни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2788">
            <a:off x="179512" y="188640"/>
            <a:ext cx="1357322" cy="1428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2051720" y="277813"/>
            <a:ext cx="6635080" cy="1139825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Обобщим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23528" y="2132856"/>
            <a:ext cx="8515672" cy="936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006600"/>
                </a:solidFill>
              </a:rPr>
              <a:t>2</a:t>
            </a:r>
            <a:r>
              <a:rPr lang="ru-RU" b="1" dirty="0" smtClean="0">
                <a:solidFill>
                  <a:srgbClr val="006600"/>
                </a:solidFill>
              </a:rPr>
              <a:t>) На какие вопросы отвечают глаголы в неопределенной форме?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23528" y="3068959"/>
            <a:ext cx="85156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006600"/>
                </a:solidFill>
              </a:rPr>
              <a:t>3</a:t>
            </a:r>
            <a:r>
              <a:rPr lang="ru-RU" b="1" dirty="0" smtClean="0">
                <a:solidFill>
                  <a:srgbClr val="006600"/>
                </a:solidFill>
              </a:rPr>
              <a:t>) На что заканчивается суффикс или окончание в неопределенной форме?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23528" y="4077070"/>
            <a:ext cx="8515672" cy="720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006600"/>
                </a:solidFill>
              </a:rPr>
              <a:t>4</a:t>
            </a:r>
            <a:r>
              <a:rPr lang="ru-RU" b="1" dirty="0" smtClean="0">
                <a:solidFill>
                  <a:srgbClr val="006600"/>
                </a:solidFill>
              </a:rPr>
              <a:t>) ЧЬ в инфинитиве – суффикс или часть корня?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323528" y="4797150"/>
            <a:ext cx="8363272" cy="108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006600"/>
                </a:solidFill>
              </a:rPr>
              <a:t>5</a:t>
            </a:r>
            <a:r>
              <a:rPr lang="ru-RU" b="1" dirty="0" smtClean="0">
                <a:solidFill>
                  <a:srgbClr val="006600"/>
                </a:solidFill>
              </a:rPr>
              <a:t>) Почему начальная форма глагола называется неопределённой?</a:t>
            </a: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4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Параграф 110, </a:t>
            </a:r>
            <a:r>
              <a:rPr lang="ru-RU" b="1" dirty="0" err="1" smtClean="0">
                <a:solidFill>
                  <a:srgbClr val="006600"/>
                </a:solidFill>
              </a:rPr>
              <a:t>стр</a:t>
            </a:r>
            <a:r>
              <a:rPr lang="ru-RU" b="1" dirty="0" smtClean="0">
                <a:solidFill>
                  <a:srgbClr val="006600"/>
                </a:solidFill>
              </a:rPr>
              <a:t> 247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№ 625, 626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Домашнее задание: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Picture 2" descr="C:\Users\User\Pictures\093115f16d924f6a669787e5ae57bd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244827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1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в с рамко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52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6984776" cy="33123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600" b="1" i="1" dirty="0" smtClean="0">
                <a:solidFill>
                  <a:srgbClr val="006600"/>
                </a:solidFill>
              </a:rPr>
              <a:t>В вышине </a:t>
            </a:r>
            <a:r>
              <a:rPr lang="ru-RU" sz="3600" b="1" i="1" dirty="0" err="1" smtClean="0">
                <a:solidFill>
                  <a:srgbClr val="006600"/>
                </a:solidFill>
              </a:rPr>
              <a:t>необ</a:t>
            </a:r>
            <a:r>
              <a:rPr lang="ru-RU" sz="3600" b="1" i="1" dirty="0" smtClean="0">
                <a:solidFill>
                  <a:srgbClr val="006600"/>
                </a:solidFill>
              </a:rPr>
              <a:t>..</a:t>
            </a:r>
            <a:r>
              <a:rPr lang="ru-RU" sz="3600" b="1" i="1" dirty="0" err="1" smtClean="0">
                <a:solidFill>
                  <a:srgbClr val="006600"/>
                </a:solidFill>
              </a:rPr>
              <a:t>ятной</a:t>
            </a:r>
            <a:r>
              <a:rPr lang="ru-RU" sz="3600" b="1" i="1" dirty="0" smtClean="0">
                <a:solidFill>
                  <a:srgbClr val="006600"/>
                </a:solidFill>
              </a:rPr>
              <a:t> лазури </a:t>
            </a:r>
            <a:r>
              <a:rPr lang="ru-RU" sz="3600" b="1" i="1" dirty="0" err="1" smtClean="0">
                <a:solidFill>
                  <a:srgbClr val="006600"/>
                </a:solidFill>
              </a:rPr>
              <a:t>ра</a:t>
            </a:r>
            <a:r>
              <a:rPr lang="ru-RU" sz="3600" b="1" i="1" dirty="0" smtClean="0">
                <a:solidFill>
                  <a:srgbClr val="006600"/>
                </a:solidFill>
              </a:rPr>
              <a:t>..дают..</a:t>
            </a:r>
            <a:r>
              <a:rPr lang="ru-RU" sz="3600" b="1" i="1" dirty="0" err="1" smtClean="0">
                <a:solidFill>
                  <a:srgbClr val="006600"/>
                </a:solidFill>
              </a:rPr>
              <a:t>ся</a:t>
            </a:r>
            <a:r>
              <a:rPr lang="ru-RU" sz="3600" b="1" i="1" dirty="0" smtClean="0">
                <a:solidFill>
                  <a:srgbClr val="006600"/>
                </a:solidFill>
              </a:rPr>
              <a:t> серебряные г..л..</a:t>
            </a:r>
            <a:r>
              <a:rPr lang="ru-RU" sz="3600" b="1" i="1" dirty="0" err="1" smtClean="0">
                <a:solidFill>
                  <a:srgbClr val="006600"/>
                </a:solidFill>
              </a:rPr>
              <a:t>са</a:t>
            </a:r>
            <a:r>
              <a:rPr lang="ru-RU" sz="3600" b="1" i="1" dirty="0" smtClean="0">
                <a:solidFill>
                  <a:srgbClr val="006600"/>
                </a:solidFill>
              </a:rPr>
              <a:t> жав..р..</a:t>
            </a:r>
            <a:r>
              <a:rPr lang="ru-RU" sz="3600" b="1" i="1" dirty="0" err="1" smtClean="0">
                <a:solidFill>
                  <a:srgbClr val="006600"/>
                </a:solidFill>
              </a:rPr>
              <a:t>нков</a:t>
            </a:r>
            <a:r>
              <a:rPr lang="ru-RU" sz="3600" b="1" i="1" dirty="0" smtClean="0">
                <a:solidFill>
                  <a:srgbClr val="006600"/>
                </a:solidFill>
              </a:rPr>
              <a:t>.</a:t>
            </a:r>
            <a:endParaRPr lang="ru-RU" sz="3600" b="1" i="1" dirty="0">
              <a:solidFill>
                <a:srgbClr val="0066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" y="285750"/>
            <a:ext cx="7858125" cy="91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Синтаксическая пятиминутка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2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6600"/>
                </a:solidFill>
              </a:rPr>
              <a:t>1) Что обозначает глагол?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" y="285750"/>
            <a:ext cx="7858125" cy="91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Повторим!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54732" y="19168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6600"/>
                </a:solidFill>
              </a:rPr>
              <a:t>2) На какие вопросы отвечает глагол?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2564904"/>
            <a:ext cx="844366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006600"/>
                </a:solidFill>
              </a:rPr>
              <a:t>3</a:t>
            </a:r>
            <a:r>
              <a:rPr lang="ru-RU" b="1" i="1" dirty="0" smtClean="0">
                <a:solidFill>
                  <a:srgbClr val="006600"/>
                </a:solidFill>
              </a:rPr>
              <a:t>) Как изменяется глагол в настоящем и будущем времени?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4732" y="3717031"/>
            <a:ext cx="8284468" cy="1008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006600"/>
                </a:solidFill>
              </a:rPr>
              <a:t>4</a:t>
            </a:r>
            <a:r>
              <a:rPr lang="ru-RU" b="1" i="1" dirty="0" smtClean="0">
                <a:solidFill>
                  <a:srgbClr val="006600"/>
                </a:solidFill>
              </a:rPr>
              <a:t>) Каким членом предложения обычно является глагол?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09600" y="46531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006600"/>
                </a:solidFill>
              </a:rPr>
              <a:t>5</a:t>
            </a:r>
            <a:r>
              <a:rPr lang="ru-RU" b="1" i="1" dirty="0" smtClean="0">
                <a:solidFill>
                  <a:srgbClr val="006600"/>
                </a:solidFill>
              </a:rPr>
              <a:t>) Как пишется глагол с частицей НЕ?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5373215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006600"/>
                </a:solidFill>
              </a:rPr>
              <a:t>6</a:t>
            </a:r>
            <a:r>
              <a:rPr lang="ru-RU" b="1" i="1" dirty="0" smtClean="0">
                <a:solidFill>
                  <a:srgbClr val="006600"/>
                </a:solidFill>
              </a:rPr>
              <a:t>) Назовите глаголы, которые без НЕ </a:t>
            </a:r>
            <a:r>
              <a:rPr lang="ru-RU" b="1" i="1" dirty="0" err="1" smtClean="0">
                <a:solidFill>
                  <a:srgbClr val="006600"/>
                </a:solidFill>
              </a:rPr>
              <a:t>не</a:t>
            </a:r>
            <a:r>
              <a:rPr lang="ru-RU" b="1" i="1" dirty="0" smtClean="0">
                <a:solidFill>
                  <a:srgbClr val="006600"/>
                </a:solidFill>
              </a:rPr>
              <a:t> употребляются?</a:t>
            </a:r>
            <a:endParaRPr lang="ru-RU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8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3099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6600"/>
                </a:solidFill>
              </a:rPr>
              <a:t>*</a:t>
            </a:r>
            <a:r>
              <a:rPr lang="ru-RU" b="1" i="1" dirty="0" smtClean="0">
                <a:solidFill>
                  <a:srgbClr val="006600"/>
                </a:solidFill>
              </a:rPr>
              <a:t>Уточнить представления  о неопределённой форме    глагола, как начальной.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6600"/>
                </a:solidFill>
              </a:rPr>
              <a:t>* П</a:t>
            </a:r>
            <a:r>
              <a:rPr lang="ru-RU" b="1" i="1" dirty="0" smtClean="0">
                <a:solidFill>
                  <a:srgbClr val="006600"/>
                </a:solidFill>
              </a:rPr>
              <a:t>равильно ставить вопросы Что делать? Что сделать?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6600"/>
                </a:solidFill>
              </a:rPr>
              <a:t> </a:t>
            </a:r>
            <a:r>
              <a:rPr lang="ru-RU" b="1" i="1" dirty="0" smtClean="0">
                <a:solidFill>
                  <a:srgbClr val="006600"/>
                </a:solidFill>
              </a:rPr>
              <a:t>* Особенности неопределенной формы глагола</a:t>
            </a:r>
            <a:endParaRPr lang="ru-RU" b="1" i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6600"/>
                </a:solidFill>
              </a:rPr>
              <a:t>* Уметь правильно писать и  употреблять в речи глаголы неопределённой формы. </a:t>
            </a:r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3" y="285750"/>
            <a:ext cx="6521921" cy="91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Учебная задача: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Бурати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5750"/>
            <a:ext cx="1362075" cy="1428750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012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/>
          </a:bodyPr>
          <a:lstStyle/>
          <a:p>
            <a:r>
              <a:rPr lang="ru-RU" dirty="0" smtClean="0"/>
              <a:t>Глаголы в неопределённой форме отвечают на вопросы: Что делать? Что сделать?</a:t>
            </a:r>
          </a:p>
          <a:p>
            <a:r>
              <a:rPr lang="ru-RU" dirty="0" smtClean="0"/>
              <a:t>Это начальная форма глагола. Она не показывает ни времени, ни числа, ни лица, ни рода. (на то она и неопределённая)</a:t>
            </a:r>
          </a:p>
          <a:p>
            <a:r>
              <a:rPr lang="ru-RU" dirty="0" err="1" smtClean="0"/>
              <a:t>Н.ф</a:t>
            </a:r>
            <a:r>
              <a:rPr lang="ru-RU" dirty="0" smtClean="0"/>
              <a:t> глагола имеет – ТЬ ,- ТИ : работать, нести  ( </a:t>
            </a:r>
            <a:r>
              <a:rPr lang="ru-RU" b="1" dirty="0" smtClean="0">
                <a:solidFill>
                  <a:srgbClr val="FF0000"/>
                </a:solidFill>
              </a:rPr>
              <a:t>суффикс</a:t>
            </a:r>
            <a:r>
              <a:rPr lang="ru-RU" dirty="0" smtClean="0"/>
              <a:t>) и нулевое    :беречь 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В </a:t>
            </a:r>
            <a:r>
              <a:rPr lang="ru-RU" b="1" dirty="0" err="1" smtClean="0">
                <a:solidFill>
                  <a:srgbClr val="006600"/>
                </a:solidFill>
              </a:rPr>
              <a:t>н.ф</a:t>
            </a:r>
            <a:r>
              <a:rPr lang="ru-RU" b="1" dirty="0" smtClean="0">
                <a:solidFill>
                  <a:srgbClr val="006600"/>
                </a:solidFill>
              </a:rPr>
              <a:t> после буквы Ч пишется Ь: бере</a:t>
            </a:r>
            <a:r>
              <a:rPr lang="ru-RU" b="1" u="sng" dirty="0" smtClean="0">
                <a:solidFill>
                  <a:srgbClr val="006600"/>
                </a:solidFill>
              </a:rPr>
              <a:t>чь</a:t>
            </a:r>
            <a:r>
              <a:rPr lang="ru-RU" b="1" dirty="0" smtClean="0">
                <a:solidFill>
                  <a:srgbClr val="006600"/>
                </a:solidFill>
              </a:rPr>
              <a:t>, бере</a:t>
            </a:r>
            <a:r>
              <a:rPr lang="ru-RU" b="1" u="sng" dirty="0" smtClean="0">
                <a:solidFill>
                  <a:srgbClr val="006600"/>
                </a:solidFill>
              </a:rPr>
              <a:t>чь</a:t>
            </a:r>
            <a:r>
              <a:rPr lang="ru-RU" b="1" dirty="0" smtClean="0">
                <a:solidFill>
                  <a:srgbClr val="006600"/>
                </a:solidFill>
              </a:rPr>
              <a:t>ся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3" y="285750"/>
            <a:ext cx="6521921" cy="91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Новый материал: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ни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2788">
            <a:off x="179512" y="188640"/>
            <a:ext cx="1357322" cy="1428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4355976" y="4301097"/>
            <a:ext cx="565212" cy="432048"/>
          </a:xfrm>
          <a:prstGeom prst="rect">
            <a:avLst/>
          </a:prstGeom>
          <a:solidFill>
            <a:schemeClr val="bg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69508" y="4301096"/>
            <a:ext cx="565212" cy="432049"/>
          </a:xfrm>
          <a:prstGeom prst="rect">
            <a:avLst/>
          </a:prstGeom>
          <a:solidFill>
            <a:schemeClr val="bg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4309842"/>
            <a:ext cx="360040" cy="432048"/>
          </a:xfrm>
          <a:prstGeom prst="rect">
            <a:avLst/>
          </a:prstGeom>
          <a:solidFill>
            <a:schemeClr val="bg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852235"/>
            <a:ext cx="432047" cy="432048"/>
          </a:xfrm>
          <a:prstGeom prst="rect">
            <a:avLst/>
          </a:prstGeom>
          <a:solidFill>
            <a:schemeClr val="bg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8301" y="4852234"/>
            <a:ext cx="180020" cy="405793"/>
          </a:xfrm>
          <a:prstGeom prst="rect">
            <a:avLst/>
          </a:prstGeom>
          <a:solidFill>
            <a:schemeClr val="bg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7418454" y="4839107"/>
            <a:ext cx="330567" cy="405793"/>
          </a:xfrm>
          <a:prstGeom prst="rect">
            <a:avLst/>
          </a:prstGeom>
          <a:solidFill>
            <a:schemeClr val="bg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4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Arial" pitchFamily="34" charset="0"/>
              </a:rPr>
              <a:t>Закрепление:</a:t>
            </a:r>
            <a:endParaRPr lang="ru-RU" sz="5400" b="1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2" descr="C:\Users\User\Pictures\093115f16d924f6a669787e5ae57bd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244827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83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6023"/>
            <a:ext cx="7416824" cy="1195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</a:rPr>
              <a:t>Найдите в тексте глаголы в неопределенной форме 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7" descr="school22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6023"/>
            <a:ext cx="1155624" cy="119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7787" y="1628800"/>
            <a:ext cx="8856984" cy="505293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Надо же было мне во сне на Северном полюсе очутиться! Как начал я зябнуть, мёрзнуть, дрожать, трястись и зубами стучать. Стал я на себя кофты натягивать и шубы надевать, голову заматывать, кутать, на руки дышать. И ещё прыгать и в ладоши хлопать, чтоб согреться. Принялся костёр разжигать и от ветра прятаться. Ужасно я начал злиться и сердиться на свой сон!                                                  И тут как раз проснулся.</a:t>
            </a:r>
            <a:endParaRPr lang="ru-R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5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Поставьте глаголы в неопределённую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форму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sz="4000" b="1" i="1" dirty="0" smtClean="0">
                <a:solidFill>
                  <a:srgbClr val="006600"/>
                </a:solidFill>
                <a:latin typeface="Comic Sans MS" pitchFamily="66" charset="0"/>
              </a:rPr>
              <a:t>Болею, брожу, репетирую, владею, соревнуюсь, строю, взвешу, жарю, солю, фотографирую, сею, свечу, смотрю, заворачиваю.</a:t>
            </a:r>
          </a:p>
        </p:txBody>
      </p:sp>
    </p:spTree>
    <p:extLst>
      <p:ext uri="{BB962C8B-B14F-4D97-AF65-F5344CB8AC3E}">
        <p14:creationId xmlns:p14="http://schemas.microsoft.com/office/powerpoint/2010/main" val="61710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2564904"/>
            <a:ext cx="8382000" cy="4104456"/>
          </a:xfrm>
          <a:prstGeom prst="round2DiagRect">
            <a:avLst/>
          </a:prstGeom>
          <a:solidFill>
            <a:srgbClr val="009900">
              <a:alpha val="52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110872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Отредактировать текст, раскрыв скобки и поставив глаголы в нужную форму.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264696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  <a:cs typeface="Arial" pitchFamily="34" charset="0"/>
              </a:rPr>
              <a:t>Редактор</a:t>
            </a:r>
            <a:endParaRPr lang="ru-RU" sz="4000" b="1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2564904"/>
            <a:ext cx="8165976" cy="39604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1) (Живём) – Родине (служим)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2) Нам песня (строил) и (жил) помогает.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3) (Ученье) – ум (точенье)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4) Братья дружною толпою выезжают (погуляли), серых уток ( постреляли).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5) На припёке хорошо (греться) и (нежиться) спинку.</a:t>
            </a:r>
          </a:p>
          <a:p>
            <a:pPr marL="0" indent="0">
              <a:buNone/>
            </a:pP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8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792</Words>
  <Application>Microsoft Office PowerPoint</Application>
  <PresentationFormat>Экран (4:3)</PresentationFormat>
  <Paragraphs>131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Неопределённая форма глагола (инфинитив)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Поставьте глаголы в неопределённую форму</vt:lpstr>
      <vt:lpstr>Редактор</vt:lpstr>
      <vt:lpstr>Презентация PowerPoint</vt:lpstr>
      <vt:lpstr>Объясните правописание Ь после шипящих в словах.</vt:lpstr>
      <vt:lpstr>Синтаксические минутки</vt:lpstr>
      <vt:lpstr>   Развитие речи.</vt:lpstr>
      <vt:lpstr>Презентация PowerPoint</vt:lpstr>
      <vt:lpstr>Кроссворд</vt:lpstr>
      <vt:lpstr>Обобщим</vt:lpstr>
      <vt:lpstr>Домашнее задание: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Неопределённая форма глагола (инфинитив)</dc:title>
  <dc:creator>DNA7 X86</dc:creator>
  <cp:lastModifiedBy>DNA7 X86</cp:lastModifiedBy>
  <cp:revision>15</cp:revision>
  <dcterms:created xsi:type="dcterms:W3CDTF">2013-04-07T00:00:40Z</dcterms:created>
  <dcterms:modified xsi:type="dcterms:W3CDTF">2013-04-07T02:32:55Z</dcterms:modified>
</cp:coreProperties>
</file>