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70" r:id="rId14"/>
    <p:sldId id="267" r:id="rId15"/>
    <p:sldId id="27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CC0000"/>
    <a:srgbClr val="9900FF"/>
    <a:srgbClr val="006600"/>
    <a:srgbClr val="00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93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38FE092A-6F32-4371-8A6D-272F913E978B}" type="datetimeFigureOut">
              <a:rPr lang="ru-RU" smtClean="0"/>
              <a:pPr/>
              <a:t>21.02.2017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729038B-BEDE-4B47-8CDB-CFD3A97E5B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E092A-6F32-4371-8A6D-272F913E978B}" type="datetimeFigureOut">
              <a:rPr lang="ru-RU" smtClean="0"/>
              <a:pPr/>
              <a:t>21.02.2017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9038B-BEDE-4B47-8CDB-CFD3A97E5B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E092A-6F32-4371-8A6D-272F913E978B}" type="datetimeFigureOut">
              <a:rPr lang="ru-RU" smtClean="0"/>
              <a:pPr/>
              <a:t>21.02.2017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9038B-BEDE-4B47-8CDB-CFD3A97E5B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E092A-6F32-4371-8A6D-272F913E978B}" type="datetimeFigureOut">
              <a:rPr lang="ru-RU" smtClean="0"/>
              <a:pPr/>
              <a:t>21.02.2017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9038B-BEDE-4B47-8CDB-CFD3A97E5B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E092A-6F32-4371-8A6D-272F913E978B}" type="datetimeFigureOut">
              <a:rPr lang="ru-RU" smtClean="0"/>
              <a:pPr/>
              <a:t>21.02.2017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9038B-BEDE-4B47-8CDB-CFD3A97E5B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E092A-6F32-4371-8A6D-272F913E978B}" type="datetimeFigureOut">
              <a:rPr lang="ru-RU" smtClean="0"/>
              <a:pPr/>
              <a:t>21.02.2017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9038B-BEDE-4B47-8CDB-CFD3A97E5B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8FE092A-6F32-4371-8A6D-272F913E978B}" type="datetimeFigureOut">
              <a:rPr lang="ru-RU" smtClean="0"/>
              <a:pPr/>
              <a:t>21.02.2017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729038B-BEDE-4B47-8CDB-CFD3A97E5B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38FE092A-6F32-4371-8A6D-272F913E978B}" type="datetimeFigureOut">
              <a:rPr lang="ru-RU" smtClean="0"/>
              <a:pPr/>
              <a:t>21.02.2017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729038B-BEDE-4B47-8CDB-CFD3A97E5B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E092A-6F32-4371-8A6D-272F913E978B}" type="datetimeFigureOut">
              <a:rPr lang="ru-RU" smtClean="0"/>
              <a:pPr/>
              <a:t>21.02.2017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9038B-BEDE-4B47-8CDB-CFD3A97E5B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E092A-6F32-4371-8A6D-272F913E978B}" type="datetimeFigureOut">
              <a:rPr lang="ru-RU" smtClean="0"/>
              <a:pPr/>
              <a:t>21.02.2017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9038B-BEDE-4B47-8CDB-CFD3A97E5B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E092A-6F32-4371-8A6D-272F913E978B}" type="datetimeFigureOut">
              <a:rPr lang="ru-RU" smtClean="0"/>
              <a:pPr/>
              <a:t>21.02.2017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9038B-BEDE-4B47-8CDB-CFD3A97E5B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38FE092A-6F32-4371-8A6D-272F913E978B}" type="datetimeFigureOut">
              <a:rPr lang="ru-RU" smtClean="0"/>
              <a:pPr/>
              <a:t>21.02.2017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729038B-BEDE-4B47-8CDB-CFD3A97E5BF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wipe dir="d"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1124744"/>
            <a:ext cx="7798930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7200" b="1" dirty="0" smtClean="0">
                <a:solidFill>
                  <a:srgbClr val="C00000"/>
                </a:solidFill>
                <a:latin typeface="Monotype Corsiva" pitchFamily="66" charset="0"/>
              </a:rPr>
              <a:t>ГРУПОВІ ФОРМИ </a:t>
            </a:r>
          </a:p>
          <a:p>
            <a:pPr algn="ctr"/>
            <a:r>
              <a:rPr lang="uk-UA" sz="7200" b="1" dirty="0" smtClean="0">
                <a:solidFill>
                  <a:srgbClr val="C00000"/>
                </a:solidFill>
                <a:latin typeface="Monotype Corsiva" pitchFamily="66" charset="0"/>
              </a:rPr>
              <a:t>РОБОТИ НА</a:t>
            </a:r>
          </a:p>
          <a:p>
            <a:pPr algn="ctr"/>
            <a:r>
              <a:rPr lang="uk-UA" sz="7200" b="1" dirty="0" smtClean="0">
                <a:solidFill>
                  <a:srgbClr val="C00000"/>
                </a:solidFill>
                <a:latin typeface="Monotype Corsiva" pitchFamily="66" charset="0"/>
              </a:rPr>
              <a:t> УРОКАХ </a:t>
            </a:r>
          </a:p>
          <a:p>
            <a:pPr algn="ctr"/>
            <a:r>
              <a:rPr lang="uk-UA" sz="7200" b="1" dirty="0" smtClean="0">
                <a:solidFill>
                  <a:srgbClr val="C00000"/>
                </a:solidFill>
                <a:latin typeface="Monotype Corsiva" pitchFamily="66" charset="0"/>
              </a:rPr>
              <a:t>ІНОЗЕМНОЇ МОВИ</a:t>
            </a:r>
            <a:endParaRPr lang="ru-RU" sz="7200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908720"/>
            <a:ext cx="8100295" cy="51706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6600" dirty="0" smtClean="0">
                <a:solidFill>
                  <a:srgbClr val="002060"/>
                </a:solidFill>
                <a:latin typeface="Monotype Corsiva" pitchFamily="66" charset="0"/>
              </a:rPr>
              <a:t>Організація групової </a:t>
            </a:r>
          </a:p>
          <a:p>
            <a:pPr algn="ctr"/>
            <a:r>
              <a:rPr lang="uk-UA" sz="6600" dirty="0" smtClean="0">
                <a:solidFill>
                  <a:srgbClr val="002060"/>
                </a:solidFill>
                <a:latin typeface="Monotype Corsiva" pitchFamily="66" charset="0"/>
              </a:rPr>
              <a:t>роботи повинна </a:t>
            </a:r>
          </a:p>
          <a:p>
            <a:pPr algn="ctr"/>
            <a:r>
              <a:rPr lang="uk-UA" sz="6600" dirty="0" smtClean="0">
                <a:solidFill>
                  <a:srgbClr val="002060"/>
                </a:solidFill>
                <a:latin typeface="Monotype Corsiva" pitchFamily="66" charset="0"/>
              </a:rPr>
              <a:t>проходити в </a:t>
            </a:r>
            <a:r>
              <a:rPr lang="uk-UA" sz="6600" dirty="0" smtClean="0">
                <a:solidFill>
                  <a:srgbClr val="C00000"/>
                </a:solidFill>
                <a:latin typeface="Monotype Corsiva" pitchFamily="66" charset="0"/>
              </a:rPr>
              <a:t>атмосфері</a:t>
            </a:r>
          </a:p>
          <a:p>
            <a:pPr algn="ctr"/>
            <a:r>
              <a:rPr lang="uk-UA" sz="6600" dirty="0" smtClean="0">
                <a:solidFill>
                  <a:srgbClr val="C00000"/>
                </a:solidFill>
                <a:latin typeface="Monotype Corsiva" pitchFamily="66" charset="0"/>
              </a:rPr>
              <a:t>співпраці, товариськості</a:t>
            </a:r>
          </a:p>
          <a:p>
            <a:pPr algn="ctr"/>
            <a:r>
              <a:rPr lang="uk-UA" sz="6600" dirty="0" smtClean="0">
                <a:solidFill>
                  <a:srgbClr val="C00000"/>
                </a:solidFill>
                <a:latin typeface="Monotype Corsiva" pitchFamily="66" charset="0"/>
              </a:rPr>
              <a:t> та довіри.</a:t>
            </a:r>
            <a:endParaRPr lang="ru-RU" sz="6600" dirty="0">
              <a:solidFill>
                <a:srgbClr val="C0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2780928"/>
            <a:ext cx="476444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Основні способи </a:t>
            </a:r>
          </a:p>
          <a:p>
            <a:r>
              <a:rPr lang="uk-UA" sz="3600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формування груп</a:t>
            </a:r>
            <a:endParaRPr lang="ru-RU" sz="3600" dirty="0">
              <a:solidFill>
                <a:schemeClr val="accent2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1844824"/>
            <a:ext cx="187743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2800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за вибором</a:t>
            </a:r>
          </a:p>
          <a:p>
            <a:pPr algn="ctr"/>
            <a:r>
              <a:rPr lang="uk-UA" sz="2800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 вчителя</a:t>
            </a:r>
            <a:endParaRPr lang="ru-RU" sz="2800" b="1" dirty="0">
              <a:solidFill>
                <a:schemeClr val="accent2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91880" y="836712"/>
            <a:ext cx="203934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2800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за бажанням</a:t>
            </a:r>
          </a:p>
          <a:p>
            <a:pPr algn="ctr"/>
            <a:r>
              <a:rPr lang="uk-UA" sz="2800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 учнів</a:t>
            </a:r>
            <a:endParaRPr lang="ru-RU" sz="2800" b="1" dirty="0">
              <a:solidFill>
                <a:schemeClr val="accent2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92280" y="1772816"/>
            <a:ext cx="167065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2800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по набору</a:t>
            </a:r>
          </a:p>
          <a:p>
            <a:pPr algn="ctr"/>
            <a:r>
              <a:rPr lang="uk-UA" sz="2800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 лідерів</a:t>
            </a:r>
            <a:endParaRPr lang="ru-RU" sz="2800" b="1" dirty="0">
              <a:solidFill>
                <a:schemeClr val="accent2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64288" y="4221088"/>
            <a:ext cx="170751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2800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за певною</a:t>
            </a:r>
          </a:p>
          <a:p>
            <a:pPr algn="ctr"/>
            <a:r>
              <a:rPr lang="uk-UA" sz="2800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 ознакою</a:t>
            </a:r>
            <a:endParaRPr lang="ru-RU" sz="2800" b="1" dirty="0">
              <a:solidFill>
                <a:schemeClr val="accent2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47864" y="5229200"/>
            <a:ext cx="252986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2800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по стилю </a:t>
            </a:r>
          </a:p>
          <a:p>
            <a:pPr algn="ctr"/>
            <a:r>
              <a:rPr lang="uk-UA" sz="2800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інтелектуальної</a:t>
            </a:r>
          </a:p>
          <a:p>
            <a:pPr algn="ctr"/>
            <a:r>
              <a:rPr lang="uk-UA" sz="2800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 діяльності</a:t>
            </a:r>
            <a:endParaRPr lang="ru-RU" sz="2800" b="1" dirty="0">
              <a:solidFill>
                <a:schemeClr val="accent2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4293096"/>
            <a:ext cx="247215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2800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у випадковому </a:t>
            </a:r>
          </a:p>
          <a:p>
            <a:pPr algn="ctr"/>
            <a:r>
              <a:rPr lang="uk-UA" sz="2800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порядку</a:t>
            </a:r>
            <a:endParaRPr lang="ru-RU" sz="2800" b="1" dirty="0">
              <a:solidFill>
                <a:schemeClr val="accent2">
                  <a:lumMod val="75000"/>
                </a:schemeClr>
              </a:solidFill>
              <a:latin typeface="Arial Narrow" pitchFamily="34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flipV="1">
            <a:off x="4355976" y="1772816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V="1">
            <a:off x="6804248" y="2492896"/>
            <a:ext cx="576064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6732240" y="3933056"/>
            <a:ext cx="504056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4427984" y="4149080"/>
            <a:ext cx="72008" cy="11521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H="1">
            <a:off x="2195736" y="4005064"/>
            <a:ext cx="432048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H="1" flipV="1">
            <a:off x="1835696" y="2348880"/>
            <a:ext cx="504056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0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0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000"/>
                            </p:stCondLst>
                            <p:childTnLst>
                              <p:par>
                                <p:cTn id="3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0"/>
                            </p:stCondLst>
                            <p:childTnLst>
                              <p:par>
                                <p:cTn id="4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1000"/>
                            </p:stCondLst>
                            <p:childTnLst>
                              <p:par>
                                <p:cTn id="5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2000"/>
                            </p:stCondLst>
                            <p:childTnLst>
                              <p:par>
                                <p:cTn id="5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3000"/>
                            </p:stCondLst>
                            <p:childTnLst>
                              <p:par>
                                <p:cTn id="6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3763" y="1772816"/>
            <a:ext cx="8547532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4800" dirty="0">
                <a:solidFill>
                  <a:srgbClr val="800000"/>
                </a:solidFill>
                <a:latin typeface="Monotype Corsiva" pitchFamily="66" charset="0"/>
              </a:rPr>
              <a:t>Ф</a:t>
            </a:r>
            <a:r>
              <a:rPr lang="uk-UA" sz="4800" dirty="0" smtClean="0">
                <a:solidFill>
                  <a:srgbClr val="800000"/>
                </a:solidFill>
                <a:latin typeface="Monotype Corsiva" pitchFamily="66" charset="0"/>
              </a:rPr>
              <a:t>орма </a:t>
            </a:r>
            <a:r>
              <a:rPr lang="uk-UA" sz="4800" u="sng" dirty="0" smtClean="0">
                <a:solidFill>
                  <a:srgbClr val="800000"/>
                </a:solidFill>
                <a:latin typeface="Monotype Corsiva" pitchFamily="66" charset="0"/>
              </a:rPr>
              <a:t>розміщення меблів </a:t>
            </a:r>
            <a:r>
              <a:rPr lang="uk-UA" sz="4800" dirty="0" smtClean="0">
                <a:solidFill>
                  <a:srgbClr val="800000"/>
                </a:solidFill>
                <a:latin typeface="Monotype Corsiva" pitchFamily="66" charset="0"/>
              </a:rPr>
              <a:t>у класі – </a:t>
            </a:r>
          </a:p>
          <a:p>
            <a:pPr algn="ctr"/>
            <a:r>
              <a:rPr lang="uk-UA" sz="4800" dirty="0" smtClean="0">
                <a:solidFill>
                  <a:srgbClr val="800000"/>
                </a:solidFill>
                <a:latin typeface="Monotype Corsiva" pitchFamily="66" charset="0"/>
              </a:rPr>
              <a:t>це також засіб </a:t>
            </a:r>
          </a:p>
          <a:p>
            <a:pPr algn="ctr"/>
            <a:r>
              <a:rPr lang="uk-UA" sz="4800" u="sng" dirty="0" smtClean="0">
                <a:solidFill>
                  <a:srgbClr val="800000"/>
                </a:solidFill>
                <a:latin typeface="Monotype Corsiva" pitchFamily="66" charset="0"/>
              </a:rPr>
              <a:t>підвищення ефективності</a:t>
            </a:r>
          </a:p>
          <a:p>
            <a:pPr algn="ctr"/>
            <a:r>
              <a:rPr lang="uk-UA" sz="4800" dirty="0" smtClean="0">
                <a:solidFill>
                  <a:srgbClr val="800000"/>
                </a:solidFill>
                <a:latin typeface="Monotype Corsiva" pitchFamily="66" charset="0"/>
              </a:rPr>
              <a:t> групової роботи</a:t>
            </a:r>
            <a:endParaRPr lang="ru-RU" sz="4800" dirty="0">
              <a:solidFill>
                <a:srgbClr val="80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203848" y="476672"/>
            <a:ext cx="2808312" cy="302433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0" y="476672"/>
            <a:ext cx="2699792" cy="302433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24745"/>
            <a:ext cx="2160240" cy="230425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51520" y="476672"/>
            <a:ext cx="22781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dirty="0" smtClean="0"/>
              <a:t>фронтальна робота</a:t>
            </a:r>
          </a:p>
          <a:p>
            <a:pPr algn="ctr"/>
            <a:r>
              <a:rPr lang="uk-UA" dirty="0" smtClean="0"/>
              <a:t> з класом</a:t>
            </a:r>
            <a:endParaRPr lang="ru-RU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1196752"/>
            <a:ext cx="2160240" cy="223224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433371" y="476672"/>
            <a:ext cx="23294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dirty="0" smtClean="0"/>
              <a:t>коло</a:t>
            </a:r>
          </a:p>
          <a:p>
            <a:pPr algn="ctr"/>
            <a:r>
              <a:rPr lang="uk-UA" dirty="0" smtClean="0"/>
              <a:t>(за участю вчителя)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372200" y="548680"/>
            <a:ext cx="2771800" cy="28803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60232" y="1124744"/>
            <a:ext cx="2160240" cy="216024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7164288" y="620688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літера “П”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051720" y="0"/>
            <a:ext cx="47259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 smtClean="0">
                <a:solidFill>
                  <a:schemeClr val="bg1"/>
                </a:solidFill>
                <a:latin typeface="Monotype Corsiva" pitchFamily="66" charset="0"/>
              </a:rPr>
              <a:t>Форма розміщення меблів у класі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3645024"/>
            <a:ext cx="2771800" cy="321297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131840" y="3645024"/>
            <a:ext cx="2880320" cy="321297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6372200" y="3645024"/>
            <a:ext cx="2771800" cy="321297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4234717"/>
            <a:ext cx="2160240" cy="2623283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467544" y="3717032"/>
            <a:ext cx="1630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прямокутник</a:t>
            </a:r>
            <a:endParaRPr lang="ru-RU" dirty="0"/>
          </a:p>
        </p:txBody>
      </p:sp>
      <p:pic>
        <p:nvPicPr>
          <p:cNvPr id="1034" name="Picture 10" descr="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60232" y="4725144"/>
            <a:ext cx="2208537" cy="2132856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6372200" y="3645024"/>
            <a:ext cx="2771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вільне розміщення дітей  на підлозі</a:t>
            </a:r>
          </a:p>
          <a:p>
            <a:pPr algn="ctr"/>
            <a:r>
              <a:rPr lang="uk-UA" dirty="0" smtClean="0"/>
              <a:t>(початкова школа)</a:t>
            </a:r>
            <a:endParaRPr lang="ru-RU" dirty="0"/>
          </a:p>
        </p:txBody>
      </p:sp>
      <p:pic>
        <p:nvPicPr>
          <p:cNvPr id="1035" name="Picture 11" descr="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347864" y="4365104"/>
            <a:ext cx="2448272" cy="2492896"/>
          </a:xfrm>
          <a:prstGeom prst="rect">
            <a:avLst/>
          </a:prstGeom>
          <a:noFill/>
        </p:spPr>
      </p:pic>
      <p:sp>
        <p:nvSpPr>
          <p:cNvPr id="21" name="TextBox 20"/>
          <p:cNvSpPr txBox="1"/>
          <p:nvPr/>
        </p:nvSpPr>
        <p:spPr>
          <a:xfrm>
            <a:off x="3491880" y="3717032"/>
            <a:ext cx="2182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робота в четвірках</a:t>
            </a:r>
            <a:endParaRPr lang="ru-RU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500"/>
                            </p:stCondLst>
                            <p:childTnLst>
                              <p:par>
                                <p:cTn id="3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500"/>
                            </p:stCondLst>
                            <p:childTnLst>
                              <p:par>
                                <p:cTn id="3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7500"/>
                            </p:stCondLst>
                            <p:childTnLst>
                              <p:par>
                                <p:cTn id="4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8500"/>
                            </p:stCondLst>
                            <p:childTnLst>
                              <p:par>
                                <p:cTn id="4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1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9500"/>
                            </p:stCondLst>
                            <p:childTnLst>
                              <p:par>
                                <p:cTn id="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5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1500"/>
                            </p:stCondLst>
                            <p:childTnLst>
                              <p:par>
                                <p:cTn id="6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10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25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35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4500"/>
                            </p:stCondLst>
                            <p:childTnLst>
                              <p:par>
                                <p:cTn id="7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1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 animBg="1"/>
      <p:bldP spid="4" grpId="0"/>
      <p:bldP spid="7" grpId="0"/>
      <p:bldP spid="8" grpId="0" animBg="1"/>
      <p:bldP spid="10" grpId="0"/>
      <p:bldP spid="11" grpId="0"/>
      <p:bldP spid="12" grpId="0" animBg="1"/>
      <p:bldP spid="13" grpId="0" animBg="1"/>
      <p:bldP spid="14" grpId="0" animBg="1"/>
      <p:bldP spid="16" grpId="0"/>
      <p:bldP spid="18" grpId="0"/>
      <p:bldP spid="2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04664"/>
            <a:ext cx="522611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000" b="1" dirty="0" smtClean="0">
                <a:solidFill>
                  <a:srgbClr val="C00000"/>
                </a:solidFill>
                <a:latin typeface="Monotype Corsiva" pitchFamily="66" charset="0"/>
              </a:rPr>
              <a:t>Переваги групової роботи </a:t>
            </a:r>
          </a:p>
          <a:p>
            <a:r>
              <a:rPr lang="uk-UA" sz="4000" b="1" dirty="0" smtClean="0">
                <a:solidFill>
                  <a:srgbClr val="C00000"/>
                </a:solidFill>
                <a:latin typeface="Monotype Corsiva" pitchFamily="66" charset="0"/>
              </a:rPr>
              <a:t>на уроках іноземної мови:</a:t>
            </a:r>
            <a:endParaRPr lang="ru-RU" sz="4000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060848"/>
            <a:ext cx="8449749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uk-UA" sz="3200" b="1" dirty="0" smtClean="0">
                <a:latin typeface="Monotype Corsiva" pitchFamily="66" charset="0"/>
              </a:rPr>
              <a:t> сприятлива для учнів атмосфера;</a:t>
            </a:r>
          </a:p>
          <a:p>
            <a:pPr>
              <a:buFont typeface="Wingdings" pitchFamily="2" charset="2"/>
              <a:buChar char="q"/>
            </a:pPr>
            <a:r>
              <a:rPr lang="uk-UA" sz="3200" b="1" dirty="0">
                <a:latin typeface="Monotype Corsiva" pitchFamily="66" charset="0"/>
              </a:rPr>
              <a:t> </a:t>
            </a:r>
            <a:r>
              <a:rPr lang="uk-UA" sz="3200" b="1" dirty="0" smtClean="0">
                <a:latin typeface="Monotype Corsiva" pitchFamily="66" charset="0"/>
              </a:rPr>
              <a:t>вирішення проблеми сором'язливості та скутості;</a:t>
            </a:r>
          </a:p>
          <a:p>
            <a:pPr>
              <a:buFont typeface="Wingdings" pitchFamily="2" charset="2"/>
              <a:buChar char="q"/>
            </a:pPr>
            <a:r>
              <a:rPr lang="uk-UA" sz="3200" b="1" dirty="0">
                <a:latin typeface="Monotype Corsiva" pitchFamily="66" charset="0"/>
              </a:rPr>
              <a:t> </a:t>
            </a:r>
            <a:r>
              <a:rPr lang="uk-UA" sz="3200" b="1" dirty="0" smtClean="0">
                <a:latin typeface="Monotype Corsiva" pitchFamily="66" charset="0"/>
              </a:rPr>
              <a:t>особистісний підхід, оскільки в центрі уваги </a:t>
            </a:r>
          </a:p>
          <a:p>
            <a:r>
              <a:rPr lang="uk-UA" sz="3200" b="1" dirty="0">
                <a:latin typeface="Monotype Corsiva" pitchFamily="66" charset="0"/>
              </a:rPr>
              <a:t> </a:t>
            </a:r>
            <a:r>
              <a:rPr lang="uk-UA" sz="3200" b="1" dirty="0" smtClean="0">
                <a:latin typeface="Monotype Corsiva" pitchFamily="66" charset="0"/>
              </a:rPr>
              <a:t>    не вчитель, а учень;</a:t>
            </a:r>
          </a:p>
          <a:p>
            <a:pPr>
              <a:buFont typeface="Wingdings" pitchFamily="2" charset="2"/>
              <a:buChar char="q"/>
            </a:pPr>
            <a:r>
              <a:rPr lang="uk-UA" sz="3200" b="1" dirty="0">
                <a:latin typeface="Monotype Corsiva" pitchFamily="66" charset="0"/>
              </a:rPr>
              <a:t> </a:t>
            </a:r>
            <a:r>
              <a:rPr lang="uk-UA" sz="3200" b="1" dirty="0" smtClean="0">
                <a:latin typeface="Monotype Corsiva" pitchFamily="66" charset="0"/>
              </a:rPr>
              <a:t>залучення всіх учнів до навчального процесу;</a:t>
            </a:r>
          </a:p>
          <a:p>
            <a:pPr>
              <a:buFont typeface="Wingdings" pitchFamily="2" charset="2"/>
              <a:buChar char="q"/>
            </a:pPr>
            <a:r>
              <a:rPr lang="uk-UA" sz="3200" b="1" dirty="0">
                <a:latin typeface="Monotype Corsiva" pitchFamily="66" charset="0"/>
              </a:rPr>
              <a:t> </a:t>
            </a:r>
            <a:r>
              <a:rPr lang="uk-UA" sz="3200" b="1" dirty="0" smtClean="0">
                <a:latin typeface="Monotype Corsiva" pitchFamily="66" charset="0"/>
              </a:rPr>
              <a:t>постійне та безперервне спілкування. 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348880"/>
            <a:ext cx="38164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>
                <a:solidFill>
                  <a:srgbClr val="FF0000"/>
                </a:solidFill>
              </a:rPr>
              <a:t>Г</a:t>
            </a:r>
            <a:r>
              <a:rPr lang="uk-UA" sz="3200" dirty="0" smtClean="0">
                <a:solidFill>
                  <a:srgbClr val="FF0000"/>
                </a:solidFill>
              </a:rPr>
              <a:t>рупова робота</a:t>
            </a:r>
          </a:p>
          <a:p>
            <a:r>
              <a:rPr lang="uk-UA" sz="3200" dirty="0" smtClean="0">
                <a:solidFill>
                  <a:srgbClr val="800000"/>
                </a:solidFill>
              </a:rPr>
              <a:t>на уроці іноземної </a:t>
            </a:r>
          </a:p>
          <a:p>
            <a:r>
              <a:rPr lang="uk-UA" sz="3200" dirty="0" smtClean="0">
                <a:solidFill>
                  <a:srgbClr val="800000"/>
                </a:solidFill>
              </a:rPr>
              <a:t>мови – це …</a:t>
            </a:r>
            <a:endParaRPr lang="ru-RU" sz="3200" dirty="0">
              <a:solidFill>
                <a:srgbClr val="8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04862" y="5157192"/>
            <a:ext cx="363913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dirty="0" smtClean="0">
                <a:solidFill>
                  <a:srgbClr val="FF0000"/>
                </a:solidFill>
                <a:latin typeface="Monotype Corsiva" pitchFamily="66" charset="0"/>
              </a:rPr>
              <a:t>…  інтерактивна</a:t>
            </a:r>
          </a:p>
          <a:p>
            <a:r>
              <a:rPr lang="uk-UA" sz="3600" dirty="0">
                <a:solidFill>
                  <a:srgbClr val="FF0000"/>
                </a:solidFill>
                <a:latin typeface="Monotype Corsiva" pitchFamily="66" charset="0"/>
              </a:rPr>
              <a:t> </a:t>
            </a:r>
            <a:r>
              <a:rPr lang="uk-UA" sz="3600" dirty="0" smtClean="0">
                <a:solidFill>
                  <a:srgbClr val="FF0000"/>
                </a:solidFill>
                <a:latin typeface="Monotype Corsiva" pitchFamily="66" charset="0"/>
              </a:rPr>
              <a:t>    форма навчання.</a:t>
            </a:r>
            <a:endParaRPr lang="ru-RU" sz="36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68709" y="764704"/>
            <a:ext cx="457529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dirty="0" smtClean="0">
                <a:solidFill>
                  <a:srgbClr val="FF0000"/>
                </a:solidFill>
                <a:latin typeface="Monotype Corsiva" pitchFamily="66" charset="0"/>
              </a:rPr>
              <a:t>… реалізація принципу </a:t>
            </a:r>
          </a:p>
          <a:p>
            <a:r>
              <a:rPr lang="uk-UA" sz="3600" dirty="0">
                <a:solidFill>
                  <a:srgbClr val="FF0000"/>
                </a:solidFill>
                <a:latin typeface="Monotype Corsiva" pitchFamily="66" charset="0"/>
              </a:rPr>
              <a:t> </a:t>
            </a:r>
            <a:r>
              <a:rPr lang="uk-UA" sz="3600" dirty="0" smtClean="0">
                <a:solidFill>
                  <a:srgbClr val="FF0000"/>
                </a:solidFill>
                <a:latin typeface="Monotype Corsiva" pitchFamily="66" charset="0"/>
              </a:rPr>
              <a:t>   активності в навчанні.</a:t>
            </a:r>
            <a:endParaRPr lang="ru-RU" sz="36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24438" y="2780928"/>
            <a:ext cx="471956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dirty="0" smtClean="0">
                <a:solidFill>
                  <a:srgbClr val="FF0000"/>
                </a:solidFill>
                <a:latin typeface="Monotype Corsiva" pitchFamily="66" charset="0"/>
              </a:rPr>
              <a:t>… один із факторів</a:t>
            </a:r>
          </a:p>
          <a:p>
            <a:r>
              <a:rPr lang="uk-UA" sz="3600" dirty="0">
                <a:solidFill>
                  <a:srgbClr val="FF0000"/>
                </a:solidFill>
                <a:latin typeface="Monotype Corsiva" pitchFamily="66" charset="0"/>
              </a:rPr>
              <a:t> </a:t>
            </a:r>
            <a:r>
              <a:rPr lang="uk-UA" sz="3600" dirty="0" smtClean="0">
                <a:solidFill>
                  <a:srgbClr val="FF0000"/>
                </a:solidFill>
                <a:latin typeface="Monotype Corsiva" pitchFamily="66" charset="0"/>
              </a:rPr>
              <a:t>   розвиваючого навчання;</a:t>
            </a:r>
            <a:endParaRPr lang="ru-RU" sz="3600" dirty="0">
              <a:solidFill>
                <a:srgbClr val="FF0000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60040958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2204864"/>
            <a:ext cx="7250703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400" dirty="0" smtClean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Мета – навчання спілкуванню</a:t>
            </a:r>
          </a:p>
          <a:p>
            <a:r>
              <a:rPr lang="uk-UA" sz="4400" dirty="0" smtClean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іноземною мовою,  забезпечення</a:t>
            </a:r>
          </a:p>
          <a:p>
            <a:r>
              <a:rPr lang="uk-UA" sz="4400" dirty="0" smtClean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максимальної  активізації </a:t>
            </a:r>
          </a:p>
          <a:p>
            <a:r>
              <a:rPr lang="uk-UA" sz="4400" dirty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к</a:t>
            </a:r>
            <a:r>
              <a:rPr lang="uk-UA" sz="4400" dirty="0" smtClean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омунікативної діяльності учнів.</a:t>
            </a:r>
            <a:endParaRPr lang="ru-RU" sz="4400" dirty="0">
              <a:solidFill>
                <a:srgbClr val="002060"/>
              </a:solidFill>
              <a:latin typeface="Monotype Corsiva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1268760"/>
            <a:ext cx="802655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2800" dirty="0" smtClean="0">
                <a:solidFill>
                  <a:srgbClr val="CC0000"/>
                </a:solidFill>
                <a:latin typeface="Arial Black" pitchFamily="34" charset="0"/>
              </a:rPr>
              <a:t>Труднощі </a:t>
            </a:r>
          </a:p>
          <a:p>
            <a:pPr algn="ctr"/>
            <a:r>
              <a:rPr lang="uk-UA" sz="2800" dirty="0" smtClean="0">
                <a:solidFill>
                  <a:srgbClr val="800000"/>
                </a:solidFill>
                <a:latin typeface="Arial Black" pitchFamily="34" charset="0"/>
              </a:rPr>
              <a:t>при організації групового спілкування</a:t>
            </a:r>
            <a:endParaRPr lang="ru-RU" sz="2800" dirty="0">
              <a:solidFill>
                <a:srgbClr val="800000"/>
              </a:solidFill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3212976"/>
            <a:ext cx="450636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труднощі,пов'язані </a:t>
            </a:r>
          </a:p>
          <a:p>
            <a:r>
              <a:rPr lang="uk-UA" sz="3200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з діяльністю вчителя</a:t>
            </a:r>
          </a:p>
          <a:p>
            <a:r>
              <a:rPr lang="uk-UA" sz="3200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(організаційного характеру)</a:t>
            </a:r>
            <a:endParaRPr lang="ru-RU" sz="3200" dirty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36096" y="3284984"/>
            <a:ext cx="320151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т</a:t>
            </a:r>
            <a:r>
              <a:rPr lang="uk-UA" sz="3200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руднощі, пов'язані</a:t>
            </a:r>
          </a:p>
          <a:p>
            <a:r>
              <a:rPr lang="uk-UA" sz="3200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 з діяльністю учнів </a:t>
            </a:r>
            <a:endParaRPr lang="ru-RU" sz="3200" dirty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2771800" y="2204864"/>
            <a:ext cx="1152128" cy="9361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5292080" y="2204864"/>
            <a:ext cx="1080120" cy="10081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692696"/>
            <a:ext cx="6614311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2800" dirty="0">
                <a:solidFill>
                  <a:srgbClr val="CC0000"/>
                </a:solidFill>
                <a:latin typeface="Arial Black" pitchFamily="34" charset="0"/>
              </a:rPr>
              <a:t>Т</a:t>
            </a:r>
            <a:r>
              <a:rPr lang="uk-UA" sz="2800" dirty="0" smtClean="0">
                <a:solidFill>
                  <a:srgbClr val="CC0000"/>
                </a:solidFill>
                <a:latin typeface="Arial Black" pitchFamily="34" charset="0"/>
              </a:rPr>
              <a:t>руднощі,</a:t>
            </a:r>
          </a:p>
          <a:p>
            <a:pPr algn="ctr"/>
            <a:r>
              <a:rPr lang="uk-UA" sz="2800" dirty="0" smtClean="0">
                <a:solidFill>
                  <a:srgbClr val="800000"/>
                </a:solidFill>
                <a:latin typeface="Arial Black" pitchFamily="34" charset="0"/>
              </a:rPr>
              <a:t>пов'язані  з діяльністю вчителя</a:t>
            </a:r>
          </a:p>
          <a:p>
            <a:pPr algn="ctr"/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2132856"/>
            <a:ext cx="8853706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uk-UA" sz="3200" dirty="0">
                <a:latin typeface="Arial Narrow" pitchFamily="34" charset="0"/>
              </a:rPr>
              <a:t>в</a:t>
            </a:r>
            <a:r>
              <a:rPr lang="uk-UA" sz="3200" dirty="0" smtClean="0">
                <a:latin typeface="Arial Narrow" pitchFamily="34" charset="0"/>
              </a:rPr>
              <a:t>елика наповнюваність групи;</a:t>
            </a:r>
          </a:p>
          <a:p>
            <a:pPr>
              <a:buFont typeface="Wingdings" pitchFamily="2" charset="2"/>
              <a:buChar char="ü"/>
            </a:pPr>
            <a:r>
              <a:rPr lang="uk-UA" sz="3200" dirty="0" smtClean="0">
                <a:latin typeface="Arial Narrow" pitchFamily="34" charset="0"/>
              </a:rPr>
              <a:t>непристосованість класного приміщення до групової </a:t>
            </a:r>
          </a:p>
          <a:p>
            <a:r>
              <a:rPr lang="uk-UA" sz="3200" dirty="0">
                <a:latin typeface="Arial Narrow" pitchFamily="34" charset="0"/>
              </a:rPr>
              <a:t> </a:t>
            </a:r>
            <a:r>
              <a:rPr lang="uk-UA" sz="3200" dirty="0" smtClean="0">
                <a:latin typeface="Arial Narrow" pitchFamily="34" charset="0"/>
              </a:rPr>
              <a:t>   роботи;</a:t>
            </a:r>
          </a:p>
          <a:p>
            <a:pPr>
              <a:buFont typeface="Wingdings" pitchFamily="2" charset="2"/>
              <a:buChar char="ü"/>
            </a:pPr>
            <a:r>
              <a:rPr lang="uk-UA" sz="3200" dirty="0" smtClean="0">
                <a:latin typeface="Arial Narrow" pitchFamily="34" charset="0"/>
              </a:rPr>
              <a:t>організація  даного виду роботи вимагає багато </a:t>
            </a:r>
          </a:p>
          <a:p>
            <a:r>
              <a:rPr lang="uk-UA" sz="3200" dirty="0">
                <a:latin typeface="Arial Narrow" pitchFamily="34" charset="0"/>
              </a:rPr>
              <a:t> </a:t>
            </a:r>
            <a:r>
              <a:rPr lang="uk-UA" sz="3200" dirty="0" smtClean="0">
                <a:latin typeface="Arial Narrow" pitchFamily="34" charset="0"/>
              </a:rPr>
              <a:t>   часу;</a:t>
            </a:r>
          </a:p>
          <a:p>
            <a:pPr>
              <a:buFont typeface="Wingdings" pitchFamily="2" charset="2"/>
              <a:buChar char="ü"/>
            </a:pPr>
            <a:r>
              <a:rPr lang="uk-UA" sz="3200" dirty="0">
                <a:latin typeface="Arial Narrow" pitchFamily="34" charset="0"/>
              </a:rPr>
              <a:t>н</a:t>
            </a:r>
            <a:r>
              <a:rPr lang="uk-UA" sz="3200" dirty="0" smtClean="0">
                <a:latin typeface="Arial Narrow" pitchFamily="34" charset="0"/>
              </a:rPr>
              <a:t>едостатня кількість методичних посібників та </a:t>
            </a:r>
          </a:p>
          <a:p>
            <a:r>
              <a:rPr lang="uk-UA" sz="3200" dirty="0" smtClean="0">
                <a:latin typeface="Arial Narrow" pitchFamily="34" charset="0"/>
              </a:rPr>
              <a:t>    розробок.</a:t>
            </a:r>
            <a:endParaRPr lang="ru-RU" sz="3200" dirty="0"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7310" y="476672"/>
            <a:ext cx="703109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3200" dirty="0">
                <a:solidFill>
                  <a:srgbClr val="CC0000"/>
                </a:solidFill>
                <a:latin typeface="Arial Black" pitchFamily="34" charset="0"/>
              </a:rPr>
              <a:t>Т</a:t>
            </a:r>
            <a:r>
              <a:rPr lang="uk-UA" sz="3200" dirty="0" smtClean="0">
                <a:solidFill>
                  <a:srgbClr val="CC0000"/>
                </a:solidFill>
                <a:latin typeface="Arial Black" pitchFamily="34" charset="0"/>
              </a:rPr>
              <a:t>руднощі,</a:t>
            </a:r>
          </a:p>
          <a:p>
            <a:pPr algn="ctr"/>
            <a:r>
              <a:rPr lang="uk-UA" sz="3200" dirty="0" smtClean="0">
                <a:latin typeface="Arial Black" pitchFamily="34" charset="0"/>
              </a:rPr>
              <a:t> </a:t>
            </a:r>
            <a:r>
              <a:rPr lang="uk-UA" sz="3200" dirty="0" smtClean="0">
                <a:solidFill>
                  <a:srgbClr val="800000"/>
                </a:solidFill>
                <a:latin typeface="Arial Black" pitchFamily="34" charset="0"/>
              </a:rPr>
              <a:t>пов'язані  з діяльністю учнів</a:t>
            </a:r>
            <a:endParaRPr lang="ru-RU" sz="3200" dirty="0">
              <a:solidFill>
                <a:srgbClr val="800000"/>
              </a:solidFill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2204864"/>
            <a:ext cx="8278228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uk-UA" sz="3200" dirty="0" smtClean="0">
                <a:latin typeface="Arial Narrow" pitchFamily="34" charset="0"/>
              </a:rPr>
              <a:t> непідготовленість учнів до даного виду роботи;</a:t>
            </a:r>
          </a:p>
          <a:p>
            <a:pPr>
              <a:buFont typeface="Wingdings" pitchFamily="2" charset="2"/>
              <a:buChar char="ü"/>
            </a:pPr>
            <a:r>
              <a:rPr lang="uk-UA" sz="3200" dirty="0" smtClean="0">
                <a:latin typeface="Arial Narrow" pitchFamily="34" charset="0"/>
              </a:rPr>
              <a:t>нерозуміння учнем своєї ролі в процесі групового</a:t>
            </a:r>
          </a:p>
          <a:p>
            <a:r>
              <a:rPr lang="uk-UA" sz="3200" dirty="0">
                <a:latin typeface="Arial Narrow" pitchFamily="34" charset="0"/>
              </a:rPr>
              <a:t> </a:t>
            </a:r>
            <a:r>
              <a:rPr lang="uk-UA" sz="3200" dirty="0" smtClean="0">
                <a:latin typeface="Arial Narrow" pitchFamily="34" charset="0"/>
              </a:rPr>
              <a:t>   спілкування;</a:t>
            </a:r>
          </a:p>
          <a:p>
            <a:pPr>
              <a:buFont typeface="Wingdings" pitchFamily="2" charset="2"/>
              <a:buChar char="ü"/>
            </a:pPr>
            <a:r>
              <a:rPr lang="uk-UA" sz="3200" dirty="0" smtClean="0">
                <a:latin typeface="Arial Narrow" pitchFamily="34" charset="0"/>
              </a:rPr>
              <a:t>страх говорити іноземною мовою;</a:t>
            </a:r>
          </a:p>
          <a:p>
            <a:pPr>
              <a:buFont typeface="Wingdings" pitchFamily="2" charset="2"/>
              <a:buChar char="ü"/>
            </a:pPr>
            <a:r>
              <a:rPr lang="uk-UA" sz="3200" dirty="0" smtClean="0">
                <a:latin typeface="Arial Narrow" pitchFamily="34" charset="0"/>
              </a:rPr>
              <a:t>можливість уникати виконання завдання;</a:t>
            </a:r>
          </a:p>
          <a:p>
            <a:pPr>
              <a:buFont typeface="Wingdings" pitchFamily="2" charset="2"/>
              <a:buChar char="ü"/>
            </a:pPr>
            <a:r>
              <a:rPr lang="uk-UA" sz="3200" dirty="0" smtClean="0">
                <a:latin typeface="Arial Narrow" pitchFamily="34" charset="0"/>
              </a:rPr>
              <a:t>різний темп роботи.</a:t>
            </a:r>
            <a:endParaRPr lang="ru-RU" sz="3200" dirty="0"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76672"/>
            <a:ext cx="88204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800" b="1" dirty="0" smtClean="0">
                <a:solidFill>
                  <a:schemeClr val="accent3">
                    <a:lumMod val="50000"/>
                  </a:schemeClr>
                </a:solidFill>
              </a:rPr>
              <a:t>Успіх</a:t>
            </a:r>
          </a:p>
          <a:p>
            <a:pPr algn="ctr"/>
            <a:r>
              <a:rPr lang="uk-UA" sz="4800" dirty="0" smtClean="0"/>
              <a:t> </a:t>
            </a:r>
            <a:r>
              <a:rPr lang="uk-UA" sz="4800" dirty="0" smtClean="0">
                <a:solidFill>
                  <a:schemeClr val="accent3">
                    <a:lumMod val="75000"/>
                  </a:schemeClr>
                </a:solidFill>
              </a:rPr>
              <a:t>колективної роботи залежить</a:t>
            </a:r>
            <a:r>
              <a:rPr lang="uk-UA" sz="4800" dirty="0" smtClean="0"/>
              <a:t>   </a:t>
            </a:r>
            <a:endParaRPr lang="ru-RU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3140968"/>
            <a:ext cx="424847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000" i="1" dirty="0" smtClean="0">
                <a:solidFill>
                  <a:srgbClr val="9900FF"/>
                </a:solidFill>
                <a:latin typeface="Arial Narrow" pitchFamily="34" charset="0"/>
              </a:rPr>
              <a:t>від професійних </a:t>
            </a:r>
          </a:p>
          <a:p>
            <a:pPr algn="ctr"/>
            <a:r>
              <a:rPr lang="uk-UA" sz="4000" i="1" dirty="0" smtClean="0">
                <a:solidFill>
                  <a:srgbClr val="9900FF"/>
                </a:solidFill>
                <a:latin typeface="Arial Narrow" pitchFamily="34" charset="0"/>
              </a:rPr>
              <a:t>та особистісних </a:t>
            </a:r>
          </a:p>
          <a:p>
            <a:pPr algn="ctr"/>
            <a:r>
              <a:rPr lang="uk-UA" sz="4000" i="1" dirty="0" smtClean="0">
                <a:solidFill>
                  <a:srgbClr val="9900FF"/>
                </a:solidFill>
                <a:latin typeface="Arial Narrow" pitchFamily="34" charset="0"/>
              </a:rPr>
              <a:t>якостей вчителя </a:t>
            </a:r>
          </a:p>
          <a:p>
            <a:endParaRPr lang="ru-RU" sz="4000" i="1" dirty="0">
              <a:solidFill>
                <a:srgbClr val="9900FF"/>
              </a:solidFill>
              <a:latin typeface="Arial Narrow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55976" y="3068960"/>
            <a:ext cx="43924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000" i="1" dirty="0" smtClean="0">
                <a:solidFill>
                  <a:srgbClr val="9900FF"/>
                </a:solidFill>
                <a:latin typeface="Arial Narrow" pitchFamily="34" charset="0"/>
              </a:rPr>
              <a:t>від бажання та вміння </a:t>
            </a:r>
          </a:p>
          <a:p>
            <a:pPr algn="ctr"/>
            <a:r>
              <a:rPr lang="uk-UA" sz="4000" i="1" dirty="0" smtClean="0">
                <a:solidFill>
                  <a:srgbClr val="9900FF"/>
                </a:solidFill>
                <a:latin typeface="Arial Narrow" pitchFamily="34" charset="0"/>
              </a:rPr>
              <a:t>учнів  працювати самостійно та</a:t>
            </a:r>
          </a:p>
          <a:p>
            <a:pPr algn="ctr"/>
            <a:r>
              <a:rPr lang="uk-UA" sz="4000" i="1" dirty="0" smtClean="0">
                <a:solidFill>
                  <a:srgbClr val="9900FF"/>
                </a:solidFill>
                <a:latin typeface="Arial Narrow" pitchFamily="34" charset="0"/>
              </a:rPr>
              <a:t> злагоджено.</a:t>
            </a:r>
            <a:endParaRPr lang="ru-RU" sz="4000" i="1" dirty="0" smtClean="0">
              <a:solidFill>
                <a:srgbClr val="9900FF"/>
              </a:solidFill>
              <a:latin typeface="Arial Narrow" pitchFamily="34" charset="0"/>
            </a:endParaRPr>
          </a:p>
          <a:p>
            <a:endParaRPr lang="ru-RU" sz="4000" i="1" dirty="0">
              <a:solidFill>
                <a:srgbClr val="9900FF"/>
              </a:solidFill>
              <a:latin typeface="Arial Narrow" pitchFamily="34" charset="0"/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1619672" y="1988840"/>
            <a:ext cx="360040" cy="12241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6372200" y="1988840"/>
            <a:ext cx="360040" cy="12241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04664"/>
            <a:ext cx="521989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Корисні рекомендації </a:t>
            </a:r>
          </a:p>
          <a:p>
            <a:r>
              <a:rPr lang="uk-UA" sz="28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по організації роботи в групах:</a:t>
            </a:r>
            <a:endParaRPr lang="ru-RU" sz="28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268760"/>
            <a:ext cx="8076250" cy="58477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uk-UA" sz="2200" b="1" dirty="0" smtClean="0">
                <a:solidFill>
                  <a:srgbClr val="006600"/>
                </a:solidFill>
                <a:latin typeface="Arial Narrow" pitchFamily="34" charset="0"/>
                <a:cs typeface="Times New Roman" pitchFamily="18" charset="0"/>
              </a:rPr>
              <a:t>в групі має бути не більше 5 чоловік;</a:t>
            </a:r>
          </a:p>
          <a:p>
            <a:pPr>
              <a:buFont typeface="Wingdings" pitchFamily="2" charset="2"/>
              <a:buChar char="Ø"/>
            </a:pPr>
            <a:r>
              <a:rPr lang="uk-UA" sz="2200" b="1" dirty="0" smtClean="0">
                <a:solidFill>
                  <a:srgbClr val="006600"/>
                </a:solidFill>
                <a:latin typeface="Arial Narrow" pitchFamily="34" charset="0"/>
                <a:cs typeface="Times New Roman" pitchFamily="18" charset="0"/>
              </a:rPr>
              <a:t>завдання варто будувати чітко та ясно;</a:t>
            </a:r>
          </a:p>
          <a:p>
            <a:pPr>
              <a:buFont typeface="Wingdings" pitchFamily="2" charset="2"/>
              <a:buChar char="Ø"/>
            </a:pPr>
            <a:r>
              <a:rPr lang="uk-UA" sz="2200" b="1" dirty="0">
                <a:solidFill>
                  <a:srgbClr val="006600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uk-UA" sz="2200" b="1" dirty="0" smtClean="0">
                <a:solidFill>
                  <a:srgbClr val="006600"/>
                </a:solidFill>
                <a:latin typeface="Arial Narrow" pitchFamily="34" charset="0"/>
                <a:cs typeface="Times New Roman" pitchFamily="18" charset="0"/>
              </a:rPr>
              <a:t>учням необхідний час, щоб навчитися працювати разом, тому </a:t>
            </a:r>
          </a:p>
          <a:p>
            <a:r>
              <a:rPr lang="uk-UA" sz="2200" b="1" dirty="0">
                <a:solidFill>
                  <a:srgbClr val="006600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uk-UA" sz="2200" b="1" dirty="0" smtClean="0">
                <a:solidFill>
                  <a:srgbClr val="006600"/>
                </a:solidFill>
                <a:latin typeface="Arial Narrow" pitchFamily="34" charset="0"/>
                <a:cs typeface="Times New Roman" pitchFamily="18" charset="0"/>
              </a:rPr>
              <a:t>   не варто їх     квапити;</a:t>
            </a:r>
          </a:p>
          <a:p>
            <a:pPr>
              <a:buFont typeface="Wingdings" pitchFamily="2" charset="2"/>
              <a:buChar char="Ø"/>
            </a:pPr>
            <a:r>
              <a:rPr lang="uk-UA" sz="2200" b="1" dirty="0">
                <a:solidFill>
                  <a:srgbClr val="006600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uk-UA" sz="2200" b="1" dirty="0" smtClean="0">
                <a:solidFill>
                  <a:srgbClr val="006600"/>
                </a:solidFill>
                <a:latin typeface="Arial Narrow" pitchFamily="34" charset="0"/>
                <a:cs typeface="Times New Roman" pitchFamily="18" charset="0"/>
              </a:rPr>
              <a:t>роботу не слід затягувати, час на підготовку має бути чітко</a:t>
            </a:r>
          </a:p>
          <a:p>
            <a:r>
              <a:rPr lang="uk-UA" sz="2200" b="1" dirty="0">
                <a:solidFill>
                  <a:srgbClr val="006600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uk-UA" sz="2200" b="1" dirty="0" smtClean="0">
                <a:solidFill>
                  <a:srgbClr val="006600"/>
                </a:solidFill>
                <a:latin typeface="Arial Narrow" pitchFamily="34" charset="0"/>
                <a:cs typeface="Times New Roman" pitchFamily="18" charset="0"/>
              </a:rPr>
              <a:t>   визначеним;</a:t>
            </a:r>
          </a:p>
          <a:p>
            <a:pPr>
              <a:buFont typeface="Wingdings" pitchFamily="2" charset="2"/>
              <a:buChar char="Ø"/>
            </a:pPr>
            <a:r>
              <a:rPr lang="uk-UA" sz="2200" b="1" dirty="0">
                <a:solidFill>
                  <a:srgbClr val="006600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uk-UA" sz="2200" b="1" dirty="0" smtClean="0">
                <a:solidFill>
                  <a:srgbClr val="006600"/>
                </a:solidFill>
                <a:latin typeface="Arial Narrow" pitchFamily="34" charset="0"/>
                <a:cs typeface="Times New Roman" pitchFamily="18" charset="0"/>
              </a:rPr>
              <a:t>не слід втручатися в роботу після її початку та переривати учнів</a:t>
            </a:r>
          </a:p>
          <a:p>
            <a:r>
              <a:rPr lang="uk-UA" sz="2200" b="1" dirty="0">
                <a:solidFill>
                  <a:srgbClr val="006600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uk-UA" sz="2200" b="1" dirty="0" smtClean="0">
                <a:solidFill>
                  <a:srgbClr val="006600"/>
                </a:solidFill>
                <a:latin typeface="Arial Narrow" pitchFamily="34" charset="0"/>
                <a:cs typeface="Times New Roman" pitchFamily="18" charset="0"/>
              </a:rPr>
              <a:t>   в процесі спілкування;</a:t>
            </a:r>
          </a:p>
          <a:p>
            <a:pPr>
              <a:buFont typeface="Wingdings" pitchFamily="2" charset="2"/>
              <a:buChar char="Ø"/>
            </a:pPr>
            <a:r>
              <a:rPr lang="uk-UA" sz="2200" b="1" dirty="0">
                <a:solidFill>
                  <a:srgbClr val="006600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uk-UA" sz="2200" b="1" dirty="0" smtClean="0">
                <a:solidFill>
                  <a:srgbClr val="006600"/>
                </a:solidFill>
                <a:latin typeface="Arial Narrow" pitchFamily="34" charset="0"/>
                <a:cs typeface="Times New Roman" pitchFamily="18" charset="0"/>
              </a:rPr>
              <a:t> протягом підготовки завдання варто пройти класом слухаючи, </a:t>
            </a:r>
          </a:p>
          <a:p>
            <a:r>
              <a:rPr lang="uk-UA" sz="2200" b="1" dirty="0" smtClean="0">
                <a:solidFill>
                  <a:srgbClr val="006600"/>
                </a:solidFill>
                <a:latin typeface="Arial Narrow" pitchFamily="34" charset="0"/>
                <a:cs typeface="Times New Roman" pitchFamily="18" charset="0"/>
              </a:rPr>
              <a:t>    що саме обговорюють учасники груп;</a:t>
            </a:r>
          </a:p>
          <a:p>
            <a:pPr>
              <a:buFont typeface="Wingdings" pitchFamily="2" charset="2"/>
              <a:buChar char="Ø"/>
            </a:pPr>
            <a:r>
              <a:rPr lang="uk-UA" sz="2200" b="1" dirty="0">
                <a:solidFill>
                  <a:srgbClr val="006600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uk-UA" sz="2200" b="1" dirty="0" smtClean="0">
                <a:solidFill>
                  <a:srgbClr val="006600"/>
                </a:solidFill>
                <a:latin typeface="Arial Narrow" pitchFamily="34" charset="0"/>
                <a:cs typeface="Times New Roman" pitchFamily="18" charset="0"/>
              </a:rPr>
              <a:t>пояснення завдання, процес підготовки та контроль мають</a:t>
            </a:r>
          </a:p>
          <a:p>
            <a:r>
              <a:rPr lang="uk-UA" sz="2200" b="1" dirty="0">
                <a:solidFill>
                  <a:srgbClr val="006600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uk-UA" sz="2200" b="1" dirty="0" smtClean="0">
                <a:solidFill>
                  <a:srgbClr val="006600"/>
                </a:solidFill>
                <a:latin typeface="Arial Narrow" pitchFamily="34" charset="0"/>
                <a:cs typeface="Times New Roman" pitchFamily="18" charset="0"/>
              </a:rPr>
              <a:t>   здійснюватися іноземною мовою;</a:t>
            </a:r>
          </a:p>
          <a:p>
            <a:pPr>
              <a:buFont typeface="Wingdings" pitchFamily="2" charset="2"/>
              <a:buChar char="Ø"/>
            </a:pPr>
            <a:r>
              <a:rPr lang="uk-UA" sz="2200" b="1" dirty="0">
                <a:solidFill>
                  <a:srgbClr val="006600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uk-UA" sz="2200" b="1" dirty="0" smtClean="0">
                <a:solidFill>
                  <a:srgbClr val="006600"/>
                </a:solidFill>
                <a:latin typeface="Arial Narrow" pitchFamily="34" charset="0"/>
                <a:cs typeface="Times New Roman" pitchFamily="18" charset="0"/>
              </a:rPr>
              <a:t>для учнів, що закінчать раніше, має бути передбачене додаткове </a:t>
            </a:r>
          </a:p>
          <a:p>
            <a:r>
              <a:rPr lang="uk-UA" sz="2200" b="1" dirty="0">
                <a:solidFill>
                  <a:srgbClr val="006600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uk-UA" sz="2200" b="1" dirty="0" smtClean="0">
                <a:solidFill>
                  <a:srgbClr val="006600"/>
                </a:solidFill>
                <a:latin typeface="Arial Narrow" pitchFamily="34" charset="0"/>
                <a:cs typeface="Times New Roman" pitchFamily="18" charset="0"/>
              </a:rPr>
              <a:t>   завдання;</a:t>
            </a:r>
          </a:p>
          <a:p>
            <a:pPr>
              <a:buFont typeface="Wingdings" pitchFamily="2" charset="2"/>
              <a:buChar char="Ø"/>
            </a:pPr>
            <a:r>
              <a:rPr lang="uk-UA" sz="2200" b="1" dirty="0">
                <a:solidFill>
                  <a:srgbClr val="006600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uk-UA" sz="2200" b="1" dirty="0" smtClean="0">
                <a:solidFill>
                  <a:srgbClr val="006600"/>
                </a:solidFill>
                <a:latin typeface="Arial Narrow" pitchFamily="34" charset="0"/>
                <a:cs typeface="Times New Roman" pitchFamily="18" charset="0"/>
              </a:rPr>
              <a:t>оцініть та прокоментуйте роботу учнів;</a:t>
            </a:r>
          </a:p>
          <a:p>
            <a:pPr>
              <a:buFont typeface="Wingdings" pitchFamily="2" charset="2"/>
              <a:buChar char="Ø"/>
            </a:pPr>
            <a:r>
              <a:rPr lang="uk-UA" sz="2200" b="1" dirty="0">
                <a:solidFill>
                  <a:srgbClr val="006600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uk-UA" sz="2200" b="1" dirty="0" smtClean="0">
                <a:solidFill>
                  <a:srgbClr val="006600"/>
                </a:solidFill>
                <a:latin typeface="Arial Narrow" pitchFamily="34" charset="0"/>
                <a:cs typeface="Times New Roman" pitchFamily="18" charset="0"/>
              </a:rPr>
              <a:t> групова робота має завершуватися роботою над помилками.</a:t>
            </a:r>
          </a:p>
          <a:p>
            <a:pPr>
              <a:buFont typeface="Wingdings" pitchFamily="2" charset="2"/>
              <a:buChar char="Ø"/>
            </a:pPr>
            <a:endParaRPr lang="ru-RU" sz="2200" b="1" dirty="0">
              <a:solidFill>
                <a:srgbClr val="006600"/>
              </a:solidFill>
              <a:latin typeface="Arial Narrow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692696"/>
            <a:ext cx="82686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dirty="0" smtClean="0">
                <a:solidFill>
                  <a:srgbClr val="C00000"/>
                </a:solidFill>
                <a:latin typeface="Arial Black" pitchFamily="34" charset="0"/>
              </a:rPr>
              <a:t>СЕКРЕТИ  ПЛІДНОЇ СПІВПРАЦІ</a:t>
            </a:r>
            <a:endParaRPr lang="ru-RU" sz="36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1484784"/>
            <a:ext cx="830677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5400" b="1" dirty="0" smtClean="0">
                <a:solidFill>
                  <a:srgbClr val="FF0000"/>
                </a:solidFill>
                <a:latin typeface="Monotype Corsiva" pitchFamily="66" charset="0"/>
              </a:rPr>
              <a:t>Б</a:t>
            </a:r>
          </a:p>
          <a:p>
            <a:r>
              <a:rPr lang="uk-UA" sz="5400" b="1" dirty="0" smtClean="0">
                <a:solidFill>
                  <a:srgbClr val="FF0000"/>
                </a:solidFill>
                <a:latin typeface="Monotype Corsiva" pitchFamily="66" charset="0"/>
              </a:rPr>
              <a:t>У</a:t>
            </a:r>
          </a:p>
          <a:p>
            <a:r>
              <a:rPr lang="uk-UA" sz="5400" b="1" dirty="0" smtClean="0">
                <a:solidFill>
                  <a:srgbClr val="FF0000"/>
                </a:solidFill>
                <a:latin typeface="Monotype Corsiva" pitchFamily="66" charset="0"/>
              </a:rPr>
              <a:t>Д</a:t>
            </a:r>
          </a:p>
          <a:p>
            <a:r>
              <a:rPr lang="uk-UA" sz="5400" b="1" dirty="0" smtClean="0">
                <a:solidFill>
                  <a:srgbClr val="FF0000"/>
                </a:solidFill>
                <a:latin typeface="Monotype Corsiva" pitchFamily="66" charset="0"/>
              </a:rPr>
              <a:t>Ь</a:t>
            </a:r>
          </a:p>
          <a:p>
            <a:r>
              <a:rPr lang="uk-UA" sz="5400" b="1" dirty="0" smtClean="0">
                <a:solidFill>
                  <a:srgbClr val="FF0000"/>
                </a:solidFill>
                <a:latin typeface="Monotype Corsiva" pitchFamily="66" charset="0"/>
              </a:rPr>
              <a:t>Т</a:t>
            </a:r>
          </a:p>
          <a:p>
            <a:r>
              <a:rPr lang="uk-UA" sz="5400" b="1" dirty="0" smtClean="0">
                <a:solidFill>
                  <a:srgbClr val="FF0000"/>
                </a:solidFill>
                <a:latin typeface="Monotype Corsiva" pitchFamily="66" charset="0"/>
              </a:rPr>
              <a:t>Е</a:t>
            </a:r>
            <a:endParaRPr lang="ru-RU" sz="54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99992" y="1556792"/>
            <a:ext cx="29434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b="1" dirty="0" err="1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взаємоввічливими</a:t>
            </a:r>
            <a:endParaRPr lang="ru-RU" sz="3200" b="1" dirty="0">
              <a:solidFill>
                <a:schemeClr val="accent3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95736" y="2420888"/>
            <a:ext cx="26901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доброзичливими</a:t>
            </a:r>
            <a:endParaRPr lang="ru-RU" sz="3200" b="1" dirty="0">
              <a:solidFill>
                <a:schemeClr val="accent3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44008" y="3284984"/>
            <a:ext cx="26324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організованими</a:t>
            </a:r>
            <a:endParaRPr lang="ru-RU" sz="3200" b="1" dirty="0">
              <a:solidFill>
                <a:schemeClr val="accent3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95736" y="4221088"/>
            <a:ext cx="31021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дисциплінованими</a:t>
            </a:r>
            <a:endParaRPr lang="ru-RU" sz="3200" b="1" dirty="0">
              <a:solidFill>
                <a:schemeClr val="accent3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09398" y="5229200"/>
            <a:ext cx="463460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тактовними та терпимими</a:t>
            </a:r>
          </a:p>
          <a:p>
            <a:r>
              <a:rPr lang="uk-UA" sz="32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 щодо </a:t>
            </a:r>
            <a:r>
              <a:rPr lang="uk-UA" sz="3200" b="1" dirty="0" err="1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“промахів”</a:t>
            </a:r>
            <a:r>
              <a:rPr lang="uk-UA" sz="32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 учнів</a:t>
            </a:r>
            <a:endParaRPr lang="ru-RU" sz="3200" b="1" dirty="0">
              <a:solidFill>
                <a:schemeClr val="accent3">
                  <a:lumMod val="50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8000"/>
                            </p:stCondLst>
                            <p:childTnLst>
                              <p:par>
                                <p:cTn id="28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0"/>
                            </p:stCondLst>
                            <p:childTnLst>
                              <p:par>
                                <p:cTn id="33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692696"/>
            <a:ext cx="82686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dirty="0" smtClean="0">
                <a:solidFill>
                  <a:srgbClr val="C00000"/>
                </a:solidFill>
                <a:latin typeface="Arial Black" pitchFamily="34" charset="0"/>
              </a:rPr>
              <a:t>СЕКРЕТИ  ПЛІДНОЇ СПІВПРАЦІ</a:t>
            </a:r>
            <a:endParaRPr lang="ru-RU" sz="36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988840"/>
            <a:ext cx="1231427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2000" dirty="0" smtClean="0">
                <a:solidFill>
                  <a:srgbClr val="FF0000"/>
                </a:solidFill>
                <a:latin typeface="Monotype Corsiva" pitchFamily="66" charset="0"/>
              </a:rPr>
              <a:t>Н</a:t>
            </a:r>
          </a:p>
          <a:p>
            <a:r>
              <a:rPr lang="uk-UA" sz="12000" dirty="0">
                <a:solidFill>
                  <a:srgbClr val="FF0000"/>
                </a:solidFill>
                <a:latin typeface="Monotype Corsiva" pitchFamily="66" charset="0"/>
              </a:rPr>
              <a:t>Е</a:t>
            </a:r>
            <a:endParaRPr lang="ru-RU" sz="120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87824" y="1988840"/>
            <a:ext cx="16802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b="1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сваріться</a:t>
            </a:r>
            <a:endParaRPr lang="ru-RU" sz="3200" b="1" dirty="0">
              <a:solidFill>
                <a:schemeClr val="accent3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32040" y="2708920"/>
            <a:ext cx="20970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b="1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перебивайте</a:t>
            </a:r>
            <a:endParaRPr lang="ru-RU" sz="3200" b="1" dirty="0">
              <a:solidFill>
                <a:schemeClr val="accent3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31840" y="3933056"/>
            <a:ext cx="305404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b="1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радійте помилкам</a:t>
            </a:r>
          </a:p>
          <a:p>
            <a:r>
              <a:rPr lang="uk-UA" sz="3200" b="1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 товаришів</a:t>
            </a:r>
            <a:endParaRPr lang="ru-RU" sz="3200" b="1" dirty="0">
              <a:solidFill>
                <a:schemeClr val="accent3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20072" y="5301208"/>
            <a:ext cx="295465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b="1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говоріть занадто </a:t>
            </a:r>
          </a:p>
          <a:p>
            <a:r>
              <a:rPr lang="uk-UA" sz="3200" b="1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голосно</a:t>
            </a:r>
            <a:endParaRPr lang="ru-RU" sz="3200" b="1" dirty="0">
              <a:solidFill>
                <a:schemeClr val="accent3">
                  <a:lumMod val="75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500"/>
                            </p:stCondLst>
                            <p:childTnLst>
                              <p:par>
                                <p:cTn id="23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8500"/>
                            </p:stCondLst>
                            <p:childTnLst>
                              <p:par>
                                <p:cTn id="28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437</TotalTime>
  <Words>478</Words>
  <Application>Microsoft Office PowerPoint</Application>
  <PresentationFormat>Экран (4:3)</PresentationFormat>
  <Paragraphs>131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Городская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Людмила</dc:creator>
  <cp:lastModifiedBy>Админ</cp:lastModifiedBy>
  <cp:revision>48</cp:revision>
  <dcterms:created xsi:type="dcterms:W3CDTF">2012-05-06T14:57:56Z</dcterms:created>
  <dcterms:modified xsi:type="dcterms:W3CDTF">2017-02-21T14:33:57Z</dcterms:modified>
</cp:coreProperties>
</file>