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98" r:id="rId4"/>
    <p:sldId id="287" r:id="rId5"/>
    <p:sldId id="286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57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5F5F5F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8" autoAdjust="0"/>
    <p:restoredTop sz="94660"/>
  </p:normalViewPr>
  <p:slideViewPr>
    <p:cSldViewPr>
      <p:cViewPr varScale="1">
        <p:scale>
          <a:sx n="38" d="100"/>
          <a:sy n="38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EADDFEA-5166-4536-A194-FBA3D7F7923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DDFEA-5166-4536-A194-FBA3D7F7923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DDFEA-5166-4536-A194-FBA3D7F7923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DDFEA-5166-4536-A194-FBA3D7F7923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DDFEA-5166-4536-A194-FBA3D7F7923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DDFEA-5166-4536-A194-FBA3D7F7923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9" name="Rectangle 27"/>
          <p:cNvSpPr>
            <a:spLocks noChangeArrowheads="1"/>
          </p:cNvSpPr>
          <p:nvPr/>
        </p:nvSpPr>
        <p:spPr bwMode="gray">
          <a:xfrm rot="-472398">
            <a:off x="381000" y="304800"/>
            <a:ext cx="4267200" cy="42672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28" name="Rectangle 36"/>
          <p:cNvSpPr>
            <a:spLocks noChangeArrowheads="1"/>
          </p:cNvSpPr>
          <p:nvPr/>
        </p:nvSpPr>
        <p:spPr bwMode="gray">
          <a:xfrm rot="-1211045">
            <a:off x="762000" y="1219200"/>
            <a:ext cx="4876800" cy="48768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571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204" name="Picture 12" descr="01"/>
          <p:cNvPicPr>
            <a:picLocks noChangeAspect="1" noChangeArrowheads="1"/>
          </p:cNvPicPr>
          <p:nvPr/>
        </p:nvPicPr>
        <p:blipFill>
          <a:blip r:embed="rId4" cstate="print"/>
          <a:srcRect l="15326" b="6250"/>
          <a:stretch>
            <a:fillRect/>
          </a:stretch>
        </p:blipFill>
        <p:spPr bwMode="gray">
          <a:xfrm>
            <a:off x="2466975" y="0"/>
            <a:ext cx="2105025" cy="6858000"/>
          </a:xfrm>
          <a:prstGeom prst="rect">
            <a:avLst/>
          </a:prstGeom>
          <a:noFill/>
        </p:spPr>
      </p:pic>
      <p:sp>
        <p:nvSpPr>
          <p:cNvPr id="8199" name="Freeform 7"/>
          <p:cNvSpPr>
            <a:spLocks/>
          </p:cNvSpPr>
          <p:nvPr/>
        </p:nvSpPr>
        <p:spPr bwMode="gray">
          <a:xfrm>
            <a:off x="2895600" y="0"/>
            <a:ext cx="6248400" cy="6858000"/>
          </a:xfrm>
          <a:custGeom>
            <a:avLst/>
            <a:gdLst/>
            <a:ahLst/>
            <a:cxnLst>
              <a:cxn ang="0">
                <a:pos x="305" y="4317"/>
              </a:cxn>
              <a:cxn ang="0">
                <a:pos x="0" y="0"/>
              </a:cxn>
              <a:cxn ang="0">
                <a:pos x="3936" y="0"/>
              </a:cxn>
              <a:cxn ang="0">
                <a:pos x="3936" y="4320"/>
              </a:cxn>
              <a:cxn ang="0">
                <a:pos x="305" y="4317"/>
              </a:cxn>
            </a:cxnLst>
            <a:rect l="0" t="0" r="r" b="b"/>
            <a:pathLst>
              <a:path w="3936" h="4320">
                <a:moveTo>
                  <a:pt x="305" y="4317"/>
                </a:moveTo>
                <a:lnTo>
                  <a:pt x="0" y="0"/>
                </a:lnTo>
                <a:lnTo>
                  <a:pt x="3936" y="0"/>
                </a:lnTo>
                <a:lnTo>
                  <a:pt x="3936" y="4320"/>
                </a:lnTo>
                <a:lnTo>
                  <a:pt x="305" y="4317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7372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0" y="1295400"/>
            <a:ext cx="5638800" cy="1012825"/>
          </a:xfrm>
        </p:spPr>
        <p:txBody>
          <a:bodyPr/>
          <a:lstStyle>
            <a:lvl1pPr algn="r">
              <a:defRPr sz="55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2514600"/>
            <a:ext cx="4953000" cy="5334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7DEFEB0B-DC95-4FED-BAD6-187559EB869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gray">
          <a:xfrm>
            <a:off x="7772400" y="6186488"/>
            <a:ext cx="103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L/O/G/O</a:t>
            </a:r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gray">
          <a:xfrm>
            <a:off x="3657600" y="52578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gray">
          <a:xfrm>
            <a:off x="3657600" y="54864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gray">
          <a:xfrm>
            <a:off x="3657600" y="57150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gray">
          <a:xfrm>
            <a:off x="3657600" y="59436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gray">
          <a:xfrm>
            <a:off x="3657600" y="61722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8221" name="Picture 29" descr="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1444625" y="0"/>
            <a:ext cx="384175" cy="614363"/>
          </a:xfrm>
          <a:prstGeom prst="rect">
            <a:avLst/>
          </a:prstGeom>
          <a:noFill/>
        </p:spPr>
      </p:pic>
      <p:pic>
        <p:nvPicPr>
          <p:cNvPr id="8222" name="Picture 30" descr="0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1676400" y="1193800"/>
            <a:ext cx="396875" cy="635000"/>
          </a:xfrm>
          <a:prstGeom prst="rect">
            <a:avLst/>
          </a:prstGeom>
          <a:noFill/>
        </p:spPr>
      </p:pic>
      <p:pic>
        <p:nvPicPr>
          <p:cNvPr id="8226" name="Picture 34" descr="0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3657600" y="4884738"/>
            <a:ext cx="2971800" cy="2049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F886FD-C20C-438F-BC37-7C61052222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5F2EE-844E-430E-9CC2-B394ADF4BE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FCAED-FC5E-469F-A5D0-1242E27E9C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11C91-FC55-4382-AA8A-21F20DCF30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9EA19-021A-4CC6-94CB-643A51519B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CCEBA-887D-480D-B0C5-356D775161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7D81C5-55B5-42F6-A08E-700225D4BF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9D5B4-E908-4762-A8D8-0A3B583AB9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7E0DA-A45B-4E26-8878-AAF0225D0D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F9C59-CEC6-46BC-83AA-CA36B29315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2" name="Picture 28" descr="01"/>
          <p:cNvPicPr>
            <a:picLocks noChangeAspect="1" noChangeArrowheads="1"/>
          </p:cNvPicPr>
          <p:nvPr/>
        </p:nvPicPr>
        <p:blipFill>
          <a:blip r:embed="rId13" cstate="print"/>
          <a:srcRect l="8531" b="6250"/>
          <a:stretch>
            <a:fillRect/>
          </a:stretch>
        </p:blipFill>
        <p:spPr bwMode="gray">
          <a:xfrm>
            <a:off x="0" y="0"/>
            <a:ext cx="1600200" cy="6858000"/>
          </a:xfrm>
          <a:prstGeom prst="rect">
            <a:avLst/>
          </a:prstGeom>
          <a:noFill/>
        </p:spPr>
      </p:pic>
      <p:sp>
        <p:nvSpPr>
          <p:cNvPr id="1053" name="Freeform 29"/>
          <p:cNvSpPr>
            <a:spLocks/>
          </p:cNvSpPr>
          <p:nvPr/>
        </p:nvSpPr>
        <p:spPr bwMode="ltGray">
          <a:xfrm>
            <a:off x="228600" y="0"/>
            <a:ext cx="8915400" cy="6883400"/>
          </a:xfrm>
          <a:custGeom>
            <a:avLst/>
            <a:gdLst/>
            <a:ahLst/>
            <a:cxnLst>
              <a:cxn ang="0">
                <a:pos x="312" y="4336"/>
              </a:cxn>
              <a:cxn ang="0">
                <a:pos x="0" y="0"/>
              </a:cxn>
              <a:cxn ang="0">
                <a:pos x="5480" y="0"/>
              </a:cxn>
              <a:cxn ang="0">
                <a:pos x="5480" y="4320"/>
              </a:cxn>
              <a:cxn ang="0">
                <a:pos x="312" y="4336"/>
              </a:cxn>
            </a:cxnLst>
            <a:rect l="0" t="0" r="r" b="b"/>
            <a:pathLst>
              <a:path w="5480" h="4336">
                <a:moveTo>
                  <a:pt x="312" y="4336"/>
                </a:moveTo>
                <a:lnTo>
                  <a:pt x="0" y="0"/>
                </a:lnTo>
                <a:lnTo>
                  <a:pt x="5480" y="0"/>
                </a:lnTo>
                <a:lnTo>
                  <a:pt x="5480" y="4320"/>
                </a:lnTo>
                <a:lnTo>
                  <a:pt x="312" y="4336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3372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76200"/>
            <a:ext cx="693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8194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029200" y="6477000"/>
            <a:ext cx="1981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52400" y="6477000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056823C-E469-4F6C-A8FF-F0D8FE33E17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44" name="Picture 20" descr="0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>
            <a:off x="76200" y="5638800"/>
            <a:ext cx="1676400" cy="1155700"/>
          </a:xfrm>
          <a:prstGeom prst="rect">
            <a:avLst/>
          </a:prstGeom>
          <a:noFill/>
        </p:spPr>
      </p:pic>
      <p:sp>
        <p:nvSpPr>
          <p:cNvPr id="1045" name="Text Box 21"/>
          <p:cNvSpPr txBox="1">
            <a:spLocks noChangeArrowheads="1"/>
          </p:cNvSpPr>
          <p:nvPr/>
        </p:nvSpPr>
        <p:spPr bwMode="gray">
          <a:xfrm>
            <a:off x="7050088" y="6465888"/>
            <a:ext cx="2017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www.themegallery.com</a:t>
            </a:r>
          </a:p>
        </p:txBody>
      </p:sp>
      <p:grpSp>
        <p:nvGrpSpPr>
          <p:cNvPr id="1046" name="Group 22"/>
          <p:cNvGrpSpPr>
            <a:grpSpLocks/>
          </p:cNvGrpSpPr>
          <p:nvPr/>
        </p:nvGrpSpPr>
        <p:grpSpPr bwMode="auto">
          <a:xfrm>
            <a:off x="762000" y="381000"/>
            <a:ext cx="6781800" cy="609600"/>
            <a:chOff x="480" y="240"/>
            <a:chExt cx="3168" cy="576"/>
          </a:xfrm>
        </p:grpSpPr>
        <p:sp>
          <p:nvSpPr>
            <p:cNvPr id="1047" name="Line 23"/>
            <p:cNvSpPr>
              <a:spLocks noChangeShapeType="1"/>
            </p:cNvSpPr>
            <p:nvPr userDrawn="1"/>
          </p:nvSpPr>
          <p:spPr bwMode="gray">
            <a:xfrm>
              <a:off x="480" y="240"/>
              <a:ext cx="3168" cy="0"/>
            </a:xfrm>
            <a:prstGeom prst="line">
              <a:avLst/>
            </a:prstGeom>
            <a:noFill/>
            <a:ln w="952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Line 24"/>
            <p:cNvSpPr>
              <a:spLocks noChangeShapeType="1"/>
            </p:cNvSpPr>
            <p:nvPr userDrawn="1"/>
          </p:nvSpPr>
          <p:spPr bwMode="gray">
            <a:xfrm>
              <a:off x="480" y="384"/>
              <a:ext cx="3168" cy="0"/>
            </a:xfrm>
            <a:prstGeom prst="line">
              <a:avLst/>
            </a:prstGeom>
            <a:noFill/>
            <a:ln w="952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Line 25"/>
            <p:cNvSpPr>
              <a:spLocks noChangeShapeType="1"/>
            </p:cNvSpPr>
            <p:nvPr userDrawn="1"/>
          </p:nvSpPr>
          <p:spPr bwMode="gray">
            <a:xfrm>
              <a:off x="480" y="528"/>
              <a:ext cx="3168" cy="0"/>
            </a:xfrm>
            <a:prstGeom prst="line">
              <a:avLst/>
            </a:prstGeom>
            <a:noFill/>
            <a:ln w="952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Line 26"/>
            <p:cNvSpPr>
              <a:spLocks noChangeShapeType="1"/>
            </p:cNvSpPr>
            <p:nvPr userDrawn="1"/>
          </p:nvSpPr>
          <p:spPr bwMode="gray">
            <a:xfrm>
              <a:off x="480" y="672"/>
              <a:ext cx="3168" cy="0"/>
            </a:xfrm>
            <a:prstGeom prst="line">
              <a:avLst/>
            </a:prstGeom>
            <a:noFill/>
            <a:ln w="952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Line 27"/>
            <p:cNvSpPr>
              <a:spLocks noChangeShapeType="1"/>
            </p:cNvSpPr>
            <p:nvPr userDrawn="1"/>
          </p:nvSpPr>
          <p:spPr bwMode="gray">
            <a:xfrm>
              <a:off x="480" y="816"/>
              <a:ext cx="3168" cy="0"/>
            </a:xfrm>
            <a:prstGeom prst="line">
              <a:avLst/>
            </a:prstGeom>
            <a:noFill/>
            <a:ln w="952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40" name="Rectangle 16" descr="04"/>
          <p:cNvSpPr>
            <a:spLocks noChangeArrowheads="1"/>
          </p:cNvSpPr>
          <p:nvPr/>
        </p:nvSpPr>
        <p:spPr bwMode="gray">
          <a:xfrm rot="1760290">
            <a:off x="8013700" y="263525"/>
            <a:ext cx="901700" cy="901700"/>
          </a:xfrm>
          <a:prstGeom prst="rect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1" name="Rectangle 17" descr="03"/>
          <p:cNvSpPr>
            <a:spLocks noChangeArrowheads="1"/>
          </p:cNvSpPr>
          <p:nvPr/>
        </p:nvSpPr>
        <p:spPr bwMode="gray">
          <a:xfrm rot="682726">
            <a:off x="7283450" y="211138"/>
            <a:ext cx="1022350" cy="1022350"/>
          </a:xfrm>
          <a:prstGeom prst="rect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 w="571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43" name="Picture 19" descr="0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gray">
          <a:xfrm>
            <a:off x="7747000" y="0"/>
            <a:ext cx="190500" cy="304800"/>
          </a:xfrm>
          <a:prstGeom prst="rect">
            <a:avLst/>
          </a:prstGeom>
          <a:noFill/>
        </p:spPr>
      </p:pic>
      <p:pic>
        <p:nvPicPr>
          <p:cNvPr id="1042" name="Picture 18" descr="0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gray">
          <a:xfrm>
            <a:off x="8674100" y="193675"/>
            <a:ext cx="165100" cy="2635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05200" y="2285992"/>
            <a:ext cx="5638800" cy="1012825"/>
          </a:xfrm>
        </p:spPr>
        <p:txBody>
          <a:bodyPr/>
          <a:lstStyle/>
          <a:p>
            <a:pPr algn="ctr"/>
            <a:r>
              <a:rPr lang="kk-KZ" sz="3600" dirty="0" smtClean="0">
                <a:solidFill>
                  <a:srgbClr val="002060"/>
                </a:solidFill>
                <a:latin typeface="Arial Black" pitchFamily="34" charset="0"/>
              </a:rPr>
              <a:t>“Особенности внедрения обновлённого содержания образования на уроках английского языка”</a:t>
            </a:r>
            <a:endParaRPr lang="en-US" sz="3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352800" y="99060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400" b="1" dirty="0">
              <a:solidFill>
                <a:schemeClr val="bg2"/>
              </a:solidFill>
            </a:endParaRPr>
          </a:p>
        </p:txBody>
      </p:sp>
      <p:pic>
        <p:nvPicPr>
          <p:cNvPr id="1026" name="Picture 2" descr="D:\фото с уроков 2017-2018\20171002_180621.jpg"/>
          <p:cNvPicPr>
            <a:picLocks noChangeAspect="1" noChangeArrowheads="1"/>
          </p:cNvPicPr>
          <p:nvPr/>
        </p:nvPicPr>
        <p:blipFill>
          <a:blip r:embed="rId2" cstate="print"/>
          <a:srcRect l="12500" r="18055"/>
          <a:stretch>
            <a:fillRect/>
          </a:stretch>
        </p:blipFill>
        <p:spPr bwMode="auto">
          <a:xfrm>
            <a:off x="0" y="0"/>
            <a:ext cx="3571900" cy="68580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357166"/>
            <a:ext cx="6934200" cy="91440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Вопросы для обсуждения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</a:br>
            <a:endParaRPr lang="en-US" sz="3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black">
          <a:xfrm>
            <a:off x="571472" y="1000108"/>
            <a:ext cx="7858180" cy="3498850"/>
          </a:xfrm>
          <a:noFill/>
          <a:ln/>
        </p:spPr>
        <p:txBody>
          <a:bodyPr/>
          <a:lstStyle/>
          <a:p>
            <a:pPr marL="457200" indent="-457200">
              <a:buAutoNum type="arabicPeriod"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какими сложностями Вы столкнулись при проверке тетрадей?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Какие техники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формативного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оценивания Вы используете при проверке письменных работ?</a:t>
            </a:r>
          </a:p>
          <a:p>
            <a:pPr marL="457200" indent="-457200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http://gornozavodskii.ru/files2/images/2017/Ekologiya/Relaciones-Interpersonales.jpg"/>
          <p:cNvPicPr>
            <a:picLocks noChangeAspect="1" noChangeArrowheads="1"/>
          </p:cNvPicPr>
          <p:nvPr/>
        </p:nvPicPr>
        <p:blipFill>
          <a:blip r:embed="rId2" cstate="print"/>
          <a:srcRect r="3046" b="36949"/>
          <a:stretch>
            <a:fillRect/>
          </a:stretch>
        </p:blipFill>
        <p:spPr bwMode="auto">
          <a:xfrm>
            <a:off x="2071670" y="4000504"/>
            <a:ext cx="5143536" cy="2227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6934200" cy="91440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Планирование и проведение </a:t>
            </a:r>
            <a:r>
              <a:rPr lang="ru-RU" sz="3200" dirty="0" err="1" smtClean="0">
                <a:solidFill>
                  <a:srgbClr val="002060"/>
                </a:solidFill>
                <a:latin typeface="Arial Black" pitchFamily="34" charset="0"/>
              </a:rPr>
              <a:t>суммативных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 работ</a:t>
            </a:r>
            <a:endParaRPr lang="en-US" sz="3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147763" y="1447800"/>
            <a:ext cx="7234237" cy="3498850"/>
          </a:xfrm>
          <a:noFill/>
          <a:ln/>
        </p:spPr>
        <p:txBody>
          <a:bodyPr/>
          <a:lstStyle/>
          <a:p>
            <a:pPr>
              <a:buNone/>
            </a:pP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44034" name="Picture 2" descr="D:\фото с уроков 2017-2018\20171020_153906.jpg"/>
          <p:cNvPicPr>
            <a:picLocks noChangeAspect="1" noChangeArrowheads="1"/>
          </p:cNvPicPr>
          <p:nvPr/>
        </p:nvPicPr>
        <p:blipFill>
          <a:blip r:embed="rId3" cstate="print"/>
          <a:srcRect r="4166" b="8333"/>
          <a:stretch>
            <a:fillRect/>
          </a:stretch>
        </p:blipFill>
        <p:spPr bwMode="auto">
          <a:xfrm>
            <a:off x="571472" y="1357298"/>
            <a:ext cx="2000264" cy="255106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44035" name="Picture 3" descr="D:\фото с уроков 2017-2018\20171009_191127.jpg"/>
          <p:cNvPicPr>
            <a:picLocks noChangeAspect="1" noChangeArrowheads="1"/>
          </p:cNvPicPr>
          <p:nvPr/>
        </p:nvPicPr>
        <p:blipFill>
          <a:blip r:embed="rId4" cstate="print"/>
          <a:srcRect r="2777" b="25000"/>
          <a:stretch>
            <a:fillRect/>
          </a:stretch>
        </p:blipFill>
        <p:spPr bwMode="auto">
          <a:xfrm>
            <a:off x="6429388" y="1285860"/>
            <a:ext cx="2131042" cy="264320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44036" name="Picture 4" descr="D:\фото с уроков 2017-2018\20171026_1534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214818"/>
            <a:ext cx="3524243" cy="264318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44037" name="Picture 5" descr="D:\фото с уроков 2017-2018\20171010_140111.jpg"/>
          <p:cNvPicPr>
            <a:picLocks noChangeAspect="1" noChangeArrowheads="1"/>
          </p:cNvPicPr>
          <p:nvPr/>
        </p:nvPicPr>
        <p:blipFill>
          <a:blip r:embed="rId6" cstate="print"/>
          <a:srcRect t="11111" r="3703" b="27777"/>
          <a:stretch>
            <a:fillRect/>
          </a:stretch>
        </p:blipFill>
        <p:spPr bwMode="auto">
          <a:xfrm>
            <a:off x="2928926" y="1357298"/>
            <a:ext cx="3208216" cy="271464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44038" name="Picture 6" descr="D:\фото с уроков 2017-2018\20171020_153830.jpg"/>
          <p:cNvPicPr>
            <a:picLocks noChangeAspect="1" noChangeArrowheads="1"/>
          </p:cNvPicPr>
          <p:nvPr/>
        </p:nvPicPr>
        <p:blipFill>
          <a:blip r:embed="rId7" cstate="print"/>
          <a:srcRect r="2777" b="52083"/>
          <a:stretch>
            <a:fillRect/>
          </a:stretch>
        </p:blipFill>
        <p:spPr bwMode="auto">
          <a:xfrm>
            <a:off x="5000628" y="4214818"/>
            <a:ext cx="3696153" cy="264318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6934200" cy="91440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Планирование и проведение </a:t>
            </a:r>
            <a:r>
              <a:rPr lang="ru-RU" sz="3200" dirty="0" err="1" smtClean="0">
                <a:solidFill>
                  <a:srgbClr val="002060"/>
                </a:solidFill>
                <a:latin typeface="Arial Black" pitchFamily="34" charset="0"/>
              </a:rPr>
              <a:t>суммативных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 работ</a:t>
            </a:r>
            <a:endParaRPr lang="en-US" sz="3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147763" y="1447800"/>
            <a:ext cx="7234237" cy="3498850"/>
          </a:xfrm>
          <a:noFill/>
          <a:ln/>
        </p:spPr>
        <p:txBody>
          <a:bodyPr/>
          <a:lstStyle/>
          <a:p>
            <a:pPr>
              <a:buNone/>
            </a:pP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45058" name="Picture 2" descr="D:\фото с уроков 2017-2018\20171026_153609.jpg"/>
          <p:cNvPicPr>
            <a:picLocks noChangeAspect="1" noChangeArrowheads="1"/>
          </p:cNvPicPr>
          <p:nvPr/>
        </p:nvPicPr>
        <p:blipFill>
          <a:blip r:embed="rId3" cstate="print"/>
          <a:srcRect t="6250"/>
          <a:stretch>
            <a:fillRect/>
          </a:stretch>
        </p:blipFill>
        <p:spPr bwMode="auto">
          <a:xfrm>
            <a:off x="428596" y="1428736"/>
            <a:ext cx="3657614" cy="257176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45059" name="Picture 3" descr="D:\фото с уроков 2017-2018\20171026_153620.jpg"/>
          <p:cNvPicPr>
            <a:picLocks noChangeAspect="1" noChangeArrowheads="1"/>
          </p:cNvPicPr>
          <p:nvPr/>
        </p:nvPicPr>
        <p:blipFill>
          <a:blip r:embed="rId4" cstate="print"/>
          <a:srcRect t="9375" r="5555"/>
          <a:stretch>
            <a:fillRect/>
          </a:stretch>
        </p:blipFill>
        <p:spPr bwMode="auto">
          <a:xfrm>
            <a:off x="6643702" y="1357298"/>
            <a:ext cx="2177627" cy="278608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45060" name="Picture 4" descr="D:\фото с уроков 2017-2018\20171026_154054.jpg"/>
          <p:cNvPicPr>
            <a:picLocks noChangeAspect="1" noChangeArrowheads="1"/>
          </p:cNvPicPr>
          <p:nvPr/>
        </p:nvPicPr>
        <p:blipFill>
          <a:blip r:embed="rId5" cstate="print"/>
          <a:srcRect b="23958"/>
          <a:stretch>
            <a:fillRect/>
          </a:stretch>
        </p:blipFill>
        <p:spPr bwMode="auto">
          <a:xfrm>
            <a:off x="2357422" y="4331991"/>
            <a:ext cx="4429156" cy="252600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45061" name="Picture 5" descr="D:\фото с уроков 2017-2018\20171024_135843.jpg"/>
          <p:cNvPicPr>
            <a:picLocks noChangeAspect="1" noChangeArrowheads="1"/>
          </p:cNvPicPr>
          <p:nvPr/>
        </p:nvPicPr>
        <p:blipFill>
          <a:blip r:embed="rId6" cstate="print"/>
          <a:srcRect r="9524"/>
          <a:stretch>
            <a:fillRect/>
          </a:stretch>
        </p:blipFill>
        <p:spPr bwMode="auto">
          <a:xfrm>
            <a:off x="4357686" y="1285860"/>
            <a:ext cx="2000264" cy="294775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357166"/>
            <a:ext cx="6934200" cy="91440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Вопросы для обсуждения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</a:br>
            <a:endParaRPr lang="en-US" sz="3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black">
          <a:xfrm>
            <a:off x="500034" y="1142984"/>
            <a:ext cx="7858180" cy="1428760"/>
          </a:xfrm>
          <a:noFill/>
          <a:ln/>
        </p:spPr>
        <p:txBody>
          <a:bodyPr/>
          <a:lstStyle/>
          <a:p>
            <a:pPr marL="457200" indent="-457200">
              <a:buAutoNum type="arabicPeriod"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Испытывали ли Вы затруднения при проведении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суммативных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работ? Если да, то какие?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Привлекали ли Вы своих коллег для планирования и проведения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суммативных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работ?</a:t>
            </a:r>
          </a:p>
          <a:p>
            <a:pPr marL="457200" indent="-457200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http://www.vlasovka.com.ua/wp-content/uploads/2016/06/obsugd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4214818"/>
            <a:ext cx="3428992" cy="2051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6934200" cy="914400"/>
          </a:xfrm>
        </p:spPr>
        <p:txBody>
          <a:bodyPr/>
          <a:lstStyle/>
          <a:p>
            <a:pPr algn="ctr"/>
            <a:r>
              <a:rPr lang="ru-RU" sz="3200" dirty="0" err="1" smtClean="0">
                <a:solidFill>
                  <a:srgbClr val="002060"/>
                </a:solidFill>
                <a:latin typeface="Arial Black" pitchFamily="34" charset="0"/>
              </a:rPr>
              <a:t>Рубрикаты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. Обратная связь с родителями.</a:t>
            </a:r>
            <a:endParaRPr lang="en-US" sz="3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147763" y="1447800"/>
            <a:ext cx="7234237" cy="3498850"/>
          </a:xfrm>
          <a:noFill/>
          <a:ln/>
        </p:spPr>
        <p:txBody>
          <a:bodyPr/>
          <a:lstStyle/>
          <a:p>
            <a:pPr>
              <a:buNone/>
            </a:pP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49154" name="Picture 2" descr="D:\фото с уроков 2017-2018\20171026_181032.jpg"/>
          <p:cNvPicPr>
            <a:picLocks noChangeAspect="1" noChangeArrowheads="1"/>
          </p:cNvPicPr>
          <p:nvPr/>
        </p:nvPicPr>
        <p:blipFill>
          <a:blip r:embed="rId3" cstate="print"/>
          <a:srcRect l="5000" r="2499" b="9999"/>
          <a:stretch>
            <a:fillRect/>
          </a:stretch>
        </p:blipFill>
        <p:spPr bwMode="auto">
          <a:xfrm>
            <a:off x="357158" y="2928934"/>
            <a:ext cx="2571768" cy="187669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49155" name="Picture 3" descr="D:\фото с уроков 2017-2018\20171026_181038.jpg"/>
          <p:cNvPicPr>
            <a:picLocks noChangeAspect="1" noChangeArrowheads="1"/>
          </p:cNvPicPr>
          <p:nvPr/>
        </p:nvPicPr>
        <p:blipFill>
          <a:blip r:embed="rId4" cstate="print"/>
          <a:srcRect t="4166" b="10416"/>
          <a:stretch>
            <a:fillRect/>
          </a:stretch>
        </p:blipFill>
        <p:spPr bwMode="auto">
          <a:xfrm>
            <a:off x="3071802" y="1428736"/>
            <a:ext cx="2899316" cy="185738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49156" name="Picture 4" descr="D:\фото с уроков 2017-2018\20171026_181042.jpg"/>
          <p:cNvPicPr>
            <a:picLocks noChangeAspect="1" noChangeArrowheads="1"/>
          </p:cNvPicPr>
          <p:nvPr/>
        </p:nvPicPr>
        <p:blipFill>
          <a:blip r:embed="rId5" cstate="print"/>
          <a:srcRect l="3125" t="5208" r="3906" b="16666"/>
          <a:stretch>
            <a:fillRect/>
          </a:stretch>
        </p:blipFill>
        <p:spPr bwMode="auto">
          <a:xfrm>
            <a:off x="6143636" y="3000372"/>
            <a:ext cx="2720360" cy="171451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49157" name="Picture 5" descr="D:\фото с уроков 2017-2018\20171026_1814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3429000"/>
            <a:ext cx="2571750" cy="34290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357166"/>
            <a:ext cx="6934200" cy="91440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Вопросы для обсуждения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</a:br>
            <a:endParaRPr lang="en-US" sz="3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black">
          <a:xfrm>
            <a:off x="500034" y="1142984"/>
            <a:ext cx="7858180" cy="1428760"/>
          </a:xfrm>
          <a:noFill/>
          <a:ln/>
        </p:spPr>
        <p:txBody>
          <a:bodyPr/>
          <a:lstStyle/>
          <a:p>
            <a:pPr marL="457200" indent="-457200">
              <a:buAutoNum type="arabicPeriod"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Каким образом Вы поддерживаете связь с родителями учащихся?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 Вы считаете у кого должны храниться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рубрикаты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0178" name="AutoShape 2" descr="http://xn--80aaycdelj4g.xn--p1ai/wp-content/uploads/2015/11/img1948437_Vizualnoe_sobranie_aktsionerov_minoritarie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80" name="AutoShape 4" descr="http://xn--80aaycdelj4g.xn--p1ai/wp-content/uploads/2015/11/img1948437_Vizualnoe_sobranie_aktsionerov_minoritarie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0182" name="Picture 6" descr="https://utmagazine.ru/uploads/content/%D0%90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3571876"/>
            <a:ext cx="3714776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Contents</a:t>
            </a:r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gray">
          <a:xfrm>
            <a:off x="2362200" y="4854575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gray">
          <a:xfrm rot="3419336">
            <a:off x="2078037" y="4278313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gray">
          <a:xfrm>
            <a:off x="2133600" y="43211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gray">
          <a:xfrm>
            <a:off x="2362200" y="2339975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gray">
          <a:xfrm rot="3419336">
            <a:off x="2078037" y="176371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gray">
          <a:xfrm>
            <a:off x="3429000" y="1851025"/>
            <a:ext cx="299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Add your text in here</a:t>
            </a: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gray">
          <a:xfrm>
            <a:off x="2133600" y="18065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gray">
          <a:xfrm>
            <a:off x="2362200" y="3178175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41" name="Rectangle 21"/>
          <p:cNvSpPr>
            <a:spLocks noChangeArrowheads="1"/>
          </p:cNvSpPr>
          <p:nvPr/>
        </p:nvSpPr>
        <p:spPr bwMode="gray">
          <a:xfrm rot="3419336">
            <a:off x="2078037" y="260191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gray">
          <a:xfrm>
            <a:off x="2133600" y="26447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5143" name="Line 23"/>
          <p:cNvSpPr>
            <a:spLocks noChangeShapeType="1"/>
          </p:cNvSpPr>
          <p:nvPr/>
        </p:nvSpPr>
        <p:spPr bwMode="gray">
          <a:xfrm>
            <a:off x="2363788" y="4014788"/>
            <a:ext cx="4799012" cy="158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44" name="Rectangle 24"/>
          <p:cNvSpPr>
            <a:spLocks noChangeArrowheads="1"/>
          </p:cNvSpPr>
          <p:nvPr/>
        </p:nvSpPr>
        <p:spPr bwMode="gray">
          <a:xfrm rot="3419336">
            <a:off x="2078037" y="3440113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gray">
          <a:xfrm>
            <a:off x="2133600" y="34829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5146" name="Line 26"/>
          <p:cNvSpPr>
            <a:spLocks noChangeShapeType="1"/>
          </p:cNvSpPr>
          <p:nvPr/>
        </p:nvSpPr>
        <p:spPr bwMode="gray">
          <a:xfrm>
            <a:off x="2362200" y="5715000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47" name="Rectangle 27"/>
          <p:cNvSpPr>
            <a:spLocks noChangeArrowheads="1"/>
          </p:cNvSpPr>
          <p:nvPr/>
        </p:nvSpPr>
        <p:spPr bwMode="ltGray">
          <a:xfrm rot="3419336">
            <a:off x="2078037" y="5138738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gray">
          <a:xfrm>
            <a:off x="2133600" y="518160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gray">
          <a:xfrm>
            <a:off x="3429000" y="2713038"/>
            <a:ext cx="299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Add your text in here</a:t>
            </a:r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gray">
          <a:xfrm>
            <a:off x="3429000" y="3552825"/>
            <a:ext cx="299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Add your text in here</a:t>
            </a:r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gray">
          <a:xfrm>
            <a:off x="3429000" y="4394200"/>
            <a:ext cx="299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Add your text in here</a:t>
            </a:r>
          </a:p>
        </p:txBody>
      </p:sp>
      <p:sp>
        <p:nvSpPr>
          <p:cNvPr id="5152" name="Text Box 32"/>
          <p:cNvSpPr txBox="1">
            <a:spLocks noChangeArrowheads="1"/>
          </p:cNvSpPr>
          <p:nvPr/>
        </p:nvSpPr>
        <p:spPr bwMode="gray">
          <a:xfrm>
            <a:off x="3429000" y="5245100"/>
            <a:ext cx="299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Add your text in here</a:t>
            </a:r>
          </a:p>
        </p:txBody>
      </p:sp>
      <p:pic>
        <p:nvPicPr>
          <p:cNvPr id="19458" name="Picture 2" descr="http://900igr.net/up/datas/151733/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6934200" cy="914400"/>
          </a:xfrm>
        </p:spPr>
        <p:txBody>
          <a:bodyPr/>
          <a:lstStyle/>
          <a:p>
            <a:pPr algn="ctr"/>
            <a:r>
              <a:rPr lang="kk-KZ" sz="3200" dirty="0" smtClean="0">
                <a:solidFill>
                  <a:srgbClr val="002060"/>
                </a:solidFill>
                <a:latin typeface="Arial Black" pitchFamily="34" charset="0"/>
              </a:rPr>
              <a:t>Уроки в интерактивном режиме</a:t>
            </a:r>
            <a:endParaRPr lang="en-US" sz="3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147763" y="1447800"/>
            <a:ext cx="7234237" cy="3498850"/>
          </a:xfrm>
          <a:noFill/>
          <a:ln/>
        </p:spPr>
        <p:txBody>
          <a:bodyPr/>
          <a:lstStyle/>
          <a:p>
            <a:pPr>
              <a:buNone/>
            </a:pP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1026" name="Picture 2" descr="D:\фото с уроков 2017-2018\20170907_163731.jpg"/>
          <p:cNvPicPr>
            <a:picLocks noChangeAspect="1" noChangeArrowheads="1"/>
          </p:cNvPicPr>
          <p:nvPr/>
        </p:nvPicPr>
        <p:blipFill>
          <a:blip r:embed="rId2" cstate="print"/>
          <a:srcRect t="25000" r="4166"/>
          <a:stretch>
            <a:fillRect/>
          </a:stretch>
        </p:blipFill>
        <p:spPr bwMode="auto">
          <a:xfrm>
            <a:off x="357159" y="1285860"/>
            <a:ext cx="2428892" cy="253449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027" name="Picture 3" descr="D:\фото с уроков 2017-2018\20170911_191009.jpg"/>
          <p:cNvPicPr>
            <a:picLocks noChangeAspect="1" noChangeArrowheads="1"/>
          </p:cNvPicPr>
          <p:nvPr/>
        </p:nvPicPr>
        <p:blipFill>
          <a:blip r:embed="rId3" cstate="print"/>
          <a:srcRect t="21875" r="2777"/>
          <a:stretch>
            <a:fillRect/>
          </a:stretch>
        </p:blipFill>
        <p:spPr bwMode="auto">
          <a:xfrm>
            <a:off x="3357554" y="1357298"/>
            <a:ext cx="2428892" cy="235745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028" name="Picture 4" descr="D:\фото с уроков 2017-2018\20170918_144109.jpg"/>
          <p:cNvPicPr>
            <a:picLocks noChangeAspect="1" noChangeArrowheads="1"/>
          </p:cNvPicPr>
          <p:nvPr/>
        </p:nvPicPr>
        <p:blipFill>
          <a:blip r:embed="rId4" cstate="print"/>
          <a:srcRect r="2777" b="31250"/>
          <a:stretch>
            <a:fillRect/>
          </a:stretch>
        </p:blipFill>
        <p:spPr bwMode="auto">
          <a:xfrm>
            <a:off x="6143636" y="1285860"/>
            <a:ext cx="2576101" cy="242889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029" name="Picture 5" descr="D:\фото с уроков 2017-2018\20170921_155714.jpg"/>
          <p:cNvPicPr>
            <a:picLocks noChangeAspect="1" noChangeArrowheads="1"/>
          </p:cNvPicPr>
          <p:nvPr/>
        </p:nvPicPr>
        <p:blipFill>
          <a:blip r:embed="rId5" cstate="print"/>
          <a:srcRect r="2777" b="41667"/>
          <a:stretch>
            <a:fillRect/>
          </a:stretch>
        </p:blipFill>
        <p:spPr bwMode="auto">
          <a:xfrm>
            <a:off x="285720" y="4071942"/>
            <a:ext cx="3071816" cy="2457447"/>
          </a:xfrm>
          <a:prstGeom prst="rect">
            <a:avLst/>
          </a:prstGeom>
          <a:noFill/>
        </p:spPr>
      </p:pic>
      <p:pic>
        <p:nvPicPr>
          <p:cNvPr id="1030" name="Picture 6" descr="D:\фото с уроков 2017-2018\20171003_141300.jpg"/>
          <p:cNvPicPr>
            <a:picLocks noChangeAspect="1" noChangeArrowheads="1"/>
          </p:cNvPicPr>
          <p:nvPr/>
        </p:nvPicPr>
        <p:blipFill>
          <a:blip r:embed="rId6" cstate="print"/>
          <a:srcRect r="2777" b="27083"/>
          <a:stretch>
            <a:fillRect/>
          </a:stretch>
        </p:blipFill>
        <p:spPr bwMode="auto">
          <a:xfrm>
            <a:off x="3571868" y="4000504"/>
            <a:ext cx="2571768" cy="2571765"/>
          </a:xfrm>
          <a:prstGeom prst="rect">
            <a:avLst/>
          </a:prstGeom>
          <a:noFill/>
        </p:spPr>
      </p:pic>
      <p:pic>
        <p:nvPicPr>
          <p:cNvPr id="1031" name="Picture 7" descr="D:\фото с уроков 2017-2018\20171006_1411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6981" y="4000504"/>
            <a:ext cx="2309861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6934200" cy="914400"/>
          </a:xfrm>
        </p:spPr>
        <p:txBody>
          <a:bodyPr/>
          <a:lstStyle/>
          <a:p>
            <a:pPr algn="ctr"/>
            <a:r>
              <a:rPr lang="kk-KZ" sz="3200" dirty="0" smtClean="0">
                <a:solidFill>
                  <a:srgbClr val="002060"/>
                </a:solidFill>
                <a:latin typeface="Arial Black" pitchFamily="34" charset="0"/>
              </a:rPr>
              <a:t>Учебник как дополнительный ресурс</a:t>
            </a:r>
            <a:endParaRPr lang="en-US" sz="3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147763" y="1447800"/>
            <a:ext cx="7234237" cy="3498850"/>
          </a:xfrm>
          <a:noFill/>
          <a:ln/>
        </p:spPr>
        <p:txBody>
          <a:bodyPr/>
          <a:lstStyle/>
          <a:p>
            <a:pPr>
              <a:buNone/>
            </a:pP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2" name="Picture 2" descr="D:\фото с уроков 2017-2018\20171004_1515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428736"/>
            <a:ext cx="2952739" cy="221455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3" name="Picture 3" descr="D:\фото с уроков 2017-2018\20171005_174050.jpg"/>
          <p:cNvPicPr>
            <a:picLocks noChangeAspect="1" noChangeArrowheads="1"/>
          </p:cNvPicPr>
          <p:nvPr/>
        </p:nvPicPr>
        <p:blipFill>
          <a:blip r:embed="rId3" cstate="print"/>
          <a:srcRect t="2143" r="5714"/>
          <a:stretch>
            <a:fillRect/>
          </a:stretch>
        </p:blipFill>
        <p:spPr bwMode="auto">
          <a:xfrm>
            <a:off x="1928794" y="3857628"/>
            <a:ext cx="2168152" cy="300037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4" name="Picture 4" descr="D:\фото с уроков 2017-2018\20171011_1802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905253"/>
            <a:ext cx="2214560" cy="295274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7" name="Picture 7" descr="D:\фото с уроков 2017-2018\20171027_1658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1357298"/>
            <a:ext cx="3143272" cy="235745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357166"/>
            <a:ext cx="6934200" cy="91440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Вопросы для обсуждения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</a:br>
            <a:endParaRPr lang="en-US" sz="3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black">
          <a:xfrm>
            <a:off x="357158" y="785794"/>
            <a:ext cx="7929618" cy="2571768"/>
          </a:xfrm>
          <a:noFill/>
          <a:ln/>
        </p:spPr>
        <p:txBody>
          <a:bodyPr/>
          <a:lstStyle/>
          <a:p>
            <a:pPr marL="457200" indent="-457200">
              <a:buAutoNum type="arabicPeriod"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 каким трудностями Вы столкнулись при составлении календарно-тематического планирования?</a:t>
            </a:r>
          </a:p>
          <a:p>
            <a:pPr marL="457200" indent="-457200"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Используете ли Вы учебник на своих уроках?</a:t>
            </a:r>
          </a:p>
          <a:p>
            <a:pPr marL="457200" indent="-457200"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 Какие сайты и интернет ресурсы Вы используете при подготовке к уроку?</a:t>
            </a:r>
          </a:p>
        </p:txBody>
      </p:sp>
      <p:pic>
        <p:nvPicPr>
          <p:cNvPr id="2050" name="Picture 2" descr="https://www.syl.ru/misc/i/ai/160584/5649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4143380"/>
            <a:ext cx="2928958" cy="24048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28"/>
            <a:ext cx="7215238" cy="91440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Отсутствие оценок.</a:t>
            </a:r>
            <a:b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Как мотивировать учеников?</a:t>
            </a:r>
            <a:endParaRPr lang="en-US" sz="3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147763" y="1447800"/>
            <a:ext cx="7234237" cy="3498850"/>
          </a:xfrm>
          <a:noFill/>
          <a:ln/>
        </p:spPr>
        <p:txBody>
          <a:bodyPr/>
          <a:lstStyle/>
          <a:p>
            <a:pPr>
              <a:buNone/>
            </a:pP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3073" name="Picture 1" descr="D:\фото с уроков 2017-2018\20171006_170158.jpg"/>
          <p:cNvPicPr>
            <a:picLocks noChangeAspect="1" noChangeArrowheads="1"/>
          </p:cNvPicPr>
          <p:nvPr/>
        </p:nvPicPr>
        <p:blipFill>
          <a:blip r:embed="rId2" cstate="print"/>
          <a:srcRect r="3125" b="22916"/>
          <a:stretch>
            <a:fillRect/>
          </a:stretch>
        </p:blipFill>
        <p:spPr bwMode="auto">
          <a:xfrm>
            <a:off x="4929190" y="1357298"/>
            <a:ext cx="3143272" cy="187582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3074" name="Picture 2" descr="D:\фото с уроков 2017-2018\20171006_1554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1" y="3500439"/>
            <a:ext cx="2670787" cy="335756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3075" name="Picture 3" descr="D:\фото с уроков 2017-2018\20171003_173313.jpg"/>
          <p:cNvPicPr>
            <a:picLocks noChangeAspect="1" noChangeArrowheads="1"/>
          </p:cNvPicPr>
          <p:nvPr/>
        </p:nvPicPr>
        <p:blipFill>
          <a:blip r:embed="rId4" cstate="print"/>
          <a:srcRect t="9040" r="5084" b="7344"/>
          <a:stretch>
            <a:fillRect/>
          </a:stretch>
        </p:blipFill>
        <p:spPr bwMode="auto">
          <a:xfrm>
            <a:off x="857224" y="1285860"/>
            <a:ext cx="3071834" cy="186047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3078" name="Picture 6" descr="D:\фото с уроков 2017-2018\20170926_1513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429000"/>
            <a:ext cx="2571751" cy="34290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026" name="Picture 2" descr="D:\фото с уроков 2017-2018\20171026_174516.jpg"/>
          <p:cNvPicPr>
            <a:picLocks noChangeAspect="1" noChangeArrowheads="1"/>
          </p:cNvPicPr>
          <p:nvPr/>
        </p:nvPicPr>
        <p:blipFill>
          <a:blip r:embed="rId6" cstate="print"/>
          <a:srcRect b="21875"/>
          <a:stretch>
            <a:fillRect/>
          </a:stretch>
        </p:blipFill>
        <p:spPr bwMode="auto">
          <a:xfrm>
            <a:off x="3143240" y="3429000"/>
            <a:ext cx="2857520" cy="167433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027" name="Picture 3" descr="D:\фото с уроков 2017-2018\20171026_174548.jpg"/>
          <p:cNvPicPr>
            <a:picLocks noChangeAspect="1" noChangeArrowheads="1"/>
          </p:cNvPicPr>
          <p:nvPr/>
        </p:nvPicPr>
        <p:blipFill>
          <a:blip r:embed="rId7" cstate="print"/>
          <a:srcRect b="35417"/>
          <a:stretch>
            <a:fillRect/>
          </a:stretch>
        </p:blipFill>
        <p:spPr bwMode="auto">
          <a:xfrm>
            <a:off x="2928926" y="5266285"/>
            <a:ext cx="3286116" cy="159171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6934200" cy="91440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Отсутствие оценок. 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Как мотивировать учеников?</a:t>
            </a:r>
            <a:endParaRPr lang="en-US" sz="3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147763" y="1447800"/>
            <a:ext cx="7234237" cy="3498850"/>
          </a:xfrm>
          <a:noFill/>
          <a:ln/>
        </p:spPr>
        <p:txBody>
          <a:bodyPr/>
          <a:lstStyle/>
          <a:p>
            <a:pPr>
              <a:buNone/>
            </a:pP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1026" name="Picture 2" descr="D:\фото с уроков 2017-2018\20171026_1534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115704"/>
            <a:ext cx="4071934" cy="274229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027" name="Picture 3" descr="D:\фото с уроков 2017-2018\20171026_153408.jpg"/>
          <p:cNvPicPr>
            <a:picLocks noChangeAspect="1" noChangeArrowheads="1"/>
          </p:cNvPicPr>
          <p:nvPr/>
        </p:nvPicPr>
        <p:blipFill>
          <a:blip r:embed="rId3" cstate="print"/>
          <a:srcRect b="12500"/>
          <a:stretch>
            <a:fillRect/>
          </a:stretch>
        </p:blipFill>
        <p:spPr bwMode="auto">
          <a:xfrm>
            <a:off x="4643438" y="4138904"/>
            <a:ext cx="4143372" cy="271909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028" name="Picture 4" descr="D:\фото с уроков 2017-2018\20171027_1415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357298"/>
            <a:ext cx="3357554" cy="251816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029" name="Picture 5" descr="D:\фото с уроков 2017-2018\20171027_1416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1357298"/>
            <a:ext cx="3429025" cy="257176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357166"/>
            <a:ext cx="6934200" cy="91440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Вопросы для обсуждения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</a:br>
            <a:endParaRPr lang="en-US" sz="3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black">
          <a:xfrm>
            <a:off x="571472" y="1000108"/>
            <a:ext cx="7858180" cy="3498850"/>
          </a:xfrm>
          <a:noFill/>
          <a:ln/>
        </p:spPr>
        <p:txBody>
          <a:bodyPr/>
          <a:lstStyle/>
          <a:p>
            <a:pPr marL="457200" indent="-457200">
              <a:buAutoNum type="arabicPeriod"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Каким образом Вы добиваетесь, чтобы обсуждение проходило на английском языке?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Какие способы мотивации Вы используете на своих уроках?</a:t>
            </a:r>
          </a:p>
          <a:p>
            <a:pPr marL="457200" indent="-457200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http://litcult.ru/u/dd/forum/18263/f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4000504"/>
            <a:ext cx="3143272" cy="222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6934200" cy="91440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Письменные работы. Проверка тетрадей.</a:t>
            </a:r>
            <a:endParaRPr lang="en-US" sz="3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147763" y="1447800"/>
            <a:ext cx="7234237" cy="3498850"/>
          </a:xfrm>
          <a:noFill/>
          <a:ln/>
        </p:spPr>
        <p:txBody>
          <a:bodyPr/>
          <a:lstStyle/>
          <a:p>
            <a:pPr>
              <a:buNone/>
            </a:pP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38915" name="Picture 3" descr="D:\фото с уроков 2017-2018\20171027_1249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714728"/>
            <a:ext cx="2357454" cy="314327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38916" name="Picture 4" descr="D:\фото с уроков 2017-2018\20171027_125147.jpg"/>
          <p:cNvPicPr>
            <a:picLocks noChangeAspect="1" noChangeArrowheads="1"/>
          </p:cNvPicPr>
          <p:nvPr/>
        </p:nvPicPr>
        <p:blipFill>
          <a:blip r:embed="rId4" cstate="print"/>
          <a:srcRect t="5208" b="11458"/>
          <a:stretch>
            <a:fillRect/>
          </a:stretch>
        </p:blipFill>
        <p:spPr bwMode="auto">
          <a:xfrm>
            <a:off x="4429124" y="1285860"/>
            <a:ext cx="3357586" cy="209850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38917" name="Picture 5" descr="D:\фото с уроков 2017-2018\20171027_124818.jpg"/>
          <p:cNvPicPr>
            <a:picLocks noChangeAspect="1" noChangeArrowheads="1"/>
          </p:cNvPicPr>
          <p:nvPr/>
        </p:nvPicPr>
        <p:blipFill>
          <a:blip r:embed="rId5" cstate="print"/>
          <a:srcRect t="3913" r="8705" b="19791"/>
          <a:stretch>
            <a:fillRect/>
          </a:stretch>
        </p:blipFill>
        <p:spPr bwMode="auto">
          <a:xfrm>
            <a:off x="3000364" y="3786190"/>
            <a:ext cx="2051554" cy="228601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38920" name="Picture 8" descr="D:\фото с уроков 2017-2018\20171027_124841.jpg"/>
          <p:cNvPicPr>
            <a:picLocks noChangeAspect="1" noChangeArrowheads="1"/>
          </p:cNvPicPr>
          <p:nvPr/>
        </p:nvPicPr>
        <p:blipFill>
          <a:blip r:embed="rId6" cstate="print"/>
          <a:srcRect l="3906"/>
          <a:stretch>
            <a:fillRect/>
          </a:stretch>
        </p:blipFill>
        <p:spPr bwMode="auto">
          <a:xfrm>
            <a:off x="714348" y="1285860"/>
            <a:ext cx="3000396" cy="206298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38921" name="Picture 9" descr="D:\фото с уроков 2017-2018\20171027_125147.jpg"/>
          <p:cNvPicPr>
            <a:picLocks noChangeAspect="1" noChangeArrowheads="1"/>
          </p:cNvPicPr>
          <p:nvPr/>
        </p:nvPicPr>
        <p:blipFill>
          <a:blip r:embed="rId7" cstate="print"/>
          <a:srcRect t="4166" b="14583"/>
          <a:stretch>
            <a:fillRect/>
          </a:stretch>
        </p:blipFill>
        <p:spPr bwMode="auto">
          <a:xfrm>
            <a:off x="5286380" y="3786190"/>
            <a:ext cx="3571900" cy="217664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6934200" cy="91440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Письменные работы. Проверка тетрадей.</a:t>
            </a:r>
            <a:endParaRPr lang="en-US" sz="3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147763" y="1447800"/>
            <a:ext cx="7234237" cy="3498850"/>
          </a:xfrm>
          <a:noFill/>
          <a:ln/>
        </p:spPr>
        <p:txBody>
          <a:bodyPr/>
          <a:lstStyle/>
          <a:p>
            <a:pPr>
              <a:buNone/>
            </a:pP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38914" name="Picture 2" descr="D:\фото с уроков 2017-2018\20171026_1819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7" y="1428736"/>
            <a:ext cx="2952771" cy="221457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38918" name="Picture 6" descr="D:\фото с уроков 2017-2018\20171026_181843.jpg"/>
          <p:cNvPicPr>
            <a:picLocks noChangeAspect="1" noChangeArrowheads="1"/>
          </p:cNvPicPr>
          <p:nvPr/>
        </p:nvPicPr>
        <p:blipFill>
          <a:blip r:embed="rId4" cstate="print"/>
          <a:srcRect t="11458" r="4167" b="27083"/>
          <a:stretch>
            <a:fillRect/>
          </a:stretch>
        </p:blipFill>
        <p:spPr bwMode="auto">
          <a:xfrm>
            <a:off x="5286380" y="3786190"/>
            <a:ext cx="3251048" cy="277989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38919" name="Picture 7" descr="D:\фото с уроков 2017-2018\20171026_181817.jpg"/>
          <p:cNvPicPr>
            <a:picLocks noChangeAspect="1" noChangeArrowheads="1"/>
          </p:cNvPicPr>
          <p:nvPr/>
        </p:nvPicPr>
        <p:blipFill>
          <a:blip r:embed="rId5" cstate="print"/>
          <a:srcRect t="7291" b="6250"/>
          <a:stretch>
            <a:fillRect/>
          </a:stretch>
        </p:blipFill>
        <p:spPr bwMode="auto">
          <a:xfrm>
            <a:off x="5857852" y="1428736"/>
            <a:ext cx="3286148" cy="213087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39938" name="Picture 2" descr="D:\фото с уроков 2017-2018\20171026_1817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3857628"/>
            <a:ext cx="3595680" cy="269676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39939" name="Picture 3" descr="D:\фото с уроков 2017-2018\20171026_181555.jpg"/>
          <p:cNvPicPr>
            <a:picLocks noChangeAspect="1" noChangeArrowheads="1"/>
          </p:cNvPicPr>
          <p:nvPr/>
        </p:nvPicPr>
        <p:blipFill>
          <a:blip r:embed="rId7" cstate="print"/>
          <a:srcRect l="41667" t="5208" r="18055" b="69791"/>
          <a:stretch>
            <a:fillRect/>
          </a:stretch>
        </p:blipFill>
        <p:spPr bwMode="auto">
          <a:xfrm>
            <a:off x="3571868" y="1500174"/>
            <a:ext cx="2071702" cy="171451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87TGp_School_light">
  <a:themeElements>
    <a:clrScheme name="Default Design 2">
      <a:dk1>
        <a:srgbClr val="000000"/>
      </a:dk1>
      <a:lt1>
        <a:srgbClr val="DCFCDE"/>
      </a:lt1>
      <a:dk2>
        <a:srgbClr val="000000"/>
      </a:dk2>
      <a:lt2>
        <a:srgbClr val="FFFFFF"/>
      </a:lt2>
      <a:accent1>
        <a:srgbClr val="AD6DD5"/>
      </a:accent1>
      <a:accent2>
        <a:srgbClr val="4AD828"/>
      </a:accent2>
      <a:accent3>
        <a:srgbClr val="EBFDEC"/>
      </a:accent3>
      <a:accent4>
        <a:srgbClr val="000000"/>
      </a:accent4>
      <a:accent5>
        <a:srgbClr val="D3BAE7"/>
      </a:accent5>
      <a:accent6>
        <a:srgbClr val="42C423"/>
      </a:accent6>
      <a:hlink>
        <a:srgbClr val="F8A858"/>
      </a:hlink>
      <a:folHlink>
        <a:srgbClr val="5FB5EF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D9"/>
        </a:lt1>
        <a:dk2>
          <a:srgbClr val="000000"/>
        </a:dk2>
        <a:lt2>
          <a:srgbClr val="FFFFFF"/>
        </a:lt2>
        <a:accent1>
          <a:srgbClr val="6CD69C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BAE8CB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DCFCDE"/>
        </a:lt1>
        <a:dk2>
          <a:srgbClr val="000000"/>
        </a:dk2>
        <a:lt2>
          <a:srgbClr val="FFFFFF"/>
        </a:lt2>
        <a:accent1>
          <a:srgbClr val="AD6DD5"/>
        </a:accent1>
        <a:accent2>
          <a:srgbClr val="4AD828"/>
        </a:accent2>
        <a:accent3>
          <a:srgbClr val="EBFDEC"/>
        </a:accent3>
        <a:accent4>
          <a:srgbClr val="000000"/>
        </a:accent4>
        <a:accent5>
          <a:srgbClr val="D3BAE7"/>
        </a:accent5>
        <a:accent6>
          <a:srgbClr val="42C423"/>
        </a:accent6>
        <a:hlink>
          <a:srgbClr val="F8A858"/>
        </a:hlink>
        <a:folHlink>
          <a:srgbClr val="5FB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CDCE7"/>
        </a:lt1>
        <a:dk2>
          <a:srgbClr val="000000"/>
        </a:dk2>
        <a:lt2>
          <a:srgbClr val="FFFFFF"/>
        </a:lt2>
        <a:accent1>
          <a:srgbClr val="65DADD"/>
        </a:accent1>
        <a:accent2>
          <a:srgbClr val="EB9F15"/>
        </a:accent2>
        <a:accent3>
          <a:srgbClr val="FDEBF1"/>
        </a:accent3>
        <a:accent4>
          <a:srgbClr val="000000"/>
        </a:accent4>
        <a:accent5>
          <a:srgbClr val="B8EAEB"/>
        </a:accent5>
        <a:accent6>
          <a:srgbClr val="D59012"/>
        </a:accent6>
        <a:hlink>
          <a:srgbClr val="B4D977"/>
        </a:hlink>
        <a:folHlink>
          <a:srgbClr val="F973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587TGp_School_light</Template>
  <TotalTime>227</TotalTime>
  <Words>231</Words>
  <Application>Microsoft Office PowerPoint</Application>
  <PresentationFormat>Экран (4:3)</PresentationFormat>
  <Paragraphs>56</Paragraphs>
  <Slides>16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587TGp_School_light</vt:lpstr>
      <vt:lpstr>“Особенности внедрения обновлённого содержания образования на уроках английского языка”</vt:lpstr>
      <vt:lpstr>Уроки в интерактивном режиме</vt:lpstr>
      <vt:lpstr>Учебник как дополнительный ресурс</vt:lpstr>
      <vt:lpstr>Вопросы для обсуждения </vt:lpstr>
      <vt:lpstr>Отсутствие оценок.  Как мотивировать учеников?</vt:lpstr>
      <vt:lpstr>Отсутствие оценок. Как мотивировать учеников?</vt:lpstr>
      <vt:lpstr>Вопросы для обсуждения </vt:lpstr>
      <vt:lpstr>Письменные работы. Проверка тетрадей.</vt:lpstr>
      <vt:lpstr>Письменные работы. Проверка тетрадей.</vt:lpstr>
      <vt:lpstr>Вопросы для обсуждения </vt:lpstr>
      <vt:lpstr>Планирование и проведение суммативных работ</vt:lpstr>
      <vt:lpstr>Планирование и проведение суммативных работ</vt:lpstr>
      <vt:lpstr>Вопросы для обсуждения </vt:lpstr>
      <vt:lpstr>Рубрикаты. Обратная связь с родителями.</vt:lpstr>
      <vt:lpstr>Вопросы для обсуждения </vt:lpstr>
      <vt:lpstr>Contents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“Особенности внедрения обновлённого содержания образования на уроках английского языка”</dc:title>
  <dc:creator>admin</dc:creator>
  <cp:lastModifiedBy>admin</cp:lastModifiedBy>
  <cp:revision>28</cp:revision>
  <dcterms:created xsi:type="dcterms:W3CDTF">2017-10-30T10:58:29Z</dcterms:created>
  <dcterms:modified xsi:type="dcterms:W3CDTF">2017-10-30T15:54:22Z</dcterms:modified>
</cp:coreProperties>
</file>