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FBC9A9-159E-46A0-8C5B-F0E70ECFBA69}" type="datetimeFigureOut">
              <a:rPr lang="ru-RU" smtClean="0"/>
              <a:pPr/>
              <a:t>20.06.2017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0E4D17-F29F-4BFF-B368-E8E69259CA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086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E4D17-F29F-4BFF-B368-E8E69259CA6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36CD4-FB7E-48DF-88D2-1166C6B3CC22}" type="datetimeFigureOut">
              <a:rPr lang="ru-RU" smtClean="0"/>
              <a:pPr/>
              <a:t>20.06.2017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B994FB-2E45-410B-9E40-40D93EA761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36CD4-FB7E-48DF-88D2-1166C6B3CC22}" type="datetimeFigureOut">
              <a:rPr lang="ru-RU" smtClean="0"/>
              <a:pPr/>
              <a:t>20.06.2017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B994FB-2E45-410B-9E40-40D93EA761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36CD4-FB7E-48DF-88D2-1166C6B3CC22}" type="datetimeFigureOut">
              <a:rPr lang="ru-RU" smtClean="0"/>
              <a:pPr/>
              <a:t>20.06.2017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B994FB-2E45-410B-9E40-40D93EA761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36CD4-FB7E-48DF-88D2-1166C6B3CC22}" type="datetimeFigureOut">
              <a:rPr lang="ru-RU" smtClean="0"/>
              <a:pPr/>
              <a:t>20.06.2017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B994FB-2E45-410B-9E40-40D93EA761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36CD4-FB7E-48DF-88D2-1166C6B3CC22}" type="datetimeFigureOut">
              <a:rPr lang="ru-RU" smtClean="0"/>
              <a:pPr/>
              <a:t>20.06.2017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B994FB-2E45-410B-9E40-40D93EA761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36CD4-FB7E-48DF-88D2-1166C6B3CC22}" type="datetimeFigureOut">
              <a:rPr lang="ru-RU" smtClean="0"/>
              <a:pPr/>
              <a:t>20.06.2017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B994FB-2E45-410B-9E40-40D93EA761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36CD4-FB7E-48DF-88D2-1166C6B3CC22}" type="datetimeFigureOut">
              <a:rPr lang="ru-RU" smtClean="0"/>
              <a:pPr/>
              <a:t>20.06.2017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B994FB-2E45-410B-9E40-40D93EA761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36CD4-FB7E-48DF-88D2-1166C6B3CC22}" type="datetimeFigureOut">
              <a:rPr lang="ru-RU" smtClean="0"/>
              <a:pPr/>
              <a:t>20.06.2017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B994FB-2E45-410B-9E40-40D93EA761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36CD4-FB7E-48DF-88D2-1166C6B3CC22}" type="datetimeFigureOut">
              <a:rPr lang="ru-RU" smtClean="0"/>
              <a:pPr/>
              <a:t>20.06.2017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B994FB-2E45-410B-9E40-40D93EA761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36CD4-FB7E-48DF-88D2-1166C6B3CC22}" type="datetimeFigureOut">
              <a:rPr lang="ru-RU" smtClean="0"/>
              <a:pPr/>
              <a:t>20.06.2017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B994FB-2E45-410B-9E40-40D93EA761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36CD4-FB7E-48DF-88D2-1166C6B3CC22}" type="datetimeFigureOut">
              <a:rPr lang="ru-RU" smtClean="0"/>
              <a:pPr/>
              <a:t>20.06.2017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B994FB-2E45-410B-9E40-40D93EA761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CE36CD4-FB7E-48DF-88D2-1166C6B3CC22}" type="datetimeFigureOut">
              <a:rPr lang="ru-RU" smtClean="0"/>
              <a:pPr/>
              <a:t>20.06.2017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DB994FB-2E45-410B-9E40-40D93EA761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214422"/>
            <a:ext cx="7772400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Презентация</a:t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«Духовная сущность поэтического слова А.С. Пушкина»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3563872" cy="2101422"/>
          </a:xfrm>
        </p:spPr>
        <p:txBody>
          <a:bodyPr>
            <a:normAutofit/>
          </a:bodyPr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3071810"/>
            <a:ext cx="4381500" cy="30289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1030" name="Picture 6" descr="http://t3.gstatic.com/images?q=tbn:ANd9GcRebPWo336bHoQj9cNb2cByh6-WSqQNse2_5szrZWKEKykeq0ZkFQ-ErWHZK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785794"/>
            <a:ext cx="1285875" cy="1247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http://img0.liveinternet.ru/images/attach/c/2/64/781/64781869_1286042243_1648.jpg"/>
          <p:cNvPicPr>
            <a:picLocks noGrp="1"/>
          </p:cNvPicPr>
          <p:nvPr>
            <p:ph idx="1"/>
          </p:nvPr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285720" y="357166"/>
            <a:ext cx="8429684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1322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sz="3600" b="1" dirty="0" smtClean="0">
              <a:latin typeface="Monotype Corsiva" pitchFamily="66" charset="0"/>
            </a:endParaRPr>
          </a:p>
          <a:p>
            <a:pPr>
              <a:buNone/>
            </a:pPr>
            <a:endParaRPr lang="ru-RU" sz="3600" b="1" dirty="0" smtClean="0">
              <a:latin typeface="Monotype Corsiva" pitchFamily="66" charset="0"/>
            </a:endParaRPr>
          </a:p>
          <a:p>
            <a:pPr>
              <a:buNone/>
            </a:pPr>
            <a:endParaRPr lang="ru-RU" sz="3600" b="1" dirty="0" smtClean="0">
              <a:latin typeface="Monotype Corsiva" pitchFamily="66" charset="0"/>
            </a:endParaRPr>
          </a:p>
          <a:p>
            <a:pPr>
              <a:buNone/>
            </a:pPr>
            <a:endParaRPr lang="ru-RU" sz="3600" b="1" dirty="0" smtClean="0">
              <a:latin typeface="Monotype Corsiva" pitchFamily="66" charset="0"/>
            </a:endParaRPr>
          </a:p>
          <a:p>
            <a:pPr>
              <a:buNone/>
            </a:pPr>
            <a:endParaRPr lang="ru-RU" sz="3600" b="1" dirty="0" smtClean="0">
              <a:latin typeface="Monotype Corsiva" pitchFamily="66" charset="0"/>
            </a:endParaRPr>
          </a:p>
          <a:p>
            <a:pPr>
              <a:buNone/>
            </a:pPr>
            <a:endParaRPr lang="ru-RU" sz="3600" b="1" dirty="0" smtClean="0">
              <a:latin typeface="Monotype Corsiva" pitchFamily="66" charset="0"/>
            </a:endParaRPr>
          </a:p>
          <a:p>
            <a:pPr>
              <a:buNone/>
            </a:pPr>
            <a:endParaRPr lang="ru-RU" sz="3600" b="1" dirty="0" smtClean="0">
              <a:latin typeface="Monotype Corsiva" pitchFamily="66" charset="0"/>
            </a:endParaRPr>
          </a:p>
          <a:p>
            <a:pPr>
              <a:buNone/>
            </a:pPr>
            <a:endParaRPr lang="ru-RU" sz="3600" b="1" dirty="0" smtClean="0">
              <a:latin typeface="Monotype Corsiva" pitchFamily="66" charset="0"/>
            </a:endParaRPr>
          </a:p>
          <a:p>
            <a:pPr>
              <a:buNone/>
            </a:pPr>
            <a:endParaRPr lang="ru-RU" sz="3600" b="1" dirty="0" smtClean="0">
              <a:latin typeface="Monotype Corsiva" pitchFamily="66" charset="0"/>
            </a:endParaRPr>
          </a:p>
          <a:p>
            <a:pPr>
              <a:buNone/>
            </a:pPr>
            <a:endParaRPr lang="ru-RU" sz="3600" b="1" dirty="0" smtClean="0">
              <a:latin typeface="Monotype Corsiva" pitchFamily="66" charset="0"/>
            </a:endParaRPr>
          </a:p>
          <a:p>
            <a:pPr>
              <a:buNone/>
            </a:pPr>
            <a:endParaRPr lang="ru-RU" sz="3600" b="1" dirty="0" smtClean="0">
              <a:latin typeface="Monotype Corsiva" pitchFamily="66" charset="0"/>
            </a:endParaRPr>
          </a:p>
          <a:p>
            <a:pPr>
              <a:buNone/>
            </a:pPr>
            <a:endParaRPr lang="ru-RU" sz="3600" b="1" dirty="0" smtClean="0">
              <a:latin typeface="Monotype Corsiva" pitchFamily="66" charset="0"/>
            </a:endParaRPr>
          </a:p>
          <a:p>
            <a:pPr algn="ctr">
              <a:buNone/>
            </a:pPr>
            <a:r>
              <a:rPr lang="ru-RU" sz="3600" b="1" dirty="0" smtClean="0">
                <a:latin typeface="Monotype Corsiva" pitchFamily="66" charset="0"/>
              </a:rPr>
              <a:t>В пушкинском мире нет иерархии, в нем все предметы «равно исполнены поэзии», одухотворены, если мыслить в понятиях религиозных</a:t>
            </a:r>
            <a:endParaRPr lang="ru-RU" sz="3600" b="1" dirty="0">
              <a:latin typeface="Monotype Corsiva" pitchFamily="66" charset="0"/>
            </a:endParaRPr>
          </a:p>
        </p:txBody>
      </p:sp>
      <p:pic>
        <p:nvPicPr>
          <p:cNvPr id="4" name="Рисунок 3" descr="http://mkkuzbass.ru/uploads/posts/2009-06/1244598270_pushkin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571480"/>
            <a:ext cx="4714908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146081">
            <a:off x="426201" y="4431192"/>
            <a:ext cx="8183880" cy="1000831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Monotype Corsiva" pitchFamily="66" charset="0"/>
              </a:rPr>
              <a:t>А.С. Пушкин наделен был даром гениального прозрения  воплощения Красоты, определившим судьбу, путь поэта</a:t>
            </a:r>
            <a:endParaRPr lang="ru-RU" sz="2400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pic>
        <p:nvPicPr>
          <p:cNvPr id="6" name="Содержимое 5" descr="http://podrobnosti.ua/upload/news/2010/05/11/685032_3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252536"/>
            <a:ext cx="4094973" cy="2890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837188">
            <a:off x="290223" y="3698804"/>
            <a:ext cx="8183880" cy="1735363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tx1"/>
                </a:solidFill>
                <a:latin typeface="Monotype Corsiva" pitchFamily="66" charset="0"/>
              </a:rPr>
              <a:t>      Благодарим за внимание!!!</a:t>
            </a:r>
            <a:endParaRPr lang="ru-RU" sz="4800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pic>
        <p:nvPicPr>
          <p:cNvPr id="4" name="Содержимое 3" descr="http://www.litprichal.ru/upload/797/38165818108245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500042"/>
            <a:ext cx="5572164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 rot="10066274" flipV="1">
            <a:off x="768578" y="1560382"/>
            <a:ext cx="3643338" cy="2045667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800" dirty="0" smtClean="0">
                <a:solidFill>
                  <a:schemeClr val="tx1"/>
                </a:solidFill>
                <a:latin typeface="Monotype Corsiva" pitchFamily="66" charset="0"/>
              </a:rPr>
              <a:t>Н.В.Гоголь говорил: «…А.С. Пушкин дан был миру на то, чтобы доказать собою, что такое сам поэт, что такое в существе поэт».</a:t>
            </a:r>
            <a:endParaRPr lang="ru-RU" sz="2800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pic>
        <p:nvPicPr>
          <p:cNvPr id="4" name="Содержимое 3" descr="http://www.aphor.su/portraits/alexandrpushkin.jpg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786314" y="857232"/>
            <a:ext cx="3518996" cy="4357718"/>
          </a:xfrm>
          <a:effectLst>
            <a:softEdge rad="635000"/>
          </a:effectLst>
        </p:spPr>
      </p:pic>
      <p:pic>
        <p:nvPicPr>
          <p:cNvPr id="5122" name="Picture 2" descr="http://www.stihi.ru/pics/2010/08/03/653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1670" y="3786190"/>
            <a:ext cx="2357454" cy="1643074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http://2.bp.blogspot.com/-MPBErFrJup4/TW3l76Xr_CI/AAAAAAAAB5Y/QYVLxJUDOfQ/s1600/0904b5f5e67c20d342d21104819e1cf6.jpg"/>
          <p:cNvPicPr>
            <a:picLocks noGrp="1"/>
          </p:cNvPicPr>
          <p:nvPr>
            <p:ph idx="1"/>
          </p:nvPr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14282" y="357166"/>
            <a:ext cx="8501122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4.bp.blogspot.com/-hwx0NeZ6cwM/TdEGJsVQFnI/AAAAAAAAAAQ/DFEws0KdNh8/s1600/fa34fef7835e32e00b42b5e46b125c5f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28604"/>
            <a:ext cx="2643206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  <p:pic>
        <p:nvPicPr>
          <p:cNvPr id="7" name="Рисунок 6" descr="http://www.proza.ru/pics/2011/06/14/122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6314" y="1714488"/>
            <a:ext cx="3895736" cy="4719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57760"/>
            <a:ext cx="8183880" cy="117728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Monotype Corsiva" pitchFamily="66" charset="0"/>
              </a:rPr>
              <a:t>Истинная поэзия устремлена к Высшему Смыслу, она неоспоримо обладает присущей ей религиозностью</a:t>
            </a:r>
            <a:endParaRPr lang="ru-RU" sz="2800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pic>
        <p:nvPicPr>
          <p:cNvPr id="4" name="Содержимое 3" descr="http://www.thirstofheaven.com.ua/wp-content/uploads/2010/04/1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5984" y="712786"/>
            <a:ext cx="4500594" cy="4287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www.stihi.ru/pics/2011/07/03/6468.jpg"/>
          <p:cNvPicPr>
            <a:picLocks noGrp="1"/>
          </p:cNvPicPr>
          <p:nvPr>
            <p:ph idx="1"/>
          </p:nvPr>
        </p:nvPicPr>
        <p:blipFill>
          <a:blip r:embed="rId2">
            <a:biLevel thresh="50000"/>
          </a:blip>
          <a:srcRect/>
          <a:stretch>
            <a:fillRect/>
          </a:stretch>
        </p:blipFill>
        <p:spPr bwMode="auto">
          <a:xfrm>
            <a:off x="857224" y="928670"/>
            <a:ext cx="4857784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00694" y="714356"/>
            <a:ext cx="2643206" cy="4786346"/>
          </a:xfrm>
          <a:noFill/>
        </p:spPr>
        <p:txBody>
          <a:bodyPr>
            <a:normAutofit/>
          </a:bodyPr>
          <a:lstStyle/>
          <a:p>
            <a:pPr algn="r"/>
            <a:r>
              <a:rPr lang="ru-RU" sz="1600" dirty="0" smtClean="0">
                <a:solidFill>
                  <a:srgbClr val="0070C0"/>
                </a:solidFill>
                <a:latin typeface="Monotype Corsiva" pitchFamily="66" charset="0"/>
              </a:rPr>
              <a:t>А.С. Пушкин «В часы забав  иль праздной скуки…»</a:t>
            </a:r>
            <a:r>
              <a:rPr lang="ru-RU" sz="1800" dirty="0" smtClean="0">
                <a:solidFill>
                  <a:srgbClr val="0070C0"/>
                </a:solidFill>
                <a:latin typeface="Monotype Corsiva" pitchFamily="66" charset="0"/>
              </a:rPr>
              <a:t/>
            </a:r>
            <a:br>
              <a:rPr lang="ru-RU" sz="1800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1800" dirty="0" smtClean="0">
                <a:solidFill>
                  <a:srgbClr val="0070C0"/>
                </a:solidFill>
                <a:latin typeface="Monotype Corsiva" pitchFamily="66" charset="0"/>
              </a:rPr>
              <a:t/>
            </a:r>
            <a:br>
              <a:rPr lang="ru-RU" sz="1800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1800" dirty="0" smtClean="0">
                <a:solidFill>
                  <a:srgbClr val="0070C0"/>
                </a:solidFill>
                <a:latin typeface="Monotype Corsiva" pitchFamily="66" charset="0"/>
              </a:rPr>
              <a:t/>
            </a:r>
            <a:br>
              <a:rPr lang="ru-RU" sz="1800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0070C0"/>
                </a:solidFill>
                <a:latin typeface="Monotype Corsiva" pitchFamily="66" charset="0"/>
              </a:rPr>
              <a:t>В часы забав иль праздной скуки,</a:t>
            </a:r>
            <a:br>
              <a:rPr lang="ru-RU" sz="1600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0070C0"/>
                </a:solidFill>
                <a:latin typeface="Monotype Corsiva" pitchFamily="66" charset="0"/>
              </a:rPr>
              <a:t>Бывало, лире я моей</a:t>
            </a:r>
            <a:br>
              <a:rPr lang="ru-RU" sz="1600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0070C0"/>
                </a:solidFill>
                <a:latin typeface="Monotype Corsiva" pitchFamily="66" charset="0"/>
              </a:rPr>
              <a:t>вверял изнеженные звуки</a:t>
            </a:r>
            <a:br>
              <a:rPr lang="ru-RU" sz="1600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0070C0"/>
                </a:solidFill>
                <a:latin typeface="Monotype Corsiva" pitchFamily="66" charset="0"/>
              </a:rPr>
              <a:t>Безумства, лени и страстей.</a:t>
            </a:r>
            <a:br>
              <a:rPr lang="ru-RU" sz="1600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1800" dirty="0" smtClean="0">
                <a:solidFill>
                  <a:srgbClr val="0070C0"/>
                </a:solidFill>
                <a:latin typeface="Monotype Corsiva" pitchFamily="66" charset="0"/>
              </a:rPr>
              <a:t/>
            </a:r>
            <a:br>
              <a:rPr lang="ru-RU" sz="1800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1800" dirty="0" smtClean="0">
                <a:solidFill>
                  <a:srgbClr val="0070C0"/>
                </a:solidFill>
                <a:latin typeface="Monotype Corsiva" pitchFamily="66" charset="0"/>
              </a:rPr>
              <a:t>Но и тогда струны лукавой</a:t>
            </a:r>
            <a:br>
              <a:rPr lang="ru-RU" sz="1800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1800" dirty="0" smtClean="0">
                <a:solidFill>
                  <a:srgbClr val="0070C0"/>
                </a:solidFill>
                <a:latin typeface="Monotype Corsiva" pitchFamily="66" charset="0"/>
              </a:rPr>
              <a:t>Невольно звон я прерывал,</a:t>
            </a:r>
            <a:br>
              <a:rPr lang="ru-RU" sz="1800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1800" dirty="0" smtClean="0">
                <a:solidFill>
                  <a:srgbClr val="0070C0"/>
                </a:solidFill>
                <a:latin typeface="Monotype Corsiva" pitchFamily="66" charset="0"/>
              </a:rPr>
              <a:t>Когда твой голос величавый</a:t>
            </a:r>
            <a:br>
              <a:rPr lang="ru-RU" sz="1800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1800" dirty="0" smtClean="0">
                <a:solidFill>
                  <a:srgbClr val="0070C0"/>
                </a:solidFill>
                <a:latin typeface="Monotype Corsiva" pitchFamily="66" charset="0"/>
              </a:rPr>
              <a:t>Меня внезапно поражал.</a:t>
            </a:r>
            <a:br>
              <a:rPr lang="ru-RU" sz="1800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1800" dirty="0" smtClean="0">
                <a:solidFill>
                  <a:srgbClr val="0070C0"/>
                </a:solidFill>
                <a:latin typeface="Monotype Corsiva" pitchFamily="66" charset="0"/>
              </a:rPr>
              <a:t/>
            </a:r>
            <a:br>
              <a:rPr lang="ru-RU" sz="1800" dirty="0" smtClean="0">
                <a:solidFill>
                  <a:srgbClr val="0070C0"/>
                </a:solidFill>
                <a:latin typeface="Monotype Corsiva" pitchFamily="66" charset="0"/>
              </a:rPr>
            </a:br>
            <a:endParaRPr lang="ru-RU" sz="1800" dirty="0">
              <a:solidFill>
                <a:srgbClr val="0070C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500174"/>
            <a:ext cx="7929618" cy="128588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4" name="Содержимое 3" descr="http://esoterix.ru/uploads/images/f/4/8/1/1/00aaddf06b.jpg"/>
          <p:cNvPicPr>
            <a:picLocks noGrp="1"/>
          </p:cNvPicPr>
          <p:nvPr>
            <p:ph idx="1"/>
          </p:nvPr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357158" y="500042"/>
            <a:ext cx="8358246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alkruglov.narod.ru/pushkin-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7" y="857232"/>
            <a:ext cx="4429156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500570"/>
            <a:ext cx="8183880" cy="1571636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Monotype Corsiva" pitchFamily="66" charset="0"/>
              </a:rPr>
              <a:t>М.А. Булгаков писал: «В зависимости от того, как мы уразумеем «</a:t>
            </a:r>
            <a:r>
              <a:rPr lang="ru-RU" sz="2000" dirty="0" smtClean="0">
                <a:solidFill>
                  <a:schemeClr val="tx1"/>
                </a:solidFill>
                <a:latin typeface="Monotype Corsiva" pitchFamily="66" charset="0"/>
              </a:rPr>
              <a:t>Пророка» , мы </a:t>
            </a:r>
            <a:r>
              <a:rPr lang="ru-RU" sz="2000" dirty="0" smtClean="0">
                <a:solidFill>
                  <a:schemeClr val="tx1"/>
                </a:solidFill>
                <a:latin typeface="Monotype Corsiva" pitchFamily="66" charset="0"/>
              </a:rPr>
              <a:t>понимаем и всего Пушкина. Возможно, он описывает здесь то, что  с ним  самим было, то есть данное ему видение божественного мира под покровом вещества».</a:t>
            </a:r>
            <a:endParaRPr lang="ru-RU" sz="2000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pic>
        <p:nvPicPr>
          <p:cNvPr id="4" name="Содержимое 3" descr="http://img0.liveinternet.ru/images/attach/b/3/26/605/26605881_1212765544_30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285860"/>
            <a:ext cx="6929486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lvl="2">
              <a:buNone/>
            </a:pPr>
            <a:endParaRPr lang="ru-RU" sz="3200" b="1" dirty="0" smtClean="0">
              <a:latin typeface="Monotype Corsiva" pitchFamily="66" charset="0"/>
            </a:endParaRPr>
          </a:p>
          <a:p>
            <a:pPr lvl="2">
              <a:buNone/>
            </a:pPr>
            <a:endParaRPr lang="ru-RU" sz="3200" b="1" dirty="0" smtClean="0">
              <a:latin typeface="Monotype Corsiva" pitchFamily="66" charset="0"/>
            </a:endParaRPr>
          </a:p>
          <a:p>
            <a:pPr lvl="2">
              <a:buNone/>
            </a:pPr>
            <a:r>
              <a:rPr lang="ru-RU" sz="3200" b="1" dirty="0" smtClean="0">
                <a:latin typeface="Monotype Corsiva" pitchFamily="66" charset="0"/>
              </a:rPr>
              <a:t>  </a:t>
            </a:r>
            <a:r>
              <a:rPr lang="ru-RU" sz="4000" b="1" dirty="0" smtClean="0">
                <a:latin typeface="Monotype Corsiva" pitchFamily="66" charset="0"/>
              </a:rPr>
              <a:t>«Святая лира», «божественная лира», «божественный посланник», «священный дар», «священные напевы» -характерные определения поэзии А.С. Пушкина</a:t>
            </a:r>
            <a:endParaRPr lang="ru-RU" sz="40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1322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ru-RU" dirty="0" smtClean="0">
              <a:latin typeface="Monotype Corsiva" pitchFamily="66" charset="0"/>
            </a:endParaRPr>
          </a:p>
          <a:p>
            <a:pPr algn="ctr">
              <a:buNone/>
            </a:pPr>
            <a:endParaRPr lang="ru-RU" b="1" dirty="0" smtClean="0">
              <a:latin typeface="Monotype Corsiva" pitchFamily="66" charset="0"/>
            </a:endParaRPr>
          </a:p>
          <a:p>
            <a:pPr algn="ctr">
              <a:buNone/>
            </a:pPr>
            <a:r>
              <a:rPr lang="ru-RU" b="1" dirty="0" smtClean="0">
                <a:latin typeface="Monotype Corsiva" pitchFamily="66" charset="0"/>
              </a:rPr>
              <a:t>-О, небо!</a:t>
            </a:r>
          </a:p>
          <a:p>
            <a:pPr algn="ctr">
              <a:buNone/>
            </a:pPr>
            <a:r>
              <a:rPr lang="ru-RU" b="1" dirty="0" smtClean="0">
                <a:latin typeface="Monotype Corsiva" pitchFamily="66" charset="0"/>
              </a:rPr>
              <a:t>Где же правота, когда священный дар,</a:t>
            </a:r>
          </a:p>
          <a:p>
            <a:pPr algn="ctr">
              <a:buNone/>
            </a:pPr>
            <a:r>
              <a:rPr lang="ru-RU" b="1" dirty="0" smtClean="0">
                <a:latin typeface="Monotype Corsiva" pitchFamily="66" charset="0"/>
              </a:rPr>
              <a:t>Когда бессмертный гений – не в награду</a:t>
            </a:r>
          </a:p>
          <a:p>
            <a:pPr algn="ctr">
              <a:buNone/>
            </a:pPr>
            <a:r>
              <a:rPr lang="ru-RU" b="1" dirty="0" smtClean="0">
                <a:latin typeface="Monotype Corsiva" pitchFamily="66" charset="0"/>
              </a:rPr>
              <a:t>Любви горящей, самоотверженья,</a:t>
            </a:r>
          </a:p>
          <a:p>
            <a:pPr algn="ctr">
              <a:buNone/>
            </a:pPr>
            <a:r>
              <a:rPr lang="ru-RU" b="1" dirty="0" smtClean="0">
                <a:latin typeface="Monotype Corsiva" pitchFamily="66" charset="0"/>
              </a:rPr>
              <a:t>Трудов, усердия, молений послан-</a:t>
            </a:r>
          </a:p>
          <a:p>
            <a:pPr algn="ctr">
              <a:buNone/>
            </a:pPr>
            <a:r>
              <a:rPr lang="ru-RU" b="1" dirty="0" smtClean="0">
                <a:latin typeface="Monotype Corsiva" pitchFamily="66" charset="0"/>
              </a:rPr>
              <a:t>А озаряет голову безумца,</a:t>
            </a:r>
          </a:p>
          <a:p>
            <a:pPr algn="ctr">
              <a:buNone/>
            </a:pPr>
            <a:r>
              <a:rPr lang="ru-RU" b="1" dirty="0" smtClean="0">
                <a:latin typeface="Monotype Corsiva" pitchFamily="66" charset="0"/>
              </a:rPr>
              <a:t>Гуляки праздного?.. О Моцарт, Моцарт!</a:t>
            </a:r>
          </a:p>
          <a:p>
            <a:pPr algn="r">
              <a:buNone/>
            </a:pPr>
            <a:endParaRPr lang="ru-RU" b="1" dirty="0" smtClean="0">
              <a:latin typeface="Monotype Corsiva" pitchFamily="66" charset="0"/>
            </a:endParaRPr>
          </a:p>
          <a:p>
            <a:pPr algn="r">
              <a:buNone/>
            </a:pPr>
            <a:r>
              <a:rPr lang="ru-RU" b="1" dirty="0" smtClean="0">
                <a:latin typeface="Monotype Corsiva" pitchFamily="66" charset="0"/>
              </a:rPr>
              <a:t>А.С. Пушкин</a:t>
            </a:r>
            <a:endParaRPr lang="ru-RU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231</TotalTime>
  <Words>219</Words>
  <Application>Microsoft Office PowerPoint</Application>
  <PresentationFormat>Экран (4:3)</PresentationFormat>
  <Paragraphs>35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 Презентация «Духовная сущность поэтического слова А.С. Пушкина»</vt:lpstr>
      <vt:lpstr>Н.В.Гоголь говорил: «…А.С. Пушкин дан был миру на то, чтобы доказать собою, что такое сам поэт, что такое в существе поэт».</vt:lpstr>
      <vt:lpstr>Презентация PowerPoint</vt:lpstr>
      <vt:lpstr>Истинная поэзия устремлена к Высшему Смыслу, она неоспоримо обладает присущей ей религиозностью</vt:lpstr>
      <vt:lpstr>А.С. Пушкин «В часы забав  иль праздной скуки…»   В часы забав иль праздной скуки, Бывало, лире я моей вверял изнеженные звуки Безумства, лени и страстей.  Но и тогда струны лукавой Невольно звон я прерывал, Когда твой голос величавый Меня внезапно поражал.  </vt:lpstr>
      <vt:lpstr>Презентация PowerPoint</vt:lpstr>
      <vt:lpstr>М.А. Булгаков писал: «В зависимости от того, как мы уразумеем «Пророка» , мы понимаем и всего Пушкина. Возможно, он описывает здесь то, что  с ним  самим было, то есть данное ему видение божественного мира под покровом вещества».</vt:lpstr>
      <vt:lpstr>Презентация PowerPoint</vt:lpstr>
      <vt:lpstr>Презентация PowerPoint</vt:lpstr>
      <vt:lpstr>Презентация PowerPoint</vt:lpstr>
      <vt:lpstr>Презентация PowerPoint</vt:lpstr>
      <vt:lpstr>А.С. Пушкин наделен был даром гениального прозрения  воплощения Красоты, определившим судьбу, путь поэта</vt:lpstr>
      <vt:lpstr>      Благодарим за внимание!!!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Научно-исследовательская работа «Духовная сущность поэтического слова А.С. Пушкина»</dc:title>
  <dc:creator>user</dc:creator>
  <cp:lastModifiedBy>1</cp:lastModifiedBy>
  <cp:revision>44</cp:revision>
  <dcterms:created xsi:type="dcterms:W3CDTF">2011-09-21T14:43:08Z</dcterms:created>
  <dcterms:modified xsi:type="dcterms:W3CDTF">2017-06-20T17:19:53Z</dcterms:modified>
</cp:coreProperties>
</file>