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7772400" cy="1905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Электризация тел.</a:t>
            </a:r>
            <a:b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Электрический заряд. Электризация.  Электроскоп.</a:t>
            </a:r>
            <a:b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Электроскоп. Электронное поле.</a:t>
            </a:r>
            <a:b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Делимость электрического заряда.</a:t>
            </a:r>
            <a:b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Строение атомов. Электрон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" y="44196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Учитель Физики: Карелина Т.А.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20" name="Picture 4" descr="https://gifimage.net/wp-content/uploads/2017/07/electricity-gif-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533400"/>
            <a:ext cx="4191000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bg1">
                    <a:lumMod val="65000"/>
                  </a:schemeClr>
                </a:solidFill>
              </a:rPr>
              <a:t>Диэлектрики</a:t>
            </a:r>
            <a:endParaRPr lang="ru-RU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2530" name="Picture 2" descr="http://noo-ws.net/talk/wp-content/uploads/2015/02/noo-ws.net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743200"/>
            <a:ext cx="3159853" cy="21001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532" name="Picture 4" descr="http://g01.s.alicdn.com/kf/HTB1SzaeHpXXXXXtapXXq6xXFXXXc/223701094/HTB1SzaeHpXXXXXtapXXq6xXFXXX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876800"/>
            <a:ext cx="2565442" cy="170568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4800" y="1447800"/>
            <a:ext cx="7010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bg1">
                    <a:lumMod val="65000"/>
                  </a:schemeClr>
                </a:solidFill>
              </a:rPr>
              <a:t>Диэлектрики - это вещества, через которые электрические заряды не могут переходить от заряженного тела к не заряженному.</a:t>
            </a:r>
            <a:endParaRPr lang="ru-RU" sz="2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2743200"/>
            <a:ext cx="4572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chemeClr val="bg1">
                    <a:lumMod val="65000"/>
                  </a:schemeClr>
                </a:solidFill>
              </a:rPr>
              <a:t>К ним относят: </a:t>
            </a:r>
          </a:p>
          <a:p>
            <a:r>
              <a:rPr lang="ru-RU" sz="2600" dirty="0" smtClean="0">
                <a:solidFill>
                  <a:schemeClr val="bg1">
                    <a:lumMod val="65000"/>
                  </a:schemeClr>
                </a:solidFill>
              </a:rPr>
              <a:t>1. Пластмасса</a:t>
            </a:r>
          </a:p>
          <a:p>
            <a:r>
              <a:rPr lang="ru-RU" sz="2600" dirty="0" smtClean="0">
                <a:solidFill>
                  <a:schemeClr val="bg1">
                    <a:lumMod val="65000"/>
                  </a:schemeClr>
                </a:solidFill>
              </a:rPr>
              <a:t>2. Резина</a:t>
            </a:r>
          </a:p>
          <a:p>
            <a:r>
              <a:rPr lang="ru-RU" sz="2600" dirty="0" smtClean="0">
                <a:solidFill>
                  <a:schemeClr val="bg1">
                    <a:lumMod val="65000"/>
                  </a:schemeClr>
                </a:solidFill>
              </a:rPr>
              <a:t>3. Стекло</a:t>
            </a:r>
          </a:p>
          <a:p>
            <a:r>
              <a:rPr lang="ru-RU" sz="2600" dirty="0" smtClean="0">
                <a:solidFill>
                  <a:schemeClr val="bg1">
                    <a:lumMod val="65000"/>
                  </a:schemeClr>
                </a:solidFill>
              </a:rPr>
              <a:t>4. Воздух</a:t>
            </a:r>
            <a:endParaRPr lang="ru-RU" sz="2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bg1">
                    <a:lumMod val="65000"/>
                  </a:schemeClr>
                </a:solidFill>
              </a:rPr>
              <a:t>Полупроводники</a:t>
            </a:r>
            <a:endParaRPr lang="ru-RU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>
                <a:solidFill>
                  <a:schemeClr val="bg1">
                    <a:lumMod val="65000"/>
                  </a:schemeClr>
                </a:solidFill>
              </a:rPr>
              <a:t>Полупроводники  занимают промежуточное положение между проводниками и диэлектриками. Способны передавать заряды с возрастанием температуры.</a:t>
            </a:r>
            <a:br>
              <a:rPr lang="ru-RU" sz="26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2600" dirty="0" smtClean="0">
                <a:solidFill>
                  <a:schemeClr val="bg1">
                    <a:lumMod val="65000"/>
                  </a:schemeClr>
                </a:solidFill>
              </a:rPr>
              <a:t>К ним относят:</a:t>
            </a:r>
            <a:br>
              <a:rPr lang="ru-RU" sz="26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2600" dirty="0" smtClean="0">
                <a:solidFill>
                  <a:schemeClr val="bg1">
                    <a:lumMod val="65000"/>
                  </a:schemeClr>
                </a:solidFill>
              </a:rPr>
              <a:t>1. Кремний</a:t>
            </a:r>
            <a:br>
              <a:rPr lang="ru-RU" sz="26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2600" dirty="0" smtClean="0">
                <a:solidFill>
                  <a:schemeClr val="bg1">
                    <a:lumMod val="65000"/>
                  </a:schemeClr>
                </a:solidFill>
              </a:rPr>
              <a:t>2. Селен</a:t>
            </a:r>
            <a:br>
              <a:rPr lang="ru-RU" sz="26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2600" dirty="0" smtClean="0">
                <a:solidFill>
                  <a:schemeClr val="bg1">
                    <a:lumMod val="65000"/>
                  </a:schemeClr>
                </a:solidFill>
              </a:rPr>
              <a:t>3. Германий</a:t>
            </a:r>
            <a:endParaRPr lang="ru-RU" sz="2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724400"/>
            <a:ext cx="221431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Соединительная линия уступом 5"/>
          <p:cNvCxnSpPr/>
          <p:nvPr/>
        </p:nvCxnSpPr>
        <p:spPr>
          <a:xfrm>
            <a:off x="2590800" y="4648200"/>
            <a:ext cx="533400" cy="304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505200"/>
            <a:ext cx="2667000" cy="147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 стрелкой 9"/>
          <p:cNvCxnSpPr/>
          <p:nvPr/>
        </p:nvCxnSpPr>
        <p:spPr>
          <a:xfrm>
            <a:off x="2209800" y="4267200"/>
            <a:ext cx="3124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819400"/>
            <a:ext cx="22288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Прямая со стрелкой 12"/>
          <p:cNvCxnSpPr/>
          <p:nvPr/>
        </p:nvCxnSpPr>
        <p:spPr>
          <a:xfrm>
            <a:off x="2514600" y="3810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bg1">
                    <a:lumMod val="65000"/>
                  </a:schemeClr>
                </a:solidFill>
              </a:rPr>
              <a:t>Электрическое поле</a:t>
            </a:r>
            <a:endParaRPr lang="ru-RU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>
                    <a:lumMod val="65000"/>
                  </a:schemeClr>
                </a:solidFill>
              </a:rPr>
              <a:t>Электрическое</a:t>
            </a:r>
            <a:r>
              <a:rPr lang="ru-RU" sz="2800" dirty="0" smtClean="0">
                <a:solidFill>
                  <a:schemeClr val="bg1">
                    <a:lumMod val="65000"/>
                  </a:schemeClr>
                </a:solidFill>
              </a:rPr>
              <a:t> </a:t>
            </a:r>
            <a:r>
              <a:rPr lang="ru-RU" sz="2800" b="1" dirty="0" smtClean="0">
                <a:solidFill>
                  <a:schemeClr val="bg1">
                    <a:lumMod val="65000"/>
                  </a:schemeClr>
                </a:solidFill>
              </a:rPr>
              <a:t>поле -</a:t>
            </a:r>
            <a:r>
              <a:rPr lang="ru-RU" sz="2800" dirty="0" smtClean="0">
                <a:solidFill>
                  <a:schemeClr val="bg1">
                    <a:lumMod val="65000"/>
                  </a:schemeClr>
                </a:solidFill>
              </a:rPr>
              <a:t> </a:t>
            </a:r>
            <a:r>
              <a:rPr lang="ru-RU" sz="2800" b="1" dirty="0" smtClean="0">
                <a:solidFill>
                  <a:schemeClr val="bg1">
                    <a:lumMod val="65000"/>
                  </a:schemeClr>
                </a:solidFill>
              </a:rPr>
              <a:t>это</a:t>
            </a:r>
            <a:r>
              <a:rPr lang="ru-RU" sz="2800" dirty="0" smtClean="0">
                <a:solidFill>
                  <a:schemeClr val="bg1">
                    <a:lumMod val="65000"/>
                  </a:schemeClr>
                </a:solidFill>
              </a:rPr>
              <a:t> вид материи посредством которого осуществляется взаимодействие </a:t>
            </a:r>
            <a:r>
              <a:rPr lang="ru-RU" sz="2800" b="1" dirty="0" smtClean="0">
                <a:solidFill>
                  <a:schemeClr val="bg1">
                    <a:lumMod val="65000"/>
                  </a:schemeClr>
                </a:solidFill>
              </a:rPr>
              <a:t>электрических</a:t>
            </a:r>
            <a:r>
              <a:rPr lang="ru-RU" sz="2800" dirty="0" smtClean="0">
                <a:solidFill>
                  <a:schemeClr val="bg1">
                    <a:lumMod val="65000"/>
                  </a:schemeClr>
                </a:solidFill>
              </a:rPr>
              <a:t> зарядов.</a:t>
            </a:r>
            <a:endParaRPr lang="ru-RU" sz="2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4580" name="Picture 4" descr="http://www.playcast.ru/uploads/2017/04/09/222672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124200"/>
            <a:ext cx="2743200" cy="2057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bg1">
                    <a:lumMod val="65000"/>
                  </a:schemeClr>
                </a:solidFill>
              </a:rPr>
              <a:t>Электрическая сила</a:t>
            </a:r>
            <a:endParaRPr lang="ru-RU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>
                <a:solidFill>
                  <a:schemeClr val="bg1">
                    <a:lumMod val="65000"/>
                  </a:schemeClr>
                </a:solidFill>
              </a:rPr>
              <a:t>Электрическая сила – это сила, с которой электрическое поле действует на внесённый в него электрический заряд.</a:t>
            </a:r>
            <a:br>
              <a:rPr lang="ru-RU" sz="26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2600" dirty="0" smtClean="0">
                <a:solidFill>
                  <a:schemeClr val="bg1">
                    <a:lumMod val="65000"/>
                  </a:schemeClr>
                </a:solidFill>
              </a:rPr>
              <a:t>*Элементарный электрический заряд – ЭЛЕКТРОН.</a:t>
            </a:r>
            <a:br>
              <a:rPr lang="ru-RU" sz="26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600" dirty="0" smtClean="0">
                <a:solidFill>
                  <a:schemeClr val="bg1">
                    <a:lumMod val="65000"/>
                  </a:schemeClr>
                </a:solidFill>
              </a:rPr>
              <a:t>q – </a:t>
            </a:r>
            <a:r>
              <a:rPr lang="ru-RU" sz="2600" dirty="0" smtClean="0">
                <a:solidFill>
                  <a:schemeClr val="bg1">
                    <a:lumMod val="65000"/>
                  </a:schemeClr>
                </a:solidFill>
              </a:rPr>
              <a:t>электрический заряд.</a:t>
            </a:r>
            <a:br>
              <a:rPr lang="ru-RU" sz="26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600" dirty="0" smtClean="0">
                <a:solidFill>
                  <a:schemeClr val="bg1">
                    <a:lumMod val="65000"/>
                  </a:schemeClr>
                </a:solidFill>
              </a:rPr>
              <a:t>[ q</a:t>
            </a:r>
            <a:r>
              <a:rPr lang="ru-RU" sz="2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bg1">
                    <a:lumMod val="65000"/>
                  </a:schemeClr>
                </a:solidFill>
              </a:rPr>
              <a:t>]</a:t>
            </a:r>
            <a:r>
              <a:rPr lang="ru-RU" sz="2600" dirty="0" smtClean="0">
                <a:solidFill>
                  <a:schemeClr val="bg1">
                    <a:lumMod val="65000"/>
                  </a:schemeClr>
                </a:solidFill>
              </a:rPr>
              <a:t> = 1 Кл</a:t>
            </a:r>
            <a:br>
              <a:rPr lang="ru-RU" sz="2600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ru-RU" sz="2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http://as6400825.ru/fizika_8/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343400"/>
            <a:ext cx="4581525" cy="19716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53000" y="4343400"/>
            <a:ext cx="24384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chemeClr val="bg1">
                    <a:lumMod val="75000"/>
                  </a:schemeClr>
                </a:solidFill>
              </a:rPr>
              <a:t> Модели атомов:               а - водорода,   б- гелия,             в - лития</a:t>
            </a:r>
            <a:endParaRPr lang="ru-RU" sz="2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bg1">
                    <a:lumMod val="65000"/>
                  </a:schemeClr>
                </a:solidFill>
              </a:rPr>
              <a:t>Электризация тел. Электризация.</a:t>
            </a:r>
            <a:endParaRPr lang="ru-RU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>
                    <a:lumMod val="65000"/>
                  </a:schemeClr>
                </a:solidFill>
              </a:rPr>
              <a:t>Электрический заряд – мера свойств заряженных тел, определенным образом взаимодействия друг с другом.</a:t>
            </a:r>
            <a:endParaRPr lang="ru-RU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2400300" y="33909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4152900" y="33909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905000" y="4267200"/>
            <a:ext cx="2455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Заряд положительный 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19600" y="4267200"/>
            <a:ext cx="2441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Заряд</a:t>
            </a:r>
            <a:r>
              <a:rPr lang="ru-RU" dirty="0" smtClean="0"/>
              <a:t> 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отрицательный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1000" y="5715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P.S.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Можете провести опыт с Эбонитовой палочкой и стеклянной. Сделайте вывод.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220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700" dirty="0" smtClean="0">
                <a:solidFill>
                  <a:schemeClr val="bg1">
                    <a:lumMod val="65000"/>
                  </a:schemeClr>
                </a:solidFill>
              </a:rPr>
              <a:t>Электризация – явление, в которых тела </a:t>
            </a:r>
            <a:r>
              <a:rPr lang="ru-RU" sz="2700" dirty="0" err="1" smtClean="0">
                <a:solidFill>
                  <a:schemeClr val="bg1">
                    <a:lumMod val="65000"/>
                  </a:schemeClr>
                </a:solidFill>
              </a:rPr>
              <a:t>преобретают</a:t>
            </a:r>
            <a:r>
              <a:rPr lang="ru-RU" sz="2700" dirty="0" smtClean="0">
                <a:solidFill>
                  <a:schemeClr val="bg1">
                    <a:lumMod val="65000"/>
                  </a:schemeClr>
                </a:solidFill>
              </a:rPr>
              <a:t> свойства притягивать к себе другие тела.</a:t>
            </a:r>
            <a:endParaRPr lang="ru-RU" sz="2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2286000"/>
            <a:ext cx="79248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solidFill>
                  <a:schemeClr val="bg1">
                    <a:lumMod val="65000"/>
                  </a:schemeClr>
                </a:solidFill>
              </a:rPr>
              <a:t>Тела, имеющие электрические заряды одинакового знака, взаимно отталкиваются, а тела, имеющие заряды</a:t>
            </a:r>
          </a:p>
          <a:p>
            <a:r>
              <a:rPr lang="ru-RU" sz="2500" dirty="0" smtClean="0">
                <a:solidFill>
                  <a:schemeClr val="bg1">
                    <a:lumMod val="65000"/>
                  </a:schemeClr>
                </a:solidFill>
              </a:rPr>
              <a:t>противоположного знака, взаимно притягиваться.</a:t>
            </a:r>
            <a:endParaRPr lang="ru-RU" sz="25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3581400"/>
            <a:ext cx="609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Запомните!</a:t>
            </a:r>
          </a:p>
          <a:p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В электризации всегда участвуют два тела. При этом электризуются оба тела</a:t>
            </a:r>
            <a:endParaRPr lang="ru-RU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bg1">
                    <a:lumMod val="65000"/>
                  </a:schemeClr>
                </a:solidFill>
              </a:rPr>
              <a:t>Электроскоп</a:t>
            </a:r>
            <a:endParaRPr lang="ru-RU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>
                    <a:lumMod val="65000"/>
                  </a:schemeClr>
                </a:solidFill>
              </a:rPr>
              <a:t>Электроскоп – прибор для обнаружения электрических зарядов и приблизительного определения его величины.</a:t>
            </a:r>
            <a:endParaRPr lang="ru-RU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Рисунок 3" descr="96206_html_35a773a.png"/>
          <p:cNvPicPr>
            <a:picLocks noChangeAspect="1"/>
          </p:cNvPicPr>
          <p:nvPr/>
        </p:nvPicPr>
        <p:blipFill>
          <a:blip r:embed="rId2"/>
          <a:srcRect l="5455" t="7336" r="1818"/>
          <a:stretch>
            <a:fillRect/>
          </a:stretch>
        </p:blipFill>
        <p:spPr>
          <a:xfrm>
            <a:off x="914400" y="3429000"/>
            <a:ext cx="3886200" cy="2838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bg1">
                    <a:lumMod val="65000"/>
                  </a:schemeClr>
                </a:solidFill>
              </a:rPr>
              <a:t>Строение  электроскопа</a:t>
            </a:r>
            <a:endParaRPr lang="ru-RU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7239000" cy="429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Работа электроскопа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066800"/>
            <a:ext cx="6034617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152400" y="5473005"/>
            <a:ext cx="7391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r>
              <a:rPr lang="ru-RU" sz="2800" dirty="0" smtClean="0">
                <a:solidFill>
                  <a:schemeClr val="bg1">
                    <a:lumMod val="65000"/>
                  </a:schemeClr>
                </a:solidFill>
              </a:rPr>
              <a:t>*Опишите работу электроскопа самостоятельно!</a:t>
            </a:r>
            <a:endParaRPr lang="ru-RU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bg1">
                    <a:lumMod val="65000"/>
                  </a:schemeClr>
                </a:solidFill>
              </a:rPr>
              <a:t>Электрометр</a:t>
            </a:r>
            <a:endParaRPr lang="ru-RU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>
                    <a:lumMod val="65000"/>
                  </a:schemeClr>
                </a:solidFill>
              </a:rPr>
              <a:t>Электрометр –прибор для измерения электрического заряда.</a:t>
            </a:r>
            <a:endParaRPr lang="ru-RU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Рисунок 3" descr="electromet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133600"/>
            <a:ext cx="2230925" cy="4506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600" y="2590800"/>
            <a:ext cx="457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bg1">
                    <a:lumMod val="65000"/>
                  </a:schemeClr>
                </a:solidFill>
              </a:rPr>
              <a:t>Электрометр похож по строению на электроскоп, но всё же перечислим:</a:t>
            </a:r>
          </a:p>
          <a:p>
            <a:r>
              <a:rPr lang="ru-RU" sz="2200" dirty="0" smtClean="0">
                <a:solidFill>
                  <a:schemeClr val="bg1">
                    <a:lumMod val="65000"/>
                  </a:schemeClr>
                </a:solidFill>
              </a:rPr>
              <a:t>1. Металлический шар.</a:t>
            </a:r>
          </a:p>
          <a:p>
            <a:r>
              <a:rPr lang="ru-RU" sz="2200" dirty="0" smtClean="0">
                <a:solidFill>
                  <a:schemeClr val="bg1">
                    <a:lumMod val="65000"/>
                  </a:schemeClr>
                </a:solidFill>
              </a:rPr>
              <a:t>2. Пробка.</a:t>
            </a:r>
          </a:p>
          <a:p>
            <a:r>
              <a:rPr lang="ru-RU" sz="2200" dirty="0" smtClean="0">
                <a:solidFill>
                  <a:schemeClr val="bg1">
                    <a:lumMod val="65000"/>
                  </a:schemeClr>
                </a:solidFill>
              </a:rPr>
              <a:t>3. Стрелка. </a:t>
            </a:r>
          </a:p>
          <a:p>
            <a:r>
              <a:rPr lang="ru-RU" sz="2200" dirty="0" smtClean="0">
                <a:solidFill>
                  <a:schemeClr val="bg1">
                    <a:lumMod val="65000"/>
                  </a:schemeClr>
                </a:solidFill>
              </a:rPr>
              <a:t>4. Железный корпус.</a:t>
            </a:r>
          </a:p>
          <a:p>
            <a:r>
              <a:rPr lang="ru-RU" sz="2200" dirty="0" smtClean="0">
                <a:solidFill>
                  <a:schemeClr val="bg1">
                    <a:lumMod val="65000"/>
                  </a:schemeClr>
                </a:solidFill>
              </a:rPr>
              <a:t>5. Измерительная шкала.</a:t>
            </a:r>
            <a:br>
              <a:rPr lang="ru-RU" sz="22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2200" dirty="0" smtClean="0">
                <a:solidFill>
                  <a:schemeClr val="bg1">
                    <a:lumMod val="65000"/>
                  </a:schemeClr>
                </a:solidFill>
              </a:rPr>
              <a:t>6. Стержень.</a:t>
            </a:r>
            <a:endParaRPr lang="ru-RU" sz="22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3200400" y="2971800"/>
            <a:ext cx="1828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1752600" y="3733800"/>
            <a:ext cx="3733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600200" y="4114800"/>
            <a:ext cx="3962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819400" y="4572000"/>
            <a:ext cx="2057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352800" y="4800600"/>
            <a:ext cx="2209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1905000" y="3505200"/>
            <a:ext cx="36576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>
                    <a:lumMod val="65000"/>
                  </a:schemeClr>
                </a:solidFill>
              </a:rPr>
              <a:t>В природе существуют:</a:t>
            </a:r>
            <a:br>
              <a:rPr lang="ru-RU" sz="28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2800" dirty="0" smtClean="0">
                <a:solidFill>
                  <a:schemeClr val="bg1">
                    <a:lumMod val="65000"/>
                  </a:schemeClr>
                </a:solidFill>
              </a:rPr>
              <a:t>1. Проводники электричества</a:t>
            </a:r>
            <a:br>
              <a:rPr lang="ru-RU" sz="28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2800" dirty="0" smtClean="0">
                <a:solidFill>
                  <a:schemeClr val="bg1">
                    <a:lumMod val="65000"/>
                  </a:schemeClr>
                </a:solidFill>
              </a:rPr>
              <a:t>2. Непроводники (диэлектрики)</a:t>
            </a:r>
            <a:br>
              <a:rPr lang="ru-RU" sz="28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2800" dirty="0" smtClean="0">
                <a:solidFill>
                  <a:schemeClr val="bg1">
                    <a:lumMod val="65000"/>
                  </a:schemeClr>
                </a:solidFill>
              </a:rPr>
              <a:t>3. Полупроводники электричества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2800" dirty="0" smtClean="0">
                <a:solidFill>
                  <a:schemeClr val="bg1">
                    <a:lumMod val="65000"/>
                  </a:schemeClr>
                </a:solidFill>
              </a:rPr>
              <a:t>О каждом отдельно!</a:t>
            </a:r>
            <a:endParaRPr lang="ru-RU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bg1">
                    <a:lumMod val="65000"/>
                  </a:schemeClr>
                </a:solidFill>
              </a:rPr>
              <a:t>Проводники электричества</a:t>
            </a:r>
            <a:endParaRPr lang="ru-RU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>
                    <a:lumMod val="65000"/>
                  </a:schemeClr>
                </a:solidFill>
              </a:rPr>
              <a:t>Проводники электричества – это вещества, которые хорошо передают электрический заряд от заряженного тела к не заряженному. </a:t>
            </a:r>
            <a:br>
              <a:rPr lang="ru-RU" sz="28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2800" dirty="0" smtClean="0">
                <a:solidFill>
                  <a:schemeClr val="bg1">
                    <a:lumMod val="65000"/>
                  </a:schemeClr>
                </a:solidFill>
              </a:rPr>
              <a:t>К ним относят:</a:t>
            </a:r>
            <a:br>
              <a:rPr lang="ru-RU" sz="28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2800" dirty="0" smtClean="0">
                <a:solidFill>
                  <a:schemeClr val="bg1">
                    <a:lumMod val="65000"/>
                  </a:schemeClr>
                </a:solidFill>
              </a:rPr>
              <a:t>1. Металлы</a:t>
            </a:r>
            <a:br>
              <a:rPr lang="ru-RU" sz="28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2800" dirty="0" smtClean="0">
                <a:solidFill>
                  <a:schemeClr val="bg1">
                    <a:lumMod val="65000"/>
                  </a:schemeClr>
                </a:solidFill>
              </a:rPr>
              <a:t>2. Растворы кислот, солей, щелочей.</a:t>
            </a:r>
            <a:endParaRPr lang="ru-RU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 descr="http://kyrgyzaltyn.kg/wp-content/uploads/2018/07/%D1%86%D0%B5%D0%BD%D1%8B-%D0%BD%D0%B0-%D1%87%D0%B5%D1%80%D0%BC%D0%B5%D1%82-%D0%B7%D0%B0-%D0%BA%D0%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419600"/>
            <a:ext cx="3444240" cy="1793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343400"/>
            <a:ext cx="2667000" cy="202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274</Words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Электризация тел. Электрический заряд. Электризация.  Электроскоп. Электроскоп. Электронное поле. Делимость электрического заряда. Строение атомов. Электрон.</vt:lpstr>
      <vt:lpstr>Электризация тел. Электризация.</vt:lpstr>
      <vt:lpstr>Слайд 3</vt:lpstr>
      <vt:lpstr>Электроскоп</vt:lpstr>
      <vt:lpstr>Строение  электроскопа</vt:lpstr>
      <vt:lpstr>Работа электроскопа</vt:lpstr>
      <vt:lpstr>Электрометр</vt:lpstr>
      <vt:lpstr>Слайд 8</vt:lpstr>
      <vt:lpstr>Проводники электричества</vt:lpstr>
      <vt:lpstr>Диэлектрики</vt:lpstr>
      <vt:lpstr>Полупроводники</vt:lpstr>
      <vt:lpstr>Электрическое поле</vt:lpstr>
      <vt:lpstr>Электрическая сила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Электризация тел. Электрический заряд. Электризация.  Электроскоп. Электроскоп. Электронное поле. Делимость электрического заряда. Строение атомов. Электрон.</dc:title>
  <dc:creator>Женя</dc:creator>
  <cp:lastModifiedBy>Карелины</cp:lastModifiedBy>
  <cp:revision>11</cp:revision>
  <dcterms:created xsi:type="dcterms:W3CDTF">2018-12-04T14:30:02Z</dcterms:created>
  <dcterms:modified xsi:type="dcterms:W3CDTF">2018-12-16T14:11:28Z</dcterms:modified>
</cp:coreProperties>
</file>