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4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24FDF-0536-4049-8107-31A9B35B9FD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00B989-1C0D-4CB3-AA32-0131343FE8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Anemone_sylvestris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ovari.yandex.ru/" TargetMode="External"/><Relationship Id="rId3" Type="http://schemas.openxmlformats.org/officeDocument/2006/relationships/hyperlink" Target="http://www.etymolog.ruslang.ru/" TargetMode="External"/><Relationship Id="rId7" Type="http://schemas.openxmlformats.org/officeDocument/2006/relationships/hyperlink" Target="http://www.onlinedics.ru/" TargetMode="External"/><Relationship Id="rId2" Type="http://schemas.openxmlformats.org/officeDocument/2006/relationships/hyperlink" Target="http://www.dic.academi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-w.com/" TargetMode="External"/><Relationship Id="rId5" Type="http://schemas.openxmlformats.org/officeDocument/2006/relationships/hyperlink" Target="http://www.linguaeterna.com/" TargetMode="External"/><Relationship Id="rId4" Type="http://schemas.openxmlformats.org/officeDocument/2006/relationships/hyperlink" Target="http://www.lingvo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Этимология названий лекарственных растений. Мифы и легенды.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ученица 9 класс МБОУООШ </a:t>
            </a:r>
            <a:r>
              <a:rPr lang="ru-RU" dirty="0" err="1" smtClean="0"/>
              <a:t>с.Амирово</a:t>
            </a:r>
            <a:r>
              <a:rPr lang="ru-RU" dirty="0" smtClean="0"/>
              <a:t> </a:t>
            </a:r>
            <a:r>
              <a:rPr lang="ru-RU" dirty="0" err="1" smtClean="0"/>
              <a:t>Кинзябулатова</a:t>
            </a:r>
            <a:r>
              <a:rPr lang="ru-RU" dirty="0" smtClean="0"/>
              <a:t> </a:t>
            </a:r>
            <a:r>
              <a:rPr lang="ru-RU" dirty="0" err="1" smtClean="0"/>
              <a:t>Илюза</a:t>
            </a:r>
            <a:endParaRPr lang="ru-RU" dirty="0" smtClean="0"/>
          </a:p>
          <a:p>
            <a:r>
              <a:rPr lang="ru-RU" smtClean="0"/>
              <a:t> </a:t>
            </a:r>
            <a:r>
              <a:rPr lang="ru-RU" smtClean="0"/>
              <a:t>      Руководитель </a:t>
            </a:r>
            <a:r>
              <a:rPr lang="ru-RU" dirty="0" smtClean="0"/>
              <a:t>учитель биологии </a:t>
            </a:r>
            <a:r>
              <a:rPr lang="ru-RU" dirty="0" err="1" smtClean="0"/>
              <a:t>Шигабутдинова</a:t>
            </a:r>
            <a:r>
              <a:rPr lang="ru-RU" dirty="0" smtClean="0"/>
              <a:t> Л.Н.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Ветренница</a:t>
            </a:r>
            <a:r>
              <a:rPr lang="ru-RU" sz="2800" dirty="0" smtClean="0"/>
              <a:t> лесная</a:t>
            </a:r>
            <a:br>
              <a:rPr lang="ru-RU" sz="2800" dirty="0" smtClean="0"/>
            </a:br>
            <a:r>
              <a:rPr lang="ru-RU" sz="2800" i="1" dirty="0" err="1" smtClean="0">
                <a:hlinkClick r:id="rId2" tooltip="Anemone sylvestris"/>
              </a:rPr>
              <a:t>Anemone</a:t>
            </a:r>
            <a:r>
              <a:rPr lang="ru-RU" sz="2800" i="1" dirty="0" smtClean="0">
                <a:hlinkClick r:id="rId2" tooltip="Anemone sylvestris"/>
              </a:rPr>
              <a:t> </a:t>
            </a:r>
            <a:r>
              <a:rPr lang="ru-RU" sz="2800" i="1" dirty="0" err="1" smtClean="0">
                <a:hlinkClick r:id="rId2" tooltip="Anemone sylvestris"/>
              </a:rPr>
              <a:t>sylvestris</a:t>
            </a:r>
            <a:r>
              <a:rPr lang="ru-RU" sz="2800" i="1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Латинское название рода </a:t>
            </a:r>
            <a:r>
              <a:rPr lang="ru-RU" sz="2400" i="1" dirty="0" err="1" smtClean="0"/>
              <a:t>Anemone</a:t>
            </a:r>
            <a:r>
              <a:rPr lang="ru-RU" sz="2400" i="1" dirty="0" smtClean="0"/>
              <a:t> </a:t>
            </a:r>
            <a:r>
              <a:rPr lang="ru-RU" sz="2400" dirty="0" smtClean="0"/>
              <a:t>означает "дочь ветров".</a:t>
            </a:r>
            <a:endParaRPr lang="ru-RU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D:\Фото\Новая папка (2)\SAM_5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672">
            <a:off x="3496380" y="1195916"/>
            <a:ext cx="4669903" cy="37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Полы́нь</a:t>
            </a:r>
            <a:r>
              <a:rPr lang="ru-RU" dirty="0" smtClean="0"/>
              <a:t> </a:t>
            </a:r>
            <a:r>
              <a:rPr lang="ru-RU" dirty="0" err="1" smtClean="0"/>
              <a:t>го́рькая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la-Latn" b="1" i="1" dirty="0" smtClean="0"/>
              <a:t>Artemísia absínthium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 объяснении латинского названия рода существуют две версии: по одной название рода дано по имени царицы </a:t>
            </a:r>
            <a:r>
              <a:rPr lang="ru-RU" sz="2000" dirty="0" err="1" smtClean="0"/>
              <a:t>Геликарнаса</a:t>
            </a:r>
            <a:r>
              <a:rPr lang="ru-RU" sz="2000" dirty="0" smtClean="0"/>
              <a:t> - </a:t>
            </a:r>
            <a:r>
              <a:rPr lang="ru-RU" sz="2000" dirty="0" err="1" smtClean="0"/>
              <a:t>Артемисии</a:t>
            </a:r>
            <a:r>
              <a:rPr lang="ru-RU" sz="2000" dirty="0" smtClean="0"/>
              <a:t>, супруги царя </a:t>
            </a:r>
            <a:r>
              <a:rPr lang="ru-RU" sz="2000" dirty="0" err="1" smtClean="0"/>
              <a:t>Мавзола</a:t>
            </a:r>
            <a:r>
              <a:rPr lang="ru-RU" sz="2000" dirty="0" smtClean="0"/>
              <a:t>; другое название относят к греческой богине плодородия Артемиде, учитывая лекарственные свойства этих растен</a:t>
            </a:r>
            <a:r>
              <a:rPr lang="ru-RU" dirty="0" smtClean="0"/>
              <a:t>ий.</a:t>
            </a:r>
            <a:endParaRPr lang="ru-RU" dirty="0"/>
          </a:p>
        </p:txBody>
      </p:sp>
      <p:pic>
        <p:nvPicPr>
          <p:cNvPr id="23554" name="Picture 2" descr="C:\Users\Булат\Downloads\1276085802_polyn-gork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9212" y="1676400"/>
            <a:ext cx="4543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Ромашка аптечная  </a:t>
            </a:r>
            <a:r>
              <a:rPr lang="ru-RU" i="1" dirty="0" err="1" smtClean="0"/>
              <a:t>Chamomílla</a:t>
            </a:r>
            <a:r>
              <a:rPr lang="ru-RU" i="1" dirty="0" smtClean="0"/>
              <a:t> </a:t>
            </a:r>
            <a:r>
              <a:rPr lang="ru-RU" i="1" dirty="0" err="1" smtClean="0"/>
              <a:t>recutíta</a:t>
            </a:r>
            <a:r>
              <a:rPr lang="ru-RU" i="1" dirty="0" smtClean="0"/>
              <a:t> (L.) </a:t>
            </a:r>
            <a:r>
              <a:rPr lang="en-US" i="1" dirty="0" err="1" smtClean="0"/>
              <a:t>Rauschert</a:t>
            </a:r>
            <a:r>
              <a:rPr lang="en-US" i="1" dirty="0" smtClean="0"/>
              <a:t> = </a:t>
            </a:r>
            <a:r>
              <a:rPr lang="en-US" i="1" dirty="0" err="1" smtClean="0"/>
              <a:t>Matricaria</a:t>
            </a:r>
            <a:r>
              <a:rPr lang="en-US" i="1" dirty="0" smtClean="0"/>
              <a:t> </a:t>
            </a:r>
            <a:r>
              <a:rPr lang="en-US" i="1" dirty="0" err="1" smtClean="0"/>
              <a:t>recutita</a:t>
            </a:r>
            <a:r>
              <a:rPr lang="en-US" i="1" dirty="0" smtClean="0"/>
              <a:t> L. = M. </a:t>
            </a:r>
            <a:r>
              <a:rPr lang="en-US" i="1" dirty="0" err="1" smtClean="0"/>
              <a:t>chamomilla</a:t>
            </a:r>
            <a:r>
              <a:rPr lang="en-US" i="1" dirty="0" smtClean="0"/>
              <a:t> L.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 лат. </a:t>
            </a:r>
            <a:r>
              <a:rPr lang="ru-RU" dirty="0" err="1" smtClean="0"/>
              <a:t>matrix</a:t>
            </a:r>
            <a:r>
              <a:rPr lang="ru-RU" dirty="0" smtClean="0"/>
              <a:t> - матка, в старину </a:t>
            </a:r>
            <a:r>
              <a:rPr lang="ru-RU" dirty="0" err="1" smtClean="0"/>
              <a:t>раст</a:t>
            </a:r>
            <a:r>
              <a:rPr lang="ru-RU" dirty="0" smtClean="0"/>
              <a:t>. применялось при женских болезнях; лат. </a:t>
            </a:r>
            <a:r>
              <a:rPr lang="ru-RU" dirty="0" err="1" smtClean="0"/>
              <a:t>chamomilla</a:t>
            </a:r>
            <a:r>
              <a:rPr lang="ru-RU" dirty="0" smtClean="0"/>
              <a:t> от греч. </a:t>
            </a:r>
            <a:r>
              <a:rPr lang="ru-RU" dirty="0" err="1" smtClean="0"/>
              <a:t>chamai</a:t>
            </a:r>
            <a:r>
              <a:rPr lang="ru-RU" dirty="0" smtClean="0"/>
              <a:t> - низко - по небольшому росту и </a:t>
            </a:r>
            <a:r>
              <a:rPr lang="ru-RU" dirty="0" err="1" smtClean="0"/>
              <a:t>melon</a:t>
            </a:r>
            <a:r>
              <a:rPr lang="ru-RU" dirty="0" smtClean="0"/>
              <a:t> - яблоко, лат. </a:t>
            </a:r>
            <a:r>
              <a:rPr lang="ru-RU" dirty="0" err="1" smtClean="0"/>
              <a:t>recutitus</a:t>
            </a:r>
            <a:r>
              <a:rPr lang="ru-RU" dirty="0" smtClean="0"/>
              <a:t>, </a:t>
            </a:r>
            <a:r>
              <a:rPr lang="ru-RU" dirty="0" err="1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um</a:t>
            </a:r>
            <a:r>
              <a:rPr lang="ru-RU" dirty="0" smtClean="0"/>
              <a:t> - обрезанный,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C:\Users\Булат\Documents\Сенокос 2011г\DSC005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2873">
            <a:off x="3293624" y="1126321"/>
            <a:ext cx="4867522" cy="41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Анализ проведенного исследования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Из изученных мной 30 растений, 8 растений  имеют названия, связанные с морфологическими  признаками и  8 с лечебными свойствами, с легендами и мифами связаны 3 названия, с географией расселения 6, с  именами 2 названия и 1 с животными.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Сведения о лекарственных травах богато представлены в легендах и мифах всех народов.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Древние эллины верили, что их главный бог Зевс вырос таким сильным и всемогущим, потому что пил особенное молоко. Согласно мифу, отец Зевса, коварный и жестокий </a:t>
            </a:r>
            <a:r>
              <a:rPr lang="ru-RU" dirty="0" err="1" smtClean="0"/>
              <a:t>Кронос</a:t>
            </a:r>
            <a:r>
              <a:rPr lang="ru-RU" dirty="0" smtClean="0"/>
              <a:t>, поедал всех своих новорожденных наследников, опасаясь, что один из них заберет  у него власть. Такую участь предрекла </a:t>
            </a:r>
            <a:r>
              <a:rPr lang="ru-RU" dirty="0" err="1" smtClean="0"/>
              <a:t>Кроносу</a:t>
            </a:r>
            <a:r>
              <a:rPr lang="ru-RU" dirty="0" smtClean="0"/>
              <a:t> его мать Гея за то, что он убил своего отца Урана. Рея, жена </a:t>
            </a:r>
            <a:r>
              <a:rPr lang="ru-RU" dirty="0" err="1" smtClean="0"/>
              <a:t>Кроноса</a:t>
            </a:r>
            <a:r>
              <a:rPr lang="ru-RU" dirty="0" smtClean="0"/>
              <a:t>, решила спрятать шестого, рожденного ею сыночка Зевса от мужа на острове Крит. Растили Зевса нимфы, а кормила его своим молоком козочка </a:t>
            </a:r>
            <a:r>
              <a:rPr lang="ru-RU" dirty="0" err="1" smtClean="0"/>
              <a:t>Амалфея</a:t>
            </a:r>
            <a:r>
              <a:rPr lang="ru-RU" dirty="0" smtClean="0"/>
              <a:t>, питавшаяся исключительно душицей. Благо, этой травкой на Крите были покрыты все горные склоны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Origanum</a:t>
            </a:r>
            <a:r>
              <a:rPr lang="ru-RU" dirty="0" smtClean="0"/>
              <a:t> </a:t>
            </a:r>
            <a:r>
              <a:rPr lang="ru-RU" dirty="0" err="1" smtClean="0"/>
              <a:t>vulgare</a:t>
            </a:r>
            <a:r>
              <a:rPr lang="ru-RU" dirty="0" smtClean="0"/>
              <a:t>. «</a:t>
            </a:r>
            <a:r>
              <a:rPr lang="ru-RU" dirty="0" err="1" smtClean="0"/>
              <a:t>Ореганум</a:t>
            </a:r>
            <a:r>
              <a:rPr lang="ru-RU" dirty="0" smtClean="0"/>
              <a:t>» переводится с греческого как «украшение гор»</a:t>
            </a:r>
            <a:endParaRPr lang="ru-RU" dirty="0"/>
          </a:p>
        </p:txBody>
      </p:sp>
      <p:pic>
        <p:nvPicPr>
          <p:cNvPr id="24578" name="Picture 2" descr="C:\Users\Булат\Downloads\maslo_dushit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97069" y="2786058"/>
            <a:ext cx="3189707" cy="361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857364"/>
            <a:ext cx="3643338" cy="428624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Этимология каждого растения несет в себе историю о его качествах, это необходимо знать биологу, медику и всем, кто имеет непосредственное отношение к удивительному миру растений, которые мы иногда и не замечаем. Зная, их историю мы сможем использовать их более правильно и эффективно. Это нужно не только специалистам, но и всем людям, чтобы понять, как красив и прекрасен мир вокруг нас, и что в нем есть всё для того, чтобы мы были красивы и здоровы, что может пригодиться нам в быту</a:t>
            </a:r>
            <a:endParaRPr lang="ru-RU" sz="1800" dirty="0"/>
          </a:p>
        </p:txBody>
      </p:sp>
      <p:pic>
        <p:nvPicPr>
          <p:cNvPr id="5" name="Содержимое 4" descr="D:\Фото\Новая папка (2)\SAM_162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043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Список использованной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Кузнецова М.А. </a:t>
            </a:r>
            <a:r>
              <a:rPr lang="ru-RU" dirty="0" err="1" smtClean="0"/>
              <a:t>Резникова</a:t>
            </a:r>
            <a:r>
              <a:rPr lang="ru-RU" dirty="0" smtClean="0"/>
              <a:t> А.С. «Сказания о лекарственных растениях» Москва. 1992.</a:t>
            </a:r>
          </a:p>
          <a:p>
            <a:r>
              <a:rPr lang="ru-RU" dirty="0" smtClean="0"/>
              <a:t>Лаптев Ю.П. «Растения от «А» до «Я»» Москва. 1992.</a:t>
            </a:r>
          </a:p>
          <a:p>
            <a:r>
              <a:rPr lang="ru-RU" dirty="0" smtClean="0"/>
              <a:t>П.Е. </a:t>
            </a:r>
            <a:r>
              <a:rPr lang="ru-RU" dirty="0" err="1" smtClean="0"/>
              <a:t>Заблудовский</a:t>
            </a:r>
            <a:r>
              <a:rPr lang="ru-RU" dirty="0" smtClean="0"/>
              <a:t>, Г.Р. Крючок, М.К. Кузьмин, М.М. Левит «История медицины» Москва. 1981.</a:t>
            </a:r>
          </a:p>
          <a:p>
            <a:r>
              <a:rPr lang="ru-RU" dirty="0" smtClean="0"/>
              <a:t>Андреева И.И., </a:t>
            </a:r>
            <a:r>
              <a:rPr lang="ru-RU" dirty="0" err="1" smtClean="0"/>
              <a:t>Родман</a:t>
            </a:r>
            <a:r>
              <a:rPr lang="ru-RU" dirty="0" smtClean="0"/>
              <a:t> Л.С. «Ботаника» Москва. 2002.</a:t>
            </a:r>
          </a:p>
          <a:p>
            <a:r>
              <a:rPr lang="ru-RU" dirty="0" err="1" smtClean="0"/>
              <a:t>Ладыгина</a:t>
            </a:r>
            <a:r>
              <a:rPr lang="ru-RU" dirty="0" smtClean="0"/>
              <a:t> Е.Я. Фармакогнозия. Атлас: Учеб. пособие /Е.Я. </a:t>
            </a:r>
            <a:r>
              <a:rPr lang="ru-RU" dirty="0" err="1" smtClean="0"/>
              <a:t>Ладыгина</a:t>
            </a:r>
            <a:r>
              <a:rPr lang="ru-RU" dirty="0" smtClean="0"/>
              <a:t>, Н.И. </a:t>
            </a:r>
            <a:r>
              <a:rPr lang="ru-RU" dirty="0" err="1" smtClean="0"/>
              <a:t>Гринкевич</a:t>
            </a:r>
            <a:r>
              <a:rPr lang="ru-RU" dirty="0" smtClean="0"/>
              <a:t>. – М. Медицина, 1989. – 512 с.: ил.</a:t>
            </a:r>
          </a:p>
          <a:p>
            <a:r>
              <a:rPr lang="ru-RU" dirty="0" smtClean="0"/>
              <a:t>Лекционно-справочный материал по курсу «Латинский язык и основы фармацевтической терминологии»: учебное пособие / Сост. Лазарева М.Н., Рябова А.Н., </a:t>
            </a:r>
            <a:r>
              <a:rPr lang="ru-RU" dirty="0" err="1" smtClean="0"/>
              <a:t>Бурдина</a:t>
            </a:r>
            <a:r>
              <a:rPr lang="ru-RU" dirty="0" smtClean="0"/>
              <a:t> О.Б. / Под ред. Лазаревой М.Н. – Пермь, 2009 год. – 195 с. (Пермская фармацевтическая академия)</a:t>
            </a:r>
          </a:p>
          <a:p>
            <a:r>
              <a:rPr lang="ru-RU" dirty="0" err="1" smtClean="0"/>
              <a:t>Оуди</a:t>
            </a:r>
            <a:r>
              <a:rPr lang="ru-RU" dirty="0" smtClean="0"/>
              <a:t> П. Полный медицинский травник. </a:t>
            </a:r>
            <a:r>
              <a:rPr lang="ru-RU" dirty="0" err="1" smtClean="0"/>
              <a:t>Слово.Москва</a:t>
            </a:r>
            <a:r>
              <a:rPr lang="ru-RU" dirty="0" smtClean="0"/>
              <a:t>, 2001 год,192с</a:t>
            </a:r>
          </a:p>
          <a:p>
            <a:r>
              <a:rPr lang="ru-RU" dirty="0" smtClean="0"/>
              <a:t>Интернет ресурсы</a:t>
            </a:r>
          </a:p>
          <a:p>
            <a:r>
              <a:rPr lang="ru-RU" b="1" dirty="0" err="1" smtClean="0">
                <a:hlinkClick r:id="rId2"/>
              </a:rPr>
              <a:t>www.dic.academic.ru</a:t>
            </a:r>
            <a:endParaRPr lang="ru-RU" dirty="0" smtClean="0"/>
          </a:p>
          <a:p>
            <a:r>
              <a:rPr lang="ru-RU" b="1" dirty="0" err="1" smtClean="0">
                <a:hlinkClick r:id="rId3"/>
              </a:rPr>
              <a:t>www.etymolog.ruslang.ru</a:t>
            </a:r>
            <a:endParaRPr lang="ru-RU" dirty="0" smtClean="0"/>
          </a:p>
          <a:p>
            <a:r>
              <a:rPr lang="ru-RU" b="1" dirty="0" err="1" smtClean="0">
                <a:hlinkClick r:id="rId4"/>
              </a:rPr>
              <a:t>www.lingvo.ru</a:t>
            </a:r>
            <a:endParaRPr lang="ru-RU" dirty="0" smtClean="0"/>
          </a:p>
          <a:p>
            <a:r>
              <a:rPr lang="ru-RU" b="1" dirty="0" err="1" smtClean="0">
                <a:hlinkClick r:id="rId5"/>
              </a:rPr>
              <a:t>www.linguaeterna.com</a:t>
            </a:r>
            <a:endParaRPr lang="ru-RU" dirty="0" smtClean="0"/>
          </a:p>
          <a:p>
            <a:r>
              <a:rPr lang="ru-RU" b="1" dirty="0" err="1" smtClean="0">
                <a:hlinkClick r:id="rId6"/>
              </a:rPr>
              <a:t>www.m-w.com</a:t>
            </a:r>
            <a:endParaRPr lang="ru-RU" dirty="0" smtClean="0"/>
          </a:p>
          <a:p>
            <a:r>
              <a:rPr lang="ru-RU" b="1" dirty="0" err="1" smtClean="0">
                <a:hlinkClick r:id="rId7"/>
              </a:rPr>
              <a:t>www.onlinedics.ru</a:t>
            </a:r>
            <a:endParaRPr lang="ru-RU" dirty="0" smtClean="0"/>
          </a:p>
          <a:p>
            <a:r>
              <a:rPr lang="ru-RU" b="1" dirty="0" err="1" smtClean="0">
                <a:hlinkClick r:id="rId8"/>
              </a:rPr>
              <a:t>www.slovari.yandex.ru</a:t>
            </a:r>
            <a:endParaRPr lang="ru-RU" dirty="0" smtClean="0"/>
          </a:p>
          <a:p>
            <a:r>
              <a:rPr lang="ru-RU" b="1" dirty="0" err="1" smtClean="0"/>
              <a:t>www.wikipedia.ru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C:\Users\Булат\Documents\Сенокос 2011г\DSC005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Цель</a:t>
            </a:r>
            <a:r>
              <a:rPr lang="ru-RU" sz="3200" dirty="0" smtClean="0"/>
              <a:t> исследования: определение принципов, согласно которым давались  названия лекарственным растениям в латинском языке.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C:\Users\Булат\Documents\Сенокос 2011г\DSC005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07236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-выяснить, что такое этимология, </a:t>
            </a:r>
          </a:p>
          <a:p>
            <a:r>
              <a:rPr lang="ru-RU" dirty="0" smtClean="0"/>
              <a:t>-найти  этимологию названий некоторых лекарственных растений на латинском языке;</a:t>
            </a:r>
          </a:p>
          <a:p>
            <a:r>
              <a:rPr lang="ru-RU" dirty="0" smtClean="0"/>
              <a:t>-выявить смысловые отношения, сформулировать принципы, по которым давались названия растениям, сделать выводы об особенностях мышления народа (менталитете), проявившихся в принципах называния лекарственных растений.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исследования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заключается в вопросе о том, какие особенности растений заложены в названиях, данных лекарственным растениям не учеными-ботаниками, а простыми людьми, возможно, лекарями, много тысячелетий тому назад.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Объект исследования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этимология названий лекарственных растений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5" name="Рисунок 4" descr="C:\Users\Булат\Documents\Сенокос 2011г\DSC0059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исследования.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Предполагается, что есть ограниченное число принципов, согласно которому давали названия лекарственным растениям, и эти принципы отражают некоторые особенности  названий лекарственных  растений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600" b="1" dirty="0"/>
              <a:t>Что такое этимология?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Этимология</a:t>
            </a:r>
            <a:r>
              <a:rPr lang="ru-RU" dirty="0" smtClean="0"/>
              <a:t> (греч. </a:t>
            </a:r>
            <a:r>
              <a:rPr lang="ru-RU" dirty="0" err="1" smtClean="0"/>
              <a:t>etymología</a:t>
            </a:r>
            <a:r>
              <a:rPr lang="ru-RU" dirty="0" smtClean="0"/>
              <a:t>, от </a:t>
            </a:r>
            <a:r>
              <a:rPr lang="ru-RU" dirty="0" err="1" smtClean="0"/>
              <a:t>étymon</a:t>
            </a:r>
            <a:r>
              <a:rPr lang="ru-RU" dirty="0" smtClean="0"/>
              <a:t> — истинное значение слова, этимон и </a:t>
            </a:r>
            <a:r>
              <a:rPr lang="ru-RU" dirty="0" err="1" smtClean="0"/>
              <a:t>lógos</a:t>
            </a:r>
            <a:r>
              <a:rPr lang="ru-RU" dirty="0" smtClean="0"/>
              <a:t> — слово, учение), отрасль языкознания, исследующая происхождение слов, их первоначальную структуру и семантические связи. Термин введён античными философами более 2 тыс. лет назад.  Этимология занимается установлением истинных значений слов, чтобы уточнить все изменения, происшедшие с ними.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Лекарственные растения и этимология названий в латинском  языке.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своему происхождению латинские названия растений можно разделить на три основные группы:</a:t>
            </a:r>
          </a:p>
          <a:p>
            <a:r>
              <a:rPr lang="ru-RU" dirty="0" smtClean="0"/>
              <a:t>1) наименования латинского и древнегреческого происхождения;</a:t>
            </a:r>
          </a:p>
          <a:p>
            <a:r>
              <a:rPr lang="ru-RU" dirty="0" smtClean="0"/>
              <a:t> 2) названия, заимствованные из современных языков;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номены</a:t>
            </a:r>
            <a:r>
              <a:rPr lang="ru-RU" dirty="0" smtClean="0"/>
              <a:t>, использованные из ботанической номенклатуры.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Простре́л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большо́й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la-Latn" sz="2800" i="1" dirty="0" smtClean="0"/>
              <a:t>Pulsatílla grandis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Своеобразное свойство растений толчками качаться на ветру послужило основой латинского названия растения от слова «пульсаре» - толкать, пульсировать. </a:t>
            </a:r>
            <a:endParaRPr lang="ru-RU" sz="1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D:\Фото\Новая папка (2)\SAM_16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75701">
            <a:off x="3424154" y="1235939"/>
            <a:ext cx="4724586" cy="38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870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Этимология названий лекарственных растений. Мифы и легенды.</vt:lpstr>
      <vt:lpstr>Цель исследования: определение принципов, согласно которым давались  названия лекарственным растениям в латинском языке. </vt:lpstr>
      <vt:lpstr>Задачи:</vt:lpstr>
      <vt:lpstr>Проблема исследования </vt:lpstr>
      <vt:lpstr>Объект исследования </vt:lpstr>
      <vt:lpstr>Гипотеза исследования. </vt:lpstr>
      <vt:lpstr>Что такое этимология? </vt:lpstr>
      <vt:lpstr>Лекарственные растения и этимология названий в латинском  языке. </vt:lpstr>
      <vt:lpstr>Простре́л большо́й  Pulsatílla grandis</vt:lpstr>
      <vt:lpstr>Ветренница лесная Anemone sylvestris </vt:lpstr>
      <vt:lpstr>Полы́нь го́рькая   Artemísia absínthium</vt:lpstr>
      <vt:lpstr>Ромашка аптечная  Chamomílla recutíta (L.) Rauschert = Matricaria recutita L. = M. chamomilla L.</vt:lpstr>
      <vt:lpstr>Анализ проведенного исследования</vt:lpstr>
      <vt:lpstr>Сведения о лекарственных травах богато представлены в легендах и мифах всех народов.</vt:lpstr>
      <vt:lpstr>Заключение.</vt:lpstr>
      <vt:lpstr>Список использованной литературы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Этимология названий лекарственных растений .Мифы и легенды.</dc:title>
  <dc:creator>Булат</dc:creator>
  <cp:lastModifiedBy>Булат</cp:lastModifiedBy>
  <cp:revision>14</cp:revision>
  <dcterms:created xsi:type="dcterms:W3CDTF">2014-12-01T18:12:22Z</dcterms:created>
  <dcterms:modified xsi:type="dcterms:W3CDTF">2016-02-04T15:49:33Z</dcterms:modified>
</cp:coreProperties>
</file>