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14.jpeg" ContentType="image/jpeg"/>
  <Override PartName="/ppt/media/image4.png" ContentType="image/png"/>
  <Override PartName="/ppt/media/image13.jpeg" ContentType="image/jpeg"/>
  <Override PartName="/ppt/media/image12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3.jpeg" ContentType="image/jpeg"/>
  <Override PartName="/ppt/media/image19.jpeg" ContentType="image/jpeg"/>
  <Override PartName="/ppt/media/image2.jpeg" ContentType="image/jpeg"/>
  <Override PartName="/ppt/media/image18.jpeg" ContentType="image/jpeg"/>
  <Override PartName="/ppt/media/image1.jpeg" ContentType="image/jpeg"/>
  <Override PartName="/ppt/media/image17.jpeg" ContentType="image/jpeg"/>
  <Override PartName="/ppt/media/image16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39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40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38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_rels/slide4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6454080" cy="5308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6454080" cy="5308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6454080" cy="5308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6454080" cy="5308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-73440"/>
            <a:ext cx="6454080" cy="1838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anchor="b" bIns="0" lIns="45720" rIns="45720" tIns="0"/>
          <a:p>
            <a:pPr>
              <a:lnSpc>
                <a:spcPct val="100000"/>
              </a:lnSpc>
            </a:pPr>
            <a:r>
              <a:rPr b="1" lang="ru-RU" sz="4800">
                <a:latin typeface="Lucida Sans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ru-RU" sz="1200">
                <a:solidFill>
                  <a:srgbClr val="bcbcbc"/>
                </a:solidFill>
                <a:latin typeface="Book Antiqua"/>
              </a:rPr>
              <a:t>8.11.22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anchor="b" bIns="45000" lIns="0" rIns="0" tIns="45000"/>
          <a:p>
            <a:pPr algn="r">
              <a:lnSpc>
                <a:spcPct val="100000"/>
              </a:lnSpc>
            </a:pPr>
            <a:fld id="{687A9829-819A-4A5F-8E56-23849F12678F}" type="slidenum">
              <a:rPr lang="ru-RU" sz="1200">
                <a:solidFill>
                  <a:srgbClr val="bcbcbc"/>
                </a:solidFill>
                <a:latin typeface="Book Antiqua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ru-RU" sz="1200">
                <a:solidFill>
                  <a:srgbClr val="bcbcbc"/>
                </a:solidFill>
                <a:latin typeface="Book Antiqua"/>
              </a:rPr>
              <a:t>8.11.22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anchor="b" bIns="45000" lIns="0" rIns="0" tIns="45000"/>
          <a:p>
            <a:pPr algn="r">
              <a:lnSpc>
                <a:spcPct val="100000"/>
              </a:lnSpc>
            </a:pPr>
            <a:fld id="{2A2B652B-A04A-41E9-A002-A0E9EF7A4A4C}" type="slidenum">
              <a:rPr lang="ru-RU" sz="1200">
                <a:solidFill>
                  <a:srgbClr val="bcbcbc"/>
                </a:solidFill>
                <a:latin typeface="Book Antiqua"/>
              </a:rPr>
              <a:t>&lt;номер&gt;</a:t>
            </a:fld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100">
                <a:latin typeface="Lucida Sans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ru-RU" sz="1200">
                <a:solidFill>
                  <a:srgbClr val="bcbcbc"/>
                </a:solidFill>
                <a:latin typeface="Book Antiqua"/>
              </a:rPr>
              <a:t>8.11.22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anchor="b" bIns="45000" lIns="0" rIns="0" tIns="45000"/>
          <a:p>
            <a:pPr algn="r">
              <a:lnSpc>
                <a:spcPct val="100000"/>
              </a:lnSpc>
            </a:pPr>
            <a:fld id="{784C3BA9-FB3C-44B8-BC18-7B262FB21C3C}" type="slidenum">
              <a:rPr lang="ru-RU" sz="1200">
                <a:solidFill>
                  <a:srgbClr val="bcbcbc"/>
                </a:solidFill>
                <a:latin typeface="Book Antiqua"/>
              </a:rPr>
              <a:t>&lt;номер&gt;</a:t>
            </a:fld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-52560" y="97920"/>
            <a:ext cx="7070760" cy="1458360"/>
          </a:xfrm>
          <a:prstGeom prst="rect">
            <a:avLst/>
          </a:prstGeom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645408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dt"/>
          </p:nvPr>
        </p:nvSpPr>
        <p:spPr>
          <a:xfrm>
            <a:off x="457200" y="6247080"/>
            <a:ext cx="2130120" cy="47232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 sz="1400"/>
              <a:t>&lt;дата/время&gt;</a:t>
            </a:r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ftr"/>
          </p:nvPr>
        </p:nvSpPr>
        <p:spPr>
          <a:xfrm>
            <a:off x="3126600" y="6247080"/>
            <a:ext cx="2898360" cy="47232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ru-RU" sz="1400"/>
              <a:t>&lt;нижний колонтитул&gt;</a:t>
            </a:r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sldNum"/>
          </p:nvPr>
        </p:nvSpPr>
        <p:spPr>
          <a:xfrm>
            <a:off x="6555600" y="6247080"/>
            <a:ext cx="2130120" cy="47232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19A8A433-9989-4FB9-AACA-3E24ED4F275C}" type="slidenum">
              <a:rPr lang="ru-RU" sz="1400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21920" y="1371600"/>
            <a:ext cx="8229240" cy="2700000"/>
          </a:xfrm>
          <a:prstGeom prst="rect">
            <a:avLst/>
          </a:prstGeom>
        </p:spPr>
        <p:txBody>
          <a:bodyPr anchor="b" bIns="0" lIns="45720" rIns="45720" tIns="0"/>
          <a:p>
            <a:pPr>
              <a:lnSpc>
                <a:spcPct val="100000"/>
              </a:lnSpc>
            </a:pPr>
            <a:r>
              <a:rPr b="1" lang="ru-RU" sz="6000">
                <a:solidFill>
                  <a:srgbClr val="ff0000"/>
                </a:solidFill>
                <a:latin typeface="Lucida Sans"/>
              </a:rPr>
              <a:t>Финикийские мореплаватели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42920" y="214200"/>
            <a:ext cx="8857800" cy="64292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Следовательно, земледелие было развито слабо, что вынуждало финикийцев искать другие занятия, чтобы выживать. 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pic>
        <p:nvPicPr>
          <p:cNvPr descr="" id="16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42960" y="142920"/>
            <a:ext cx="7786440" cy="645156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214200" y="214200"/>
            <a:ext cx="8715240" cy="65005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i="1" lang="ru-RU" sz="5400" u="sng">
                <a:solidFill>
                  <a:srgbClr val="ff0000"/>
                </a:solidFill>
                <a:latin typeface="Lucida Sans"/>
              </a:rPr>
              <a:t>II. Основные занятия жителей Финикии. </a:t>
            </a: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42920" y="142920"/>
            <a:ext cx="8857800" cy="657180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800" u="sng">
                <a:solidFill>
                  <a:srgbClr val="000000"/>
                </a:solidFill>
                <a:latin typeface="Lucida Sans"/>
              </a:rPr>
              <a:t>Основными занятиями жителей Финикии были:</a:t>
            </a:r>
            <a:r>
              <a:rPr b="1" lang="ru-RU" sz="4800" u="sng">
                <a:solidFill>
                  <a:srgbClr val="000000"/>
                </a:solidFill>
                <a:latin typeface="Lucida Sans"/>
              </a:rPr>
              <a:t>
</a:t>
            </a:r>
            <a:r>
              <a:rPr b="1" lang="ru-RU" sz="4800">
                <a:solidFill>
                  <a:srgbClr val="000000"/>
                </a:solidFill>
                <a:latin typeface="Lucida Sans"/>
              </a:rPr>
              <a:t>- ремесло;</a:t>
            </a:r>
            <a:r>
              <a:rPr b="1" lang="ru-RU" sz="4800">
                <a:solidFill>
                  <a:srgbClr val="000000"/>
                </a:solidFill>
                <a:latin typeface="Lucida Sans"/>
              </a:rPr>
              <a:t>
</a:t>
            </a:r>
            <a:r>
              <a:rPr b="1" lang="ru-RU" sz="4800">
                <a:solidFill>
                  <a:srgbClr val="000000"/>
                </a:solidFill>
                <a:latin typeface="Lucida Sans"/>
              </a:rPr>
              <a:t>- торговля;</a:t>
            </a:r>
            <a:r>
              <a:rPr b="1" lang="ru-RU" sz="4800">
                <a:solidFill>
                  <a:srgbClr val="000000"/>
                </a:solidFill>
                <a:latin typeface="Lucida Sans"/>
              </a:rPr>
              <a:t>
</a:t>
            </a:r>
            <a:r>
              <a:rPr b="1" lang="ru-RU" sz="4800">
                <a:solidFill>
                  <a:srgbClr val="000000"/>
                </a:solidFill>
                <a:latin typeface="Lucida Sans"/>
              </a:rPr>
              <a:t>- мореплавание. </a:t>
            </a: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143000"/>
            <a:ext cx="9143640" cy="438264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214200" y="142920"/>
            <a:ext cx="8786520" cy="657180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Поскольку земледелие было развито слабо, а продовольствие где-то надо было добывать, развивалась </a:t>
            </a:r>
            <a:r>
              <a:rPr b="1" lang="ru-RU" sz="4400" u="sng">
                <a:solidFill>
                  <a:srgbClr val="000000"/>
                </a:solidFill>
                <a:latin typeface="Lucida Sans"/>
              </a:rPr>
              <a:t>торговля </a:t>
            </a:r>
            <a:r>
              <a:rPr b="1" lang="ru-RU" sz="4400">
                <a:solidFill>
                  <a:srgbClr val="000000"/>
                </a:solidFill>
                <a:latin typeface="Lucida Sans"/>
              </a:rPr>
              <a:t>(преимущественно морская, благо древесины в горах Финикии было предостаточно). 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14200" y="214200"/>
            <a:ext cx="8715240" cy="65005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Торговля осуществлялась с ближайшими государствами: прежде всего – с Египтом, Грецией и Вавилоном. </a:t>
            </a: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714240"/>
            <a:ext cx="9143640" cy="519876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214200" y="142920"/>
            <a:ext cx="8786520" cy="657180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Основным товаром был лес, поскольку ни в Египте, ни в Вавилоне полноценных лесов не было (лес использовался для строительства кораблей, производства мебели, а также – в качестве топлива).  </a:t>
            </a:r>
            <a:endParaRPr/>
          </a:p>
        </p:txBody>
      </p:sp>
    </p:spTree>
  </p:cSld>
  <p:timing>
    <p:tnLst>
      <p:par>
        <p:cTn dur="indefinite" id="21" nodeType="tmRoot" restart="never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42920"/>
            <a:ext cx="9143640" cy="650196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85840"/>
            <a:ext cx="9143640" cy="590400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42920" y="714240"/>
            <a:ext cx="8758080" cy="635760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900" u="sng">
                <a:solidFill>
                  <a:srgbClr val="000000"/>
                </a:solidFill>
                <a:latin typeface="Lucida Sans"/>
              </a:rPr>
              <a:t>Помимо леса, Финикия торговала ремесленными изделиями, а именно:</a:t>
            </a:r>
            <a:r>
              <a:rPr b="1" lang="ru-RU" sz="4900">
                <a:solidFill>
                  <a:srgbClr val="000000"/>
                </a:solidFill>
                <a:latin typeface="Lucida Sans"/>
              </a:rPr>
              <a:t>
</a:t>
            </a:r>
            <a:r>
              <a:rPr b="1" lang="ru-RU" sz="4900">
                <a:solidFill>
                  <a:srgbClr val="000000"/>
                </a:solidFill>
                <a:latin typeface="Lucida Sans"/>
              </a:rPr>
              <a:t>
</a:t>
            </a:r>
            <a:r>
              <a:rPr b="1" lang="ru-RU" sz="4900">
                <a:solidFill>
                  <a:srgbClr val="000000"/>
                </a:solidFill>
                <a:latin typeface="Lucida Sans"/>
              </a:rPr>
              <a:t>- украшениями из драгоценных металлов (в горах Финикии имелись золотые и серебряные рудники);</a:t>
            </a:r>
            <a:r>
              <a:rPr b="1" lang="ru-RU" sz="4900">
                <a:solidFill>
                  <a:srgbClr val="ffc000"/>
                </a:solidFill>
                <a:latin typeface="Lucida Sans"/>
              </a:rPr>
              <a:t>
</a:t>
            </a:r>
            <a:r>
              <a:rPr b="1" lang="ru-RU" sz="4400">
                <a:solidFill>
                  <a:srgbClr val="ffc000"/>
                </a:solidFill>
                <a:latin typeface="Lucida Sans"/>
              </a:rPr>
              <a:t>
</a:t>
            </a:r>
            <a:endParaRPr/>
          </a:p>
        </p:txBody>
      </p:sp>
    </p:spTree>
  </p:cSld>
  <p:timing>
    <p:tnLst>
      <p:par>
        <p:cTn dur="indefinite" id="23" nodeType="tmRoot" restart="never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214200" y="142920"/>
            <a:ext cx="8715240" cy="65005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- украшениями и посудой из стекла, которое тоже было изобретено здесь;</a:t>
            </a:r>
            <a:r>
              <a:rPr b="1" lang="ru-RU" sz="4400">
                <a:solidFill>
                  <a:srgbClr val="000000"/>
                </a:solidFill>
                <a:latin typeface="Lucida Sans"/>
              </a:rPr>
              <a:t>
</a:t>
            </a:r>
            <a:r>
              <a:rPr b="1" lang="ru-RU" sz="4400">
                <a:solidFill>
                  <a:srgbClr val="000000"/>
                </a:solidFill>
                <a:latin typeface="Lucida Sans"/>
              </a:rPr>
              <a:t>
</a:t>
            </a:r>
            <a:r>
              <a:rPr b="1" lang="ru-RU" sz="4400">
                <a:solidFill>
                  <a:srgbClr val="000000"/>
                </a:solidFill>
                <a:latin typeface="Lucida Sans"/>
              </a:rPr>
              <a:t>- дорогими тканями, окрашенными несмываемой красной краской из морских моллюсков.</a:t>
            </a:r>
            <a:r>
              <a:rPr b="1" lang="ru-RU" sz="4400">
                <a:solidFill>
                  <a:srgbClr val="ffc000"/>
                </a:solidFill>
                <a:latin typeface="Lucida Sans"/>
              </a:rPr>
              <a:t> </a:t>
            </a:r>
            <a:endParaRPr/>
          </a:p>
        </p:txBody>
      </p:sp>
    </p:spTree>
  </p:cSld>
  <p:timing>
    <p:tnLst>
      <p:par>
        <p:cTn dur="indefinite" id="25" nodeType="tmRoot" restart="never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214200" y="274680"/>
            <a:ext cx="8786520" cy="64400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Завозили же финикийцы на свою территорию, главным образом, продукты питания (зерно) и рабочую силу (рабов), поскольку сами большую часть времени проводили в морях.</a:t>
            </a:r>
            <a:r>
              <a:rPr b="1" lang="ru-RU" sz="4400">
                <a:solidFill>
                  <a:srgbClr val="ffc000"/>
                </a:solidFill>
                <a:latin typeface="Lucida Sans"/>
              </a:rPr>
              <a:t>  </a:t>
            </a:r>
            <a:endParaRPr/>
          </a:p>
        </p:txBody>
      </p:sp>
    </p:spTree>
  </p:cSld>
  <p:timing>
    <p:tnLst>
      <p:par>
        <p:cTn dur="indefinite" id="27" nodeType="tmRoot" restart="never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71720"/>
            <a:ext cx="9143640" cy="5043960"/>
          </a:xfrm>
          <a:prstGeom prst="rect">
            <a:avLst/>
          </a:prstGeom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214200" y="142920"/>
            <a:ext cx="8786520" cy="657180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i="1" lang="ru-RU" sz="5400" u="sng">
                <a:solidFill>
                  <a:srgbClr val="ff0000"/>
                </a:solidFill>
                <a:latin typeface="Lucida Sans"/>
              </a:rPr>
              <a:t>III. Финикийские колонии. </a:t>
            </a:r>
            <a:endParaRPr/>
          </a:p>
        </p:txBody>
      </p:sp>
    </p:spTree>
  </p:cSld>
  <p:timing>
    <p:tnLst>
      <p:par>
        <p:cTn dur="indefinite" id="29" nodeType="tmRoot" restart="never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42920" y="142920"/>
            <a:ext cx="8857800" cy="657180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Нехватка благоприятных территорий для жизни и развития заставляла финикийцев осваивать новые земли. </a:t>
            </a:r>
            <a:endParaRPr/>
          </a:p>
        </p:txBody>
      </p:sp>
    </p:spTree>
  </p:cSld>
  <p:timing>
    <p:tnLst>
      <p:par>
        <p:cTn dur="indefinite" id="31" nodeType="tmRoot" restart="never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214200" y="274680"/>
            <a:ext cx="8786520" cy="63687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Благодаря развитому кораблестроению, финикийцы стали лучшими мореплавателями своей эпохи и первой в истории человечества колониальной державой. </a:t>
            </a:r>
            <a:endParaRPr/>
          </a:p>
        </p:txBody>
      </p:sp>
    </p:spTree>
  </p:cSld>
  <p:timing>
    <p:tnLst>
      <p:par>
        <p:cTn dur="indefinite" id="33" nodeType="tmRoot" restart="never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1800" y="714240"/>
            <a:ext cx="9145440" cy="5571720"/>
          </a:xfrm>
          <a:prstGeom prst="rect">
            <a:avLst/>
          </a:prstGeom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214200" y="214200"/>
            <a:ext cx="8786520" cy="65005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800" u="sng">
                <a:solidFill>
                  <a:srgbClr val="ff0000"/>
                </a:solidFill>
                <a:latin typeface="Lucida Sans"/>
              </a:rPr>
              <a:t>Колонии</a:t>
            </a:r>
            <a:r>
              <a:rPr b="1" lang="ru-RU" sz="4800">
                <a:solidFill>
                  <a:srgbClr val="ffc000"/>
                </a:solidFill>
                <a:latin typeface="Lucida Sans"/>
              </a:rPr>
              <a:t> – </a:t>
            </a:r>
            <a:r>
              <a:rPr b="1" lang="ru-RU" sz="4800">
                <a:solidFill>
                  <a:srgbClr val="000000"/>
                </a:solidFill>
                <a:latin typeface="Lucida Sans"/>
              </a:rPr>
              <a:t>поселения, основанные за пределами основной территории государства. </a:t>
            </a:r>
            <a:endParaRPr/>
          </a:p>
        </p:txBody>
      </p:sp>
    </p:spTree>
  </p:cSld>
  <p:timing>
    <p:tnLst>
      <p:par>
        <p:cTn dur="indefinite" id="35" nodeType="tmRoot" restart="never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0" y="274680"/>
            <a:ext cx="9143640" cy="63687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800" u="sng">
                <a:solidFill>
                  <a:srgbClr val="ff0000"/>
                </a:solidFill>
                <a:latin typeface="Lucida Sans"/>
              </a:rPr>
              <a:t>Финикия</a:t>
            </a:r>
            <a:r>
              <a:rPr b="1" lang="ru-RU" sz="4400">
                <a:solidFill>
                  <a:srgbClr val="ff0000"/>
                </a:solidFill>
                <a:latin typeface="Lucida Sans"/>
              </a:rPr>
              <a:t> </a:t>
            </a:r>
            <a:r>
              <a:rPr b="1" lang="ru-RU" sz="4400">
                <a:solidFill>
                  <a:srgbClr val="000000"/>
                </a:solidFill>
                <a:latin typeface="Lucida Sans"/>
              </a:rPr>
              <a:t>(от греческого  «</a:t>
            </a:r>
            <a:r>
              <a:rPr b="1" i="1" lang="ru-RU" sz="4400">
                <a:solidFill>
                  <a:srgbClr val="000000"/>
                </a:solidFill>
                <a:latin typeface="Lucida Sans"/>
              </a:rPr>
              <a:t>Фойникес»</a:t>
            </a:r>
            <a:r>
              <a:rPr b="1" lang="ru-RU" sz="4400">
                <a:solidFill>
                  <a:srgbClr val="000000"/>
                </a:solidFill>
                <a:latin typeface="Lucida Sans"/>
              </a:rPr>
              <a:t>, «страна пурпура») — древнее государство, находившееся на восточном побережье Средиземного моря с центром в современном Ливане. 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214200" y="274680"/>
            <a:ext cx="8786520" cy="63687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Колонии финикийцев располагались преимущественно вдоль южного побережья Средиземного моря. Крупнейшей колонией был город Карфаген (в переводе с финикийского – Новый город). </a:t>
            </a:r>
            <a:endParaRPr/>
          </a:p>
        </p:txBody>
      </p:sp>
    </p:spTree>
  </p:cSld>
  <p:timing>
    <p:tnLst>
      <p:par>
        <p:cTn dur="indefinite" id="37" nodeType="tmRoot" restart="never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48640"/>
          </a:xfrm>
          <a:prstGeom prst="rect">
            <a:avLst/>
          </a:prstGeom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214200" y="214200"/>
            <a:ext cx="8786520" cy="65005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i="1" lang="ru-RU" sz="5400" u="sng">
                <a:solidFill>
                  <a:srgbClr val="ff0000"/>
                </a:solidFill>
                <a:latin typeface="Lucida Sans"/>
              </a:rPr>
              <a:t>IV. Изобретение алфавита. </a:t>
            </a:r>
            <a:r>
              <a:rPr b="1" i="1" lang="ru-RU" sz="5400" u="sng">
                <a:solidFill>
                  <a:srgbClr val="ff0000"/>
                </a:solidFill>
                <a:latin typeface="Lucida Sans"/>
              </a:rPr>
              <a:t>
</a:t>
            </a:r>
            <a:r>
              <a:rPr b="1" lang="ru-RU" sz="4100">
                <a:solidFill>
                  <a:srgbClr val="ff0000"/>
                </a:solidFill>
                <a:latin typeface="Lucida Sans"/>
              </a:rPr>
              <a:t> </a:t>
            </a:r>
            <a:endParaRPr/>
          </a:p>
        </p:txBody>
      </p:sp>
    </p:spTree>
  </p:cSld>
  <p:timing>
    <p:tnLst>
      <p:par>
        <p:cTn dur="indefinite" id="39" nodeType="tmRoot" restart="never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214200" y="274680"/>
            <a:ext cx="8786520" cy="63687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800">
                <a:solidFill>
                  <a:srgbClr val="000000"/>
                </a:solidFill>
                <a:latin typeface="Lucida Sans"/>
              </a:rPr>
              <a:t>Главным изобретением финикийцев стал первый в истории человечества алфавит. </a:t>
            </a:r>
            <a:endParaRPr/>
          </a:p>
        </p:txBody>
      </p:sp>
    </p:spTree>
  </p:cSld>
  <p:timing>
    <p:tnLst>
      <p:par>
        <p:cTn dur="indefinite" id="41" nodeType="tmRoot" restart="never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214200" y="214200"/>
            <a:ext cx="8786520" cy="64292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Потребность кодировать звуки возникла в ходе торговли финикийцев с представителями разных народов, говоривших на разных языках. </a:t>
            </a:r>
            <a:endParaRPr/>
          </a:p>
        </p:txBody>
      </p:sp>
    </p:spTree>
  </p:cSld>
  <p:timing>
    <p:tnLst>
      <p:par>
        <p:cTn dur="indefinite" id="43" nodeType="tmRoot" restart="never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14200" y="274680"/>
            <a:ext cx="8786520" cy="64400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Алфавит состоял из 22 согласных букв, каждая из которых обозначала отдельный звук. </a:t>
            </a:r>
            <a:endParaRPr/>
          </a:p>
        </p:txBody>
      </p:sp>
    </p:spTree>
  </p:cSld>
  <p:timing>
    <p:tnLst>
      <p:par>
        <p:cTn dur="indefinite" id="45" nodeType="tmRoot" restart="never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214200" y="214200"/>
            <a:ext cx="8786520" cy="64292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Позднее данный алфавит будет усовершенствован греками (они добавят в него гласные звуки). </a:t>
            </a:r>
            <a:endParaRPr/>
          </a:p>
        </p:txBody>
      </p:sp>
    </p:spTree>
  </p:cSld>
  <p:timing>
    <p:tnLst>
      <p:par>
        <p:cTn dur="indefinite" id="47" nodeType="tmRoot" restart="never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214200" y="214200"/>
            <a:ext cx="8715240" cy="65005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От финикийского и греческого алфавитов произошли почти все алфавиты в мире, включая русскую азбуку. </a:t>
            </a:r>
            <a:endParaRPr/>
          </a:p>
        </p:txBody>
      </p:sp>
    </p:spTree>
  </p:cSld>
  <p:timing>
    <p:tnLst>
      <p:par>
        <p:cTn dur="indefinite" id="49" nodeType="tmRoot" restart="never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28800"/>
            <a:ext cx="9143640" cy="5143320"/>
          </a:xfrm>
          <a:prstGeom prst="rect">
            <a:avLst/>
          </a:prstGeom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0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7160"/>
            <a:ext cx="9143640" cy="548604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42920" y="274680"/>
            <a:ext cx="8857800" cy="64400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Государство издревле славилось производством качественной ткани, окрашенной в пурпурный (лилово-красный) цвет. 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42920" y="142920"/>
            <a:ext cx="8857800" cy="657180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
</a:t>
            </a:r>
            <a:r>
              <a:rPr b="1" lang="ru-RU" sz="4400">
                <a:solidFill>
                  <a:srgbClr val="000000"/>
                </a:solidFill>
                <a:latin typeface="Lucida Sans"/>
              </a:rPr>
              <a:t>Эта ткань не выгорала на солнце и не линяла при стирке в силу того, что краска  производилась из улиток морских раковин, которых жители добывали на дне моря. 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214200" y="214200"/>
            <a:ext cx="8715240" cy="64400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Lucida Sans"/>
              </a:rPr>
              <a:t>Природные особенности Финикии: гористая местность, покрытая кедровыми лесами; отсутствие крупных рек и долин с плодородными почвами. 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