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7" r:id="rId2"/>
    <p:sldId id="358" r:id="rId3"/>
    <p:sldId id="357" r:id="rId4"/>
    <p:sldId id="363" r:id="rId5"/>
    <p:sldId id="361" r:id="rId6"/>
    <p:sldId id="362" r:id="rId7"/>
    <p:sldId id="364" r:id="rId8"/>
    <p:sldId id="393" r:id="rId9"/>
    <p:sldId id="287" r:id="rId10"/>
    <p:sldId id="394" r:id="rId11"/>
    <p:sldId id="261" r:id="rId12"/>
    <p:sldId id="395" r:id="rId13"/>
    <p:sldId id="347" r:id="rId14"/>
    <p:sldId id="396" r:id="rId15"/>
    <p:sldId id="365" r:id="rId16"/>
    <p:sldId id="375" r:id="rId17"/>
    <p:sldId id="376" r:id="rId18"/>
    <p:sldId id="378" r:id="rId19"/>
    <p:sldId id="379" r:id="rId20"/>
    <p:sldId id="380" r:id="rId21"/>
    <p:sldId id="300" r:id="rId22"/>
    <p:sldId id="351" r:id="rId23"/>
    <p:sldId id="366" r:id="rId24"/>
    <p:sldId id="367" r:id="rId25"/>
    <p:sldId id="353" r:id="rId26"/>
    <p:sldId id="306" r:id="rId27"/>
    <p:sldId id="372" r:id="rId28"/>
    <p:sldId id="371" r:id="rId29"/>
    <p:sldId id="387" r:id="rId30"/>
    <p:sldId id="386" r:id="rId31"/>
    <p:sldId id="323" r:id="rId32"/>
    <p:sldId id="388" r:id="rId33"/>
    <p:sldId id="389" r:id="rId34"/>
    <p:sldId id="326" r:id="rId35"/>
    <p:sldId id="391" r:id="rId36"/>
    <p:sldId id="390" r:id="rId37"/>
    <p:sldId id="316" r:id="rId38"/>
    <p:sldId id="356" r:id="rId39"/>
    <p:sldId id="286" r:id="rId40"/>
    <p:sldId id="392" r:id="rId41"/>
    <p:sldId id="26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C05B03F-D111-4F11-85F4-8E3A42CBBDAB}">
          <p14:sldIdLst>
            <p14:sldId id="257"/>
            <p14:sldId id="358"/>
            <p14:sldId id="357"/>
            <p14:sldId id="363"/>
            <p14:sldId id="361"/>
            <p14:sldId id="362"/>
            <p14:sldId id="364"/>
            <p14:sldId id="287"/>
            <p14:sldId id="261"/>
            <p14:sldId id="347"/>
            <p14:sldId id="365"/>
            <p14:sldId id="375"/>
            <p14:sldId id="376"/>
            <p14:sldId id="378"/>
            <p14:sldId id="379"/>
            <p14:sldId id="380"/>
            <p14:sldId id="300"/>
            <p14:sldId id="351"/>
            <p14:sldId id="366"/>
            <p14:sldId id="367"/>
            <p14:sldId id="345"/>
            <p14:sldId id="353"/>
            <p14:sldId id="306"/>
            <p14:sldId id="372"/>
            <p14:sldId id="370"/>
            <p14:sldId id="371"/>
            <p14:sldId id="387"/>
            <p14:sldId id="386"/>
            <p14:sldId id="323"/>
            <p14:sldId id="388"/>
            <p14:sldId id="389"/>
            <p14:sldId id="326"/>
            <p14:sldId id="391"/>
            <p14:sldId id="390"/>
            <p14:sldId id="316"/>
            <p14:sldId id="343"/>
            <p14:sldId id="356"/>
            <p14:sldId id="286"/>
            <p14:sldId id="39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EDAE0"/>
    <a:srgbClr val="1C1F0F"/>
    <a:srgbClr val="00CC66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2299" autoAdjust="0"/>
  </p:normalViewPr>
  <p:slideViewPr>
    <p:cSldViewPr>
      <p:cViewPr>
        <p:scale>
          <a:sx n="89" d="100"/>
          <a:sy n="89" d="100"/>
        </p:scale>
        <p:origin x="-7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702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DAB5-7F03-48B2-B5DE-A4D2253DBFD1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482DE-C6F7-41EF-A9FC-70ED990BE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632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77812-522C-4C10-85F3-427D4FAB15C7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9B3E-67E8-44A9-BA4B-E2BE3D508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07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9B3E-67E8-44A9-BA4B-E2BE3D508D9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16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42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9B3E-67E8-44A9-BA4B-E2BE3D508D9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94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144CE-4352-4909-8575-370EE92DF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94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9FD3-F8B6-4B50-99FC-E5BA977FF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93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F306-C3C2-4949-AE2F-98F3302B5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38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27468F-6ABA-418D-9688-BAB77FB3C9F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1465" y="3933056"/>
            <a:ext cx="6512511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FF0000"/>
                </a:solidFill>
              </a:rPr>
              <a:t>  Урок по подготовке к ОГЭ  в  </a:t>
            </a:r>
            <a:r>
              <a:rPr lang="ru-RU" dirty="0">
                <a:solidFill>
                  <a:srgbClr val="FF0000"/>
                </a:solidFill>
              </a:rPr>
              <a:t>9</a:t>
            </a:r>
            <a:r>
              <a:rPr lang="ru-RU" dirty="0" smtClean="0">
                <a:solidFill>
                  <a:srgbClr val="FF0000"/>
                </a:solidFill>
              </a:rPr>
              <a:t>  классе.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403648" y="980728"/>
            <a:ext cx="6210328" cy="203994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Тема </a:t>
            </a:r>
            <a:r>
              <a:rPr lang="ru-RU" sz="3600" kern="2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урока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: Функции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Ответь   на   вопрос: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229600" cy="4976834"/>
          </a:xfrm>
        </p:spPr>
        <p:txBody>
          <a:bodyPr>
            <a:normAutofit/>
          </a:bodyPr>
          <a:lstStyle/>
          <a:p>
            <a:pPr marL="590550" indent="-590550"/>
            <a:endParaRPr lang="ru-RU" sz="3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900" dirty="0" smtClean="0">
                <a:solidFill>
                  <a:schemeClr val="tx1"/>
                </a:solidFill>
              </a:rPr>
              <a:t>Что называется функцией?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Ответь   на   вопрос: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229600" cy="4976834"/>
          </a:xfrm>
        </p:spPr>
        <p:txBody>
          <a:bodyPr>
            <a:normAutofit/>
          </a:bodyPr>
          <a:lstStyle/>
          <a:p>
            <a:pPr marL="590550" indent="-590550"/>
            <a:endParaRPr lang="ru-RU" sz="3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900" dirty="0" smtClean="0">
                <a:solidFill>
                  <a:schemeClr val="tx1"/>
                </a:solidFill>
              </a:rPr>
              <a:t>Что называется функцией?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2089555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y = f(x)</a:t>
            </a:r>
            <a:endParaRPr lang="ru-RU" sz="2400" i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179" y="3429000"/>
            <a:ext cx="906517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Ответь   на   вопрос: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95536" y="1588655"/>
            <a:ext cx="8229600" cy="4976834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chemeClr val="tx1"/>
                </a:solidFill>
              </a:rPr>
              <a:t>Что называется областью определения функции?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endParaRPr lang="ru-RU" sz="4000" i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40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chemeClr val="tx1"/>
                </a:solidFill>
              </a:rPr>
              <a:t>Что называется областью значения функции?</a:t>
            </a:r>
          </a:p>
          <a:p>
            <a:pPr marL="0" indent="0">
              <a:lnSpc>
                <a:spcPct val="90000"/>
              </a:lnSpc>
              <a:buNone/>
            </a:pPr>
            <a:endParaRPr lang="ru-RU" sz="4000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39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6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Ответь   на   вопрос: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95536" y="1588655"/>
            <a:ext cx="8229600" cy="4976834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chemeClr val="tx1"/>
                </a:solidFill>
              </a:rPr>
              <a:t>Что называется областью определения функции?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40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Все значения независимой переменной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40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chemeClr val="tx1"/>
                </a:solidFill>
              </a:rPr>
              <a:t>Что называется областью значения функции?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4000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Все значения </a:t>
            </a:r>
            <a:r>
              <a:rPr lang="ru-RU" sz="40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зависимой </a:t>
            </a:r>
            <a:r>
              <a:rPr lang="ru-RU" sz="4000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переменной </a:t>
            </a:r>
          </a:p>
          <a:p>
            <a:pPr marL="0" indent="0">
              <a:lnSpc>
                <a:spcPct val="90000"/>
              </a:lnSpc>
              <a:buNone/>
            </a:pPr>
            <a:endParaRPr lang="ru-RU" sz="39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3" y="2204864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 (f)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86048" y="4369459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E(f)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6736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9263" y="307975"/>
            <a:ext cx="8694737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006600"/>
                </a:solidFill>
              </a:rPr>
              <a:t>Найдите область определения функции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827584" y="1268760"/>
                <a:ext cx="4240088" cy="5040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144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−2</m:t>
                        </m:r>
                      </m:e>
                    </m:rad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:endParaRPr lang="ru-RU" sz="128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128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</a:t>
                </a:r>
                <a:endParaRPr lang="ru-RU" sz="128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128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:endParaRPr lang="ru-RU" sz="128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−4</m:t>
                        </m:r>
                      </m:num>
                      <m:den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8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128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128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ru-RU" sz="128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/>
                              </a:rPr>
                              <m:t>−3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44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	</a:t>
                </a:r>
                <a:endParaRPr lang="ru-RU" sz="14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68760"/>
                <a:ext cx="4240088" cy="5040560"/>
              </a:xfrm>
              <a:prstGeom prst="rect">
                <a:avLst/>
              </a:prstGeom>
              <a:blipFill rotWithShape="1">
                <a:blip r:embed="rId2" cstate="email"/>
                <a:stretch>
                  <a:fillRect l="-4460" t="-2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rot="5400000">
            <a:off x="15070544" y="5860734"/>
            <a:ext cx="685760" cy="68007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11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067944" y="1315007"/>
                <a:ext cx="3960440" cy="5195530"/>
              </a:xfrm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/>
                        <a:ea typeface="Times New Roman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endParaRPr lang="ru-RU" sz="48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32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х∈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sz="32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/>
                        <a:ea typeface="Times New Roman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≠3</m:t>
                    </m:r>
                  </m:oMath>
                </a14:m>
                <a:endParaRPr lang="ru-RU" sz="28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  <a:ea typeface="Times New Roman"/>
                        <a:cs typeface="Times New Roman" panose="02020603050405020304" pitchFamily="18" charset="0"/>
                      </a:rPr>
                      <m:t>х</m:t>
                    </m:r>
                    <m:r>
                      <a:rPr lang="ru-RU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ru-RU" sz="28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/>
                        <a:ea typeface="Times New Roman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&gt;3</m:t>
                    </m:r>
                  </m:oMath>
                </a14:m>
                <a:endParaRPr lang="ru-RU" sz="14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067944" y="1315007"/>
                <a:ext cx="3960440" cy="5195530"/>
              </a:xfrm>
              <a:blipFill rotWithShape="1">
                <a:blip r:embed="rId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9263" y="307975"/>
            <a:ext cx="8694737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006600"/>
                </a:solidFill>
              </a:rPr>
              <a:t>Найдите область определения функции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827584" y="1268760"/>
                <a:ext cx="4240088" cy="5040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144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−2</m:t>
                        </m:r>
                      </m:e>
                    </m:rad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:endParaRPr lang="ru-RU" sz="128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128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</a:t>
                </a:r>
                <a:endParaRPr lang="ru-RU" sz="128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128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:endParaRPr lang="ru-RU" sz="128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−4</m:t>
                        </m:r>
                      </m:num>
                      <m:den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8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128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128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ru-RU" sz="128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/>
                              </a:rPr>
                              <m:t>−3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44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	</a:t>
                </a:r>
                <a:endParaRPr lang="ru-RU" sz="14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68760"/>
                <a:ext cx="4240088" cy="504056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 l="-4460" t="-2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311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6632"/>
            <a:ext cx="910784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82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684" y="116632"/>
            <a:ext cx="8929803" cy="66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04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8"/>
          <a:stretch/>
        </p:blipFill>
        <p:spPr bwMode="auto">
          <a:xfrm>
            <a:off x="107504" y="116632"/>
            <a:ext cx="887747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81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900849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69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857" y="2851820"/>
            <a:ext cx="5136399" cy="208823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измерения артериального давления человека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C:\Users\Tanti\Desktop\функции в профессиях\5f2dac340581acf39cd04fc2ed3e27f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25504"/>
            <a:ext cx="2839142" cy="23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Tanti\Desktop\функции в профессиях\information_items_11860343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" y="0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Tanti\Desktop\функции в профессиях\примерный график измерения артериального давлен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201" y="0"/>
            <a:ext cx="57093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C:\Users\Tanti\Desktop\функции в профессиях\At104touch1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7423"/>
            <a:ext cx="3277784" cy="32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C:\Users\Tanti\Desktop\функции в профессиях\0004-005-Kardiologija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518383"/>
            <a:ext cx="1636787" cy="14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43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48680"/>
            <a:ext cx="7848872" cy="556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Какая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функция называется линейной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Назовите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область определения функции. </a:t>
            </a:r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Назовите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область значений функции. </a:t>
            </a:r>
            <a:endParaRPr lang="ru-RU" sz="3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Что является графиком линейной функции?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Сколько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точек достаточно брать для построения? </a:t>
            </a:r>
          </a:p>
        </p:txBody>
      </p:sp>
    </p:spTree>
    <p:extLst>
      <p:ext uri="{BB962C8B-B14F-4D97-AF65-F5344CB8AC3E}">
        <p14:creationId xmlns:p14="http://schemas.microsoft.com/office/powerpoint/2010/main" xmlns="" val="2142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943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06600"/>
                </a:solidFill>
              </a:rPr>
              <a:t>Линейная</a:t>
            </a:r>
            <a:r>
              <a:rPr lang="ru-RU" sz="3200" dirty="0" smtClean="0"/>
              <a:t> </a:t>
            </a:r>
            <a:r>
              <a:rPr lang="ru-RU" sz="4000" b="1" dirty="0" smtClean="0">
                <a:solidFill>
                  <a:srgbClr val="006600"/>
                </a:solidFill>
              </a:rPr>
              <a:t>функция </a:t>
            </a:r>
            <a:r>
              <a:rPr lang="en-US" sz="4000" b="1" dirty="0" smtClean="0">
                <a:solidFill>
                  <a:srgbClr val="006600"/>
                </a:solidFill>
              </a:rPr>
              <a:t>y</a:t>
            </a:r>
            <a:r>
              <a:rPr lang="ru-RU" sz="4000" b="1" dirty="0" smtClean="0">
                <a:solidFill>
                  <a:srgbClr val="006600"/>
                </a:solidFill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</a:rPr>
              <a:t>k</a:t>
            </a:r>
            <a:r>
              <a:rPr lang="ru-RU" sz="4000" b="1" dirty="0" smtClean="0">
                <a:solidFill>
                  <a:srgbClr val="006600"/>
                </a:solidFill>
              </a:rPr>
              <a:t>х+</a:t>
            </a:r>
            <a:r>
              <a:rPr lang="en-US" sz="4000" dirty="0" smtClean="0">
                <a:solidFill>
                  <a:srgbClr val="006600"/>
                </a:solidFill>
              </a:rPr>
              <a:t>b</a:t>
            </a:r>
            <a:endParaRPr lang="ru-RU" sz="4000" b="1" dirty="0" smtClean="0">
              <a:solidFill>
                <a:srgbClr val="0066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97484" y="1196975"/>
            <a:ext cx="405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</a:rPr>
              <a:t>График функции</a:t>
            </a:r>
            <a:r>
              <a:rPr lang="ru-RU" sz="2400" dirty="0">
                <a:solidFill>
                  <a:srgbClr val="990000"/>
                </a:solidFill>
              </a:rPr>
              <a:t> - прямая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573325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</a:rPr>
              <a:t>k&lt;0, b&lt;0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2570" y="5733255"/>
            <a:ext cx="2618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k&gt;0</a:t>
            </a:r>
            <a:r>
              <a:rPr lang="ru-RU" sz="3600" b="1" dirty="0" smtClean="0">
                <a:solidFill>
                  <a:srgbClr val="006600"/>
                </a:solidFill>
              </a:rPr>
              <a:t>, </a:t>
            </a:r>
            <a:r>
              <a:rPr lang="en-US" sz="3600" b="1" dirty="0" smtClean="0">
                <a:solidFill>
                  <a:srgbClr val="006600"/>
                </a:solidFill>
              </a:rPr>
              <a:t>b&gt;0</a:t>
            </a:r>
            <a:r>
              <a:rPr lang="ru-RU" sz="3600" b="1" dirty="0" smtClean="0">
                <a:solidFill>
                  <a:srgbClr val="006600"/>
                </a:solidFill>
              </a:rPr>
              <a:t> 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 cstate="email"/>
          <a:srcRect/>
          <a:stretch/>
        </p:blipFill>
        <p:spPr bwMode="auto">
          <a:xfrm>
            <a:off x="811132" y="2120483"/>
            <a:ext cx="3112796" cy="3397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4549530" y="2120482"/>
            <a:ext cx="3334837" cy="3324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817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27584" y="548680"/>
                <a:ext cx="7533456" cy="5433784"/>
              </a:xfrm>
            </p:spPr>
            <p:txBody>
              <a:bodyPr>
                <a:normAutofit/>
              </a:bodyPr>
              <a:lstStyle/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От чего зависит положение прямой в системе координат ?</a:t>
                </a: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Как называется число </a:t>
                </a:r>
                <a:r>
                  <a:rPr lang="en-US" sz="3000" dirty="0" smtClean="0">
                    <a:solidFill>
                      <a:schemeClr val="tx1"/>
                    </a:solidFill>
                  </a:rPr>
                  <a:t>k</a:t>
                </a:r>
                <a:r>
                  <a:rPr lang="ru-RU" sz="3000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Под каким углом расположен график линейной функции, относительно положительного направления оси ОХ, если:</a:t>
                </a:r>
                <a:r>
                  <a:rPr lang="en-US" sz="3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sz="3000" dirty="0">
                    <a:solidFill>
                      <a:schemeClr val="tx1"/>
                    </a:solidFill>
                  </a:rPr>
                  <a:t>а</a:t>
                </a:r>
                <a:r>
                  <a:rPr lang="en-US" sz="3000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sz="30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3000" b="0" dirty="0" smtClean="0">
                    <a:solidFill>
                      <a:schemeClr val="tx1"/>
                    </a:solidFill>
                  </a:rPr>
                  <a:t>               </a:t>
                </a:r>
                <a:r>
                  <a:rPr lang="ru-RU" sz="3000" b="0" dirty="0" smtClean="0">
                    <a:solidFill>
                      <a:schemeClr val="tx1"/>
                    </a:solidFill>
                  </a:rPr>
                  <a:t>б)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endParaRPr lang="ru-RU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27584" y="548680"/>
                <a:ext cx="7533456" cy="5433784"/>
              </a:xfrm>
              <a:blipFill rotWithShape="1">
                <a:blip r:embed="rId2" cstate="email"/>
                <a:stretch>
                  <a:fillRect l="-2508" t="-3928" r="-3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21327" y="3840480"/>
            <a:ext cx="500888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28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848872" cy="5256584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3200" dirty="0" smtClean="0"/>
              <a:t>   Когда </a:t>
            </a:r>
            <a:r>
              <a:rPr lang="ru-RU" sz="3200" dirty="0"/>
              <a:t>графики двух линейных функций пересекаются?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dirty="0" smtClean="0"/>
              <a:t>   Когда </a:t>
            </a:r>
            <a:r>
              <a:rPr lang="ru-RU" sz="3200" dirty="0"/>
              <a:t>графики двух линейных функций параллельны?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dirty="0" smtClean="0"/>
              <a:t>   На </a:t>
            </a:r>
            <a:r>
              <a:rPr lang="ru-RU" sz="3200" dirty="0"/>
              <a:t>что указывает число </a:t>
            </a:r>
            <a:r>
              <a:rPr lang="en-US" sz="3200" dirty="0"/>
              <a:t>b</a:t>
            </a:r>
            <a:r>
              <a:rPr lang="ru-RU" sz="3200" dirty="0"/>
              <a:t>? </a:t>
            </a:r>
            <a:endParaRPr lang="ru-RU" sz="1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91880" y="3442876"/>
            <a:ext cx="5224904" cy="314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68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260648"/>
            <a:ext cx="8784976" cy="60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6" y="1196752"/>
            <a:ext cx="42660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48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27584" y="548680"/>
                <a:ext cx="7533456" cy="5433784"/>
              </a:xfrm>
            </p:spPr>
            <p:txBody>
              <a:bodyPr>
                <a:normAutofit/>
              </a:bodyPr>
              <a:lstStyle/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Какая функция называется квадратичной?</a:t>
                </a:r>
                <a:endParaRPr lang="ru-RU" sz="3000" dirty="0">
                  <a:solidFill>
                    <a:schemeClr val="tx1"/>
                  </a:solidFill>
                </a:endParaRP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>
                    <a:solidFill>
                      <a:schemeClr val="tx1"/>
                    </a:solidFill>
                  </a:rPr>
                  <a:t>Назовите область определения функции.</a:t>
                </a: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Что </a:t>
                </a:r>
                <a:r>
                  <a:rPr lang="ru-RU" sz="3000" dirty="0">
                    <a:solidFill>
                      <a:schemeClr val="tx1"/>
                    </a:solidFill>
                  </a:rPr>
                  <a:t>является графиком </a:t>
                </a:r>
                <a:r>
                  <a:rPr lang="ru-RU" sz="3000" dirty="0" smtClean="0">
                    <a:solidFill>
                      <a:schemeClr val="tx1"/>
                    </a:solidFill>
                  </a:rPr>
                  <a:t>квадратичной </a:t>
                </a:r>
                <a:r>
                  <a:rPr lang="ru-RU" sz="3000" dirty="0">
                    <a:solidFill>
                      <a:schemeClr val="tx1"/>
                    </a:solidFill>
                  </a:rPr>
                  <a:t>функции?</a:t>
                </a: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На что указывает коэффициент а?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ru-RU" sz="3000" dirty="0">
                    <a:solidFill>
                      <a:schemeClr val="tx1"/>
                    </a:solidFill>
                  </a:rPr>
                  <a:t>а)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3000" dirty="0">
                    <a:solidFill>
                      <a:schemeClr val="tx1"/>
                    </a:solidFill>
                  </a:rPr>
                  <a:t>     </a:t>
                </a:r>
                <a:r>
                  <a:rPr lang="ru-RU" sz="3000" dirty="0">
                    <a:solidFill>
                      <a:schemeClr val="tx1"/>
                    </a:solidFill>
                  </a:rPr>
                  <a:t>б)</a:t>
                </a:r>
                <a:r>
                  <a:rPr lang="en-US" sz="3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На что указывает число с?</a:t>
                </a:r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ru-RU" sz="3000" dirty="0" smtClean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27584" y="548680"/>
                <a:ext cx="7533456" cy="5433784"/>
              </a:xfrm>
              <a:blipFill rotWithShape="1">
                <a:blip r:embed="rId2" cstate="email"/>
                <a:stretch>
                  <a:fillRect l="-2508" t="-3928" r="-2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755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52400" y="76200"/>
                <a:ext cx="8763000" cy="762000"/>
              </a:xfrm>
            </p:spPr>
            <p:txBody>
              <a:bodyPr/>
              <a:lstStyle/>
              <a:p>
                <a:pPr marL="0" indent="0" algn="ctr" eaLnBrk="1" hangingPunct="1">
                  <a:buNone/>
                </a:pPr>
                <a:r>
                  <a:rPr lang="ru-RU" sz="4000" dirty="0" smtClean="0">
                    <a:solidFill>
                      <a:srgbClr val="006600"/>
                    </a:solidFill>
                  </a:rPr>
                  <a:t>Функция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𝒃𝒙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+с, а≠</m:t>
                    </m:r>
                    <m:r>
                      <a:rPr lang="ru-RU" sz="4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4000" baseline="30000" dirty="0">
                    <a:solidFill>
                      <a:srgbClr val="006600"/>
                    </a:solidFill>
                  </a:rPr>
                  <a:t/>
                </a:r>
                <a:br>
                  <a:rPr lang="ru-RU" sz="4000" baseline="30000" dirty="0">
                    <a:solidFill>
                      <a:srgbClr val="006600"/>
                    </a:solidFill>
                  </a:rPr>
                </a:br>
                <a:endParaRPr lang="ru-RU" sz="4000" b="1" dirty="0" smtClean="0">
                  <a:solidFill>
                    <a:srgbClr val="006600"/>
                  </a:solidFill>
                </a:endParaRPr>
              </a:p>
            </p:txBody>
          </p:sp>
        </mc:Choice>
        <mc:Fallback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"/>
                <a:ext cx="8763000" cy="762000"/>
              </a:xfrm>
              <a:blipFill rotWithShape="1">
                <a:blip r:embed="rId3" cstate="email"/>
                <a:stretch>
                  <a:fillRect t="-12800" b="-4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1331640" y="1125538"/>
            <a:ext cx="437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</a:rPr>
              <a:t>График функции -</a:t>
            </a:r>
            <a:r>
              <a:rPr lang="ru-RU" sz="2400" dirty="0">
                <a:solidFill>
                  <a:srgbClr val="990000"/>
                </a:solidFill>
              </a:rPr>
              <a:t> парабола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5383236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a&lt;0</a:t>
            </a:r>
            <a:r>
              <a:rPr lang="ru-RU" sz="3600" b="1" dirty="0" smtClean="0">
                <a:solidFill>
                  <a:srgbClr val="006600"/>
                </a:solidFill>
              </a:rPr>
              <a:t>, с</a:t>
            </a:r>
            <a:r>
              <a:rPr lang="en-US" sz="3600" b="1" dirty="0" smtClean="0">
                <a:solidFill>
                  <a:srgbClr val="006600"/>
                </a:solidFill>
              </a:rPr>
              <a:t>&lt;0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538323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a&gt;0</a:t>
            </a:r>
            <a:r>
              <a:rPr lang="ru-RU" sz="3600" b="1" dirty="0" smtClean="0">
                <a:solidFill>
                  <a:srgbClr val="006600"/>
                </a:solidFill>
              </a:rPr>
              <a:t>, с</a:t>
            </a:r>
            <a:r>
              <a:rPr lang="en-US" sz="3600" b="1" dirty="0" smtClean="0">
                <a:solidFill>
                  <a:srgbClr val="006600"/>
                </a:solidFill>
              </a:rPr>
              <a:t>&gt;0</a:t>
            </a:r>
            <a:endParaRPr lang="ru-RU" sz="3600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755576" y="1988840"/>
            <a:ext cx="3312368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5004048" y="1965919"/>
            <a:ext cx="3024336" cy="2577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458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ка 4"/>
          <p:cNvPicPr>
            <a:picLocks noGrp="1"/>
          </p:cNvPicPr>
          <p:nvPr>
            <p:ph type="clipArt" sz="half" idx="1"/>
          </p:nvPr>
        </p:nvPicPr>
        <p:blipFill rotWithShape="1">
          <a:blip r:embed="rId2" cstate="email"/>
          <a:srcRect/>
          <a:stretch/>
        </p:blipFill>
        <p:spPr bwMode="auto">
          <a:xfrm>
            <a:off x="827584" y="332656"/>
            <a:ext cx="794603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4716016" y="3574436"/>
            <a:ext cx="3096344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366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992888" cy="37444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Некоторые свойства функции: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7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8964488" cy="55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74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3888432" cy="152722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Статистические данные</a:t>
            </a:r>
            <a:endParaRPr lang="ru-RU" sz="3600" dirty="0"/>
          </a:p>
        </p:txBody>
      </p:sp>
      <p:pic>
        <p:nvPicPr>
          <p:cNvPr id="37890" name="Picture 2" descr="C:\Users\Tanti\Desktop\функции в профессиях\3c276c48a7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71" y="0"/>
            <a:ext cx="4577071" cy="35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Tanti\Desktop\функции в профессиях\Russian_male_and_female_life_expectancy-ru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149980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Tanti\Desktop\функции в профессиях\38739_9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6" y="3196511"/>
            <a:ext cx="5580112" cy="36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3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16" y="27789"/>
            <a:ext cx="9142783" cy="660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10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150018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94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2428875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95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33575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9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4214813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21518" name="TextBox 97"/>
          <p:cNvSpPr txBox="1">
            <a:spLocks noChangeArrowheads="1"/>
          </p:cNvSpPr>
          <p:nvPr/>
        </p:nvSpPr>
        <p:spPr bwMode="auto">
          <a:xfrm>
            <a:off x="1428750" y="1571625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</a:t>
            </a:r>
            <a:r>
              <a:rPr lang="ru-RU" sz="2000" dirty="0"/>
              <a:t>6;7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19" name="TextBox 98"/>
          <p:cNvSpPr txBox="1">
            <a:spLocks noChangeArrowheads="1"/>
          </p:cNvSpPr>
          <p:nvPr/>
        </p:nvSpPr>
        <p:spPr bwMode="auto">
          <a:xfrm>
            <a:off x="1428750" y="2500313"/>
            <a:ext cx="184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[-5</a:t>
            </a:r>
            <a:r>
              <a:rPr lang="ru-RU" sz="2000" dirty="0"/>
              <a:t>;</a:t>
            </a:r>
            <a:r>
              <a:rPr lang="en-US" sz="2000" dirty="0"/>
              <a:t>-3] U</a:t>
            </a:r>
            <a:r>
              <a:rPr lang="ru-RU" sz="2000" dirty="0"/>
              <a:t> </a:t>
            </a:r>
            <a:r>
              <a:rPr lang="en-US" sz="2000" dirty="0"/>
              <a:t>[</a:t>
            </a:r>
            <a:r>
              <a:rPr lang="ru-RU" sz="2000" dirty="0"/>
              <a:t>2;6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0" name="TextBox 99"/>
          <p:cNvSpPr txBox="1">
            <a:spLocks noChangeArrowheads="1"/>
          </p:cNvSpPr>
          <p:nvPr/>
        </p:nvSpPr>
        <p:spPr bwMode="auto">
          <a:xfrm>
            <a:off x="1500188" y="3429000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1" name="TextBox 100"/>
          <p:cNvSpPr txBox="1">
            <a:spLocks noChangeArrowheads="1"/>
          </p:cNvSpPr>
          <p:nvPr/>
        </p:nvSpPr>
        <p:spPr bwMode="auto">
          <a:xfrm>
            <a:off x="1500188" y="42862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;2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5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rgbClr val="00CCFF">
              <a:alpha val="50195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27" name="TextBox 47"/>
          <p:cNvSpPr txBox="1">
            <a:spLocks noChangeArrowheads="1"/>
          </p:cNvSpPr>
          <p:nvPr/>
        </p:nvSpPr>
        <p:spPr bwMode="auto">
          <a:xfrm>
            <a:off x="8286750" y="342900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</a:t>
            </a:r>
          </a:p>
        </p:txBody>
      </p:sp>
      <p:grpSp>
        <p:nvGrpSpPr>
          <p:cNvPr id="21528" name="Группа 77"/>
          <p:cNvGrpSpPr>
            <a:grpSpLocks/>
          </p:cNvGrpSpPr>
          <p:nvPr/>
        </p:nvGrpSpPr>
        <p:grpSpPr bwMode="auto">
          <a:xfrm>
            <a:off x="4556125" y="1500188"/>
            <a:ext cx="4087813" cy="3671887"/>
            <a:chOff x="3771435" y="1500174"/>
            <a:chExt cx="3729523" cy="3671438"/>
          </a:xfrm>
        </p:grpSpPr>
        <p:grpSp>
          <p:nvGrpSpPr>
            <p:cNvPr id="21555" name="Группа 57"/>
            <p:cNvGrpSpPr>
              <a:grpSpLocks noChangeAspect="1"/>
            </p:cNvGrpSpPr>
            <p:nvPr/>
          </p:nvGrpSpPr>
          <p:grpSpPr bwMode="auto">
            <a:xfrm>
              <a:off x="3771435" y="1571612"/>
              <a:ext cx="3664352" cy="3600000"/>
              <a:chOff x="1348000" y="3092451"/>
              <a:chExt cx="2308544" cy="2286000"/>
            </a:xfrm>
          </p:grpSpPr>
          <p:grpSp>
            <p:nvGrpSpPr>
              <p:cNvPr id="21558" name="Группа 55"/>
              <p:cNvGrpSpPr>
                <a:grpSpLocks/>
              </p:cNvGrpSpPr>
              <p:nvPr/>
            </p:nvGrpSpPr>
            <p:grpSpPr bwMode="auto">
              <a:xfrm>
                <a:off x="1357291" y="3092451"/>
                <a:ext cx="2299253" cy="2286000"/>
                <a:chOff x="1357260" y="3092451"/>
                <a:chExt cx="3894399" cy="2286000"/>
              </a:xfrm>
            </p:grpSpPr>
            <p:sp>
              <p:nvSpPr>
                <p:cNvPr id="2157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092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7" name="Line 25"/>
                <p:cNvSpPr>
                  <a:spLocks noChangeShapeType="1"/>
                </p:cNvSpPr>
                <p:nvPr/>
              </p:nvSpPr>
              <p:spPr bwMode="auto">
                <a:xfrm>
                  <a:off x="1362283" y="3244851"/>
                  <a:ext cx="3889376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397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549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702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1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854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2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006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3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159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4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311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5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464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616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7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768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921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073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226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1" name="Line 25"/>
                <p:cNvSpPr>
                  <a:spLocks noChangeShapeType="1"/>
                </p:cNvSpPr>
                <p:nvPr/>
              </p:nvSpPr>
              <p:spPr bwMode="auto">
                <a:xfrm>
                  <a:off x="1357260" y="5378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59" name="Группа 56"/>
              <p:cNvGrpSpPr>
                <a:grpSpLocks noChangeAspect="1"/>
              </p:cNvGrpSpPr>
              <p:nvPr/>
            </p:nvGrpSpPr>
            <p:grpSpPr bwMode="auto">
              <a:xfrm>
                <a:off x="1348000" y="3106766"/>
                <a:ext cx="2286000" cy="2268000"/>
                <a:chOff x="1357290" y="3106759"/>
                <a:chExt cx="2286000" cy="3465513"/>
              </a:xfrm>
            </p:grpSpPr>
            <p:sp>
              <p:nvSpPr>
                <p:cNvPr id="21560" name="Line 22"/>
                <p:cNvSpPr>
                  <a:spLocks noChangeShapeType="1"/>
                </p:cNvSpPr>
                <p:nvPr/>
              </p:nvSpPr>
              <p:spPr bwMode="auto">
                <a:xfrm>
                  <a:off x="1357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1" name="Line 22"/>
                <p:cNvSpPr>
                  <a:spLocks noChangeShapeType="1"/>
                </p:cNvSpPr>
                <p:nvPr/>
              </p:nvSpPr>
              <p:spPr bwMode="auto">
                <a:xfrm>
                  <a:off x="1509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2" name="Line 22"/>
                <p:cNvSpPr>
                  <a:spLocks noChangeShapeType="1"/>
                </p:cNvSpPr>
                <p:nvPr/>
              </p:nvSpPr>
              <p:spPr bwMode="auto">
                <a:xfrm>
                  <a:off x="1662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3" name="Line 22"/>
                <p:cNvSpPr>
                  <a:spLocks noChangeShapeType="1"/>
                </p:cNvSpPr>
                <p:nvPr/>
              </p:nvSpPr>
              <p:spPr bwMode="auto">
                <a:xfrm>
                  <a:off x="1814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4" name="Line 22"/>
                <p:cNvSpPr>
                  <a:spLocks noChangeShapeType="1"/>
                </p:cNvSpPr>
                <p:nvPr/>
              </p:nvSpPr>
              <p:spPr bwMode="auto">
                <a:xfrm>
                  <a:off x="1966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5" name="Line 22"/>
                <p:cNvSpPr>
                  <a:spLocks noChangeShapeType="1"/>
                </p:cNvSpPr>
                <p:nvPr/>
              </p:nvSpPr>
              <p:spPr bwMode="auto">
                <a:xfrm>
                  <a:off x="2119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6" name="Line 22"/>
                <p:cNvSpPr>
                  <a:spLocks noChangeShapeType="1"/>
                </p:cNvSpPr>
                <p:nvPr/>
              </p:nvSpPr>
              <p:spPr bwMode="auto">
                <a:xfrm>
                  <a:off x="2271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7" name="Line 22"/>
                <p:cNvSpPr>
                  <a:spLocks noChangeShapeType="1"/>
                </p:cNvSpPr>
                <p:nvPr/>
              </p:nvSpPr>
              <p:spPr bwMode="auto">
                <a:xfrm>
                  <a:off x="2424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Line 22"/>
                <p:cNvSpPr>
                  <a:spLocks noChangeShapeType="1"/>
                </p:cNvSpPr>
                <p:nvPr/>
              </p:nvSpPr>
              <p:spPr bwMode="auto">
                <a:xfrm>
                  <a:off x="2576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Line 22"/>
                <p:cNvSpPr>
                  <a:spLocks noChangeShapeType="1"/>
                </p:cNvSpPr>
                <p:nvPr/>
              </p:nvSpPr>
              <p:spPr bwMode="auto">
                <a:xfrm>
                  <a:off x="2728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0" name="Line 22"/>
                <p:cNvSpPr>
                  <a:spLocks noChangeShapeType="1"/>
                </p:cNvSpPr>
                <p:nvPr/>
              </p:nvSpPr>
              <p:spPr bwMode="auto">
                <a:xfrm>
                  <a:off x="2881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1" name="Line 22"/>
                <p:cNvSpPr>
                  <a:spLocks noChangeShapeType="1"/>
                </p:cNvSpPr>
                <p:nvPr/>
              </p:nvSpPr>
              <p:spPr bwMode="auto">
                <a:xfrm>
                  <a:off x="3033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2" name="Line 22"/>
                <p:cNvSpPr>
                  <a:spLocks noChangeShapeType="1"/>
                </p:cNvSpPr>
                <p:nvPr/>
              </p:nvSpPr>
              <p:spPr bwMode="auto">
                <a:xfrm>
                  <a:off x="3186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3" name="Line 22"/>
                <p:cNvSpPr>
                  <a:spLocks noChangeShapeType="1"/>
                </p:cNvSpPr>
                <p:nvPr/>
              </p:nvSpPr>
              <p:spPr bwMode="auto">
                <a:xfrm>
                  <a:off x="3338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4" name="Line 22"/>
                <p:cNvSpPr>
                  <a:spLocks noChangeShapeType="1"/>
                </p:cNvSpPr>
                <p:nvPr/>
              </p:nvSpPr>
              <p:spPr bwMode="auto">
                <a:xfrm>
                  <a:off x="3490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5" name="Line 22"/>
                <p:cNvSpPr>
                  <a:spLocks noChangeShapeType="1"/>
                </p:cNvSpPr>
                <p:nvPr/>
              </p:nvSpPr>
              <p:spPr bwMode="auto">
                <a:xfrm>
                  <a:off x="3643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56" name="Line 6"/>
            <p:cNvSpPr>
              <a:spLocks noChangeShapeType="1"/>
            </p:cNvSpPr>
            <p:nvPr/>
          </p:nvSpPr>
          <p:spPr bwMode="auto">
            <a:xfrm>
              <a:off x="3792958" y="3500438"/>
              <a:ext cx="370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25"/>
            <p:cNvSpPr>
              <a:spLocks noChangeShapeType="1"/>
            </p:cNvSpPr>
            <p:nvPr/>
          </p:nvSpPr>
          <p:spPr bwMode="auto">
            <a:xfrm flipV="1">
              <a:off x="5480641" y="1500174"/>
              <a:ext cx="0" cy="363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9" name="Text Box 42"/>
          <p:cNvSpPr txBox="1">
            <a:spLocks noChangeArrowheads="1"/>
          </p:cNvSpPr>
          <p:nvPr/>
        </p:nvSpPr>
        <p:spPr bwMode="auto">
          <a:xfrm>
            <a:off x="6138863" y="3457575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1530" name="Text Box 45"/>
          <p:cNvSpPr txBox="1">
            <a:spLocks noChangeArrowheads="1"/>
          </p:cNvSpPr>
          <p:nvPr/>
        </p:nvSpPr>
        <p:spPr bwMode="auto">
          <a:xfrm>
            <a:off x="6713538" y="345757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1531" name="TextBox 54"/>
          <p:cNvSpPr txBox="1">
            <a:spLocks noChangeArrowheads="1"/>
          </p:cNvSpPr>
          <p:nvPr/>
        </p:nvSpPr>
        <p:spPr bwMode="auto">
          <a:xfrm>
            <a:off x="7929588" y="3429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1532" name="Text Box 48"/>
          <p:cNvSpPr txBox="1">
            <a:spLocks noChangeArrowheads="1"/>
          </p:cNvSpPr>
          <p:nvPr/>
        </p:nvSpPr>
        <p:spPr bwMode="auto">
          <a:xfrm>
            <a:off x="4786313" y="34877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-5</a:t>
            </a:r>
            <a:endParaRPr lang="ru-RU"/>
          </a:p>
        </p:txBody>
      </p:sp>
      <p:sp>
        <p:nvSpPr>
          <p:cNvPr id="21533" name="Freeform 50"/>
          <p:cNvSpPr>
            <a:spLocks/>
          </p:cNvSpPr>
          <p:nvPr/>
        </p:nvSpPr>
        <p:spPr bwMode="auto">
          <a:xfrm>
            <a:off x="6929438" y="1785938"/>
            <a:ext cx="1071562" cy="2232000"/>
          </a:xfrm>
          <a:custGeom>
            <a:avLst/>
            <a:gdLst>
              <a:gd name="T0" fmla="*/ 0 w 980"/>
              <a:gd name="T1" fmla="*/ 0 h 1565"/>
              <a:gd name="T2" fmla="*/ 2147483647 w 980"/>
              <a:gd name="T3" fmla="*/ 2147483647 h 1565"/>
              <a:gd name="T4" fmla="*/ 0 60000 65536"/>
              <a:gd name="T5" fmla="*/ 0 60000 65536"/>
              <a:gd name="T6" fmla="*/ 0 w 980"/>
              <a:gd name="T7" fmla="*/ 0 h 1565"/>
              <a:gd name="T8" fmla="*/ 980 w 980"/>
              <a:gd name="T9" fmla="*/ 1565 h 15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1565">
                <a:moveTo>
                  <a:pt x="0" y="0"/>
                </a:moveTo>
                <a:lnTo>
                  <a:pt x="980" y="1565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34" name="Line 52"/>
          <p:cNvSpPr>
            <a:spLocks noChangeShapeType="1"/>
          </p:cNvSpPr>
          <p:nvPr/>
        </p:nvSpPr>
        <p:spPr bwMode="auto">
          <a:xfrm flipH="1" flipV="1">
            <a:off x="5143500" y="2786063"/>
            <a:ext cx="500063" cy="2143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5" name="TextBox 96"/>
          <p:cNvSpPr txBox="1">
            <a:spLocks noChangeArrowheads="1"/>
          </p:cNvSpPr>
          <p:nvPr/>
        </p:nvSpPr>
        <p:spPr bwMode="auto">
          <a:xfrm>
            <a:off x="6143638" y="17144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1536" name="TextBox 101"/>
          <p:cNvSpPr txBox="1">
            <a:spLocks noChangeArrowheads="1"/>
          </p:cNvSpPr>
          <p:nvPr/>
        </p:nvSpPr>
        <p:spPr bwMode="auto">
          <a:xfrm>
            <a:off x="5286375" y="34575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-3</a:t>
            </a:r>
          </a:p>
        </p:txBody>
      </p:sp>
      <p:sp>
        <p:nvSpPr>
          <p:cNvPr id="21537" name="TextBox 102"/>
          <p:cNvSpPr txBox="1">
            <a:spLocks noChangeArrowheads="1"/>
          </p:cNvSpPr>
          <p:nvPr/>
        </p:nvSpPr>
        <p:spPr bwMode="auto">
          <a:xfrm>
            <a:off x="6000750" y="47148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-6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6200000" flipV="1">
            <a:off x="6137275" y="2708276"/>
            <a:ext cx="1584325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 flipV="1">
            <a:off x="4928907" y="4179094"/>
            <a:ext cx="1357312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2623 w 726"/>
              <a:gd name="T3" fmla="*/ 2147483647 h 907"/>
              <a:gd name="T4" fmla="*/ 586637099 w 726"/>
              <a:gd name="T5" fmla="*/ 2147483647 h 907"/>
              <a:gd name="T6" fmla="*/ 890934179 w 726"/>
              <a:gd name="T7" fmla="*/ 2147483647 h 907"/>
              <a:gd name="T8" fmla="*/ 1662659284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8" name="Line 22"/>
          <p:cNvSpPr>
            <a:spLocks noChangeShapeType="1"/>
          </p:cNvSpPr>
          <p:nvPr/>
        </p:nvSpPr>
        <p:spPr bwMode="auto">
          <a:xfrm rot="-5400000">
            <a:off x="6411913" y="4875213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9" name="Line 22"/>
          <p:cNvSpPr>
            <a:spLocks noChangeShapeType="1"/>
          </p:cNvSpPr>
          <p:nvPr/>
        </p:nvSpPr>
        <p:spPr bwMode="auto">
          <a:xfrm rot="10800000">
            <a:off x="5108063" y="3428950"/>
            <a:ext cx="0" cy="10800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0" name="Line 22"/>
          <p:cNvSpPr>
            <a:spLocks noChangeShapeType="1"/>
          </p:cNvSpPr>
          <p:nvPr/>
        </p:nvSpPr>
        <p:spPr bwMode="auto">
          <a:xfrm rot="10800000">
            <a:off x="8001000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1" name="Line 22"/>
          <p:cNvSpPr>
            <a:spLocks noChangeShapeType="1"/>
          </p:cNvSpPr>
          <p:nvPr/>
        </p:nvSpPr>
        <p:spPr bwMode="auto">
          <a:xfrm>
            <a:off x="5607563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2" name="Line 22"/>
          <p:cNvSpPr>
            <a:spLocks noChangeShapeType="1"/>
          </p:cNvSpPr>
          <p:nvPr/>
        </p:nvSpPr>
        <p:spPr bwMode="auto">
          <a:xfrm rot="10800000">
            <a:off x="6929438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3" name="Line 25"/>
          <p:cNvSpPr>
            <a:spLocks noChangeShapeType="1"/>
          </p:cNvSpPr>
          <p:nvPr/>
        </p:nvSpPr>
        <p:spPr bwMode="auto">
          <a:xfrm>
            <a:off x="6392863" y="18113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Овал 79"/>
          <p:cNvSpPr/>
          <p:nvPr/>
        </p:nvSpPr>
        <p:spPr bwMode="auto">
          <a:xfrm>
            <a:off x="7929586" y="3929066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Овал 78"/>
          <p:cNvSpPr/>
          <p:nvPr/>
        </p:nvSpPr>
        <p:spPr bwMode="auto">
          <a:xfrm>
            <a:off x="5072066" y="2714620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>
            <a:off x="6357950" y="278605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 rot="10800000">
            <a:off x="6357950" y="3965066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TextBox 102"/>
          <p:cNvSpPr txBox="1">
            <a:spLocks noChangeArrowheads="1"/>
          </p:cNvSpPr>
          <p:nvPr/>
        </p:nvSpPr>
        <p:spPr bwMode="auto">
          <a:xfrm>
            <a:off x="6072198" y="3929066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-2</a:t>
            </a:r>
            <a:endParaRPr lang="ru-RU" dirty="0"/>
          </a:p>
        </p:txBody>
      </p:sp>
      <p:sp>
        <p:nvSpPr>
          <p:cNvPr id="84" name="TextBox 102"/>
          <p:cNvSpPr txBox="1">
            <a:spLocks noChangeArrowheads="1"/>
          </p:cNvSpPr>
          <p:nvPr/>
        </p:nvSpPr>
        <p:spPr bwMode="auto">
          <a:xfrm>
            <a:off x="6143636" y="2714620"/>
            <a:ext cx="35719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32" name="TextBox 87"/>
          <p:cNvSpPr txBox="1">
            <a:spLocks noChangeArrowheads="1"/>
          </p:cNvSpPr>
          <p:nvPr/>
        </p:nvSpPr>
        <p:spPr bwMode="auto">
          <a:xfrm>
            <a:off x="357188" y="214313"/>
            <a:ext cx="8535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 smtClean="0">
                <a:latin typeface="+mn-lt"/>
              </a:rPr>
              <a:t>(-</a:t>
            </a:r>
            <a:r>
              <a:rPr lang="en-US" sz="2000" dirty="0">
                <a:latin typeface="+mn-lt"/>
              </a:rPr>
              <a:t>5</a:t>
            </a:r>
            <a:r>
              <a:rPr lang="ru-RU" sz="2000" dirty="0" smtClean="0">
                <a:latin typeface="+mn-lt"/>
              </a:rPr>
              <a:t>;6</a:t>
            </a:r>
            <a:r>
              <a:rPr lang="en-US" sz="2000" dirty="0" smtClean="0">
                <a:latin typeface="+mn-lt"/>
              </a:rPr>
              <a:t>)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dirty="0">
                <a:latin typeface="+mn-lt"/>
              </a:rPr>
              <a:t>Укажите промежутки, где функция возрастает.</a:t>
            </a:r>
          </a:p>
        </p:txBody>
      </p:sp>
      <p:sp>
        <p:nvSpPr>
          <p:cNvPr id="21526" name="Text Box 44"/>
          <p:cNvSpPr txBox="1">
            <a:spLocks noChangeArrowheads="1"/>
          </p:cNvSpPr>
          <p:nvPr/>
        </p:nvSpPr>
        <p:spPr bwMode="auto">
          <a:xfrm>
            <a:off x="6143625" y="1357298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xmlns="" val="774891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150018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94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2428875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95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33575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9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4214813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21518" name="TextBox 97"/>
          <p:cNvSpPr txBox="1">
            <a:spLocks noChangeArrowheads="1"/>
          </p:cNvSpPr>
          <p:nvPr/>
        </p:nvSpPr>
        <p:spPr bwMode="auto">
          <a:xfrm>
            <a:off x="1428750" y="1571625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</a:t>
            </a:r>
            <a:r>
              <a:rPr lang="ru-RU" sz="2000" dirty="0"/>
              <a:t>6;7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19" name="TextBox 98"/>
          <p:cNvSpPr txBox="1">
            <a:spLocks noChangeArrowheads="1"/>
          </p:cNvSpPr>
          <p:nvPr/>
        </p:nvSpPr>
        <p:spPr bwMode="auto">
          <a:xfrm>
            <a:off x="1428750" y="2500313"/>
            <a:ext cx="184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[-5</a:t>
            </a:r>
            <a:r>
              <a:rPr lang="ru-RU" sz="2000" dirty="0"/>
              <a:t>;</a:t>
            </a:r>
            <a:r>
              <a:rPr lang="en-US" sz="2000" dirty="0"/>
              <a:t>-3] U</a:t>
            </a:r>
            <a:r>
              <a:rPr lang="ru-RU" sz="2000" dirty="0"/>
              <a:t> </a:t>
            </a:r>
            <a:r>
              <a:rPr lang="en-US" sz="2000" dirty="0"/>
              <a:t>[</a:t>
            </a:r>
            <a:r>
              <a:rPr lang="ru-RU" sz="2000" dirty="0"/>
              <a:t>2;6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0" name="TextBox 99"/>
          <p:cNvSpPr txBox="1">
            <a:spLocks noChangeArrowheads="1"/>
          </p:cNvSpPr>
          <p:nvPr/>
        </p:nvSpPr>
        <p:spPr bwMode="auto">
          <a:xfrm>
            <a:off x="1500188" y="3429000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1" name="TextBox 100"/>
          <p:cNvSpPr txBox="1">
            <a:spLocks noChangeArrowheads="1"/>
          </p:cNvSpPr>
          <p:nvPr/>
        </p:nvSpPr>
        <p:spPr bwMode="auto">
          <a:xfrm>
            <a:off x="1500188" y="42862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;2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5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rgbClr val="00CCFF">
              <a:alpha val="50195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27" name="TextBox 47"/>
          <p:cNvSpPr txBox="1">
            <a:spLocks noChangeArrowheads="1"/>
          </p:cNvSpPr>
          <p:nvPr/>
        </p:nvSpPr>
        <p:spPr bwMode="auto">
          <a:xfrm>
            <a:off x="8286750" y="342900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</a:t>
            </a:r>
          </a:p>
        </p:txBody>
      </p:sp>
      <p:grpSp>
        <p:nvGrpSpPr>
          <p:cNvPr id="21528" name="Группа 77"/>
          <p:cNvGrpSpPr>
            <a:grpSpLocks/>
          </p:cNvGrpSpPr>
          <p:nvPr/>
        </p:nvGrpSpPr>
        <p:grpSpPr bwMode="auto">
          <a:xfrm>
            <a:off x="4556125" y="1500188"/>
            <a:ext cx="4087813" cy="3671887"/>
            <a:chOff x="3771435" y="1500174"/>
            <a:chExt cx="3729523" cy="3671438"/>
          </a:xfrm>
        </p:grpSpPr>
        <p:grpSp>
          <p:nvGrpSpPr>
            <p:cNvPr id="21555" name="Группа 57"/>
            <p:cNvGrpSpPr>
              <a:grpSpLocks noChangeAspect="1"/>
            </p:cNvGrpSpPr>
            <p:nvPr/>
          </p:nvGrpSpPr>
          <p:grpSpPr bwMode="auto">
            <a:xfrm>
              <a:off x="3771435" y="1571612"/>
              <a:ext cx="3664352" cy="3600000"/>
              <a:chOff x="1348000" y="3092451"/>
              <a:chExt cx="2308544" cy="2286000"/>
            </a:xfrm>
          </p:grpSpPr>
          <p:grpSp>
            <p:nvGrpSpPr>
              <p:cNvPr id="21558" name="Группа 55"/>
              <p:cNvGrpSpPr>
                <a:grpSpLocks/>
              </p:cNvGrpSpPr>
              <p:nvPr/>
            </p:nvGrpSpPr>
            <p:grpSpPr bwMode="auto">
              <a:xfrm>
                <a:off x="1357291" y="3092451"/>
                <a:ext cx="2299253" cy="2286000"/>
                <a:chOff x="1357260" y="3092451"/>
                <a:chExt cx="3894399" cy="2286000"/>
              </a:xfrm>
            </p:grpSpPr>
            <p:sp>
              <p:nvSpPr>
                <p:cNvPr id="2157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092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7" name="Line 25"/>
                <p:cNvSpPr>
                  <a:spLocks noChangeShapeType="1"/>
                </p:cNvSpPr>
                <p:nvPr/>
              </p:nvSpPr>
              <p:spPr bwMode="auto">
                <a:xfrm>
                  <a:off x="1362283" y="3244851"/>
                  <a:ext cx="3889376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397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549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702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1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854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2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006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3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159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4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311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5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464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616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7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768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921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073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226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1" name="Line 25"/>
                <p:cNvSpPr>
                  <a:spLocks noChangeShapeType="1"/>
                </p:cNvSpPr>
                <p:nvPr/>
              </p:nvSpPr>
              <p:spPr bwMode="auto">
                <a:xfrm>
                  <a:off x="1357260" y="5378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59" name="Группа 56"/>
              <p:cNvGrpSpPr>
                <a:grpSpLocks noChangeAspect="1"/>
              </p:cNvGrpSpPr>
              <p:nvPr/>
            </p:nvGrpSpPr>
            <p:grpSpPr bwMode="auto">
              <a:xfrm>
                <a:off x="1348000" y="3106766"/>
                <a:ext cx="2286000" cy="2268000"/>
                <a:chOff x="1357290" y="3106759"/>
                <a:chExt cx="2286000" cy="3465513"/>
              </a:xfrm>
            </p:grpSpPr>
            <p:sp>
              <p:nvSpPr>
                <p:cNvPr id="21560" name="Line 22"/>
                <p:cNvSpPr>
                  <a:spLocks noChangeShapeType="1"/>
                </p:cNvSpPr>
                <p:nvPr/>
              </p:nvSpPr>
              <p:spPr bwMode="auto">
                <a:xfrm>
                  <a:off x="1357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1" name="Line 22"/>
                <p:cNvSpPr>
                  <a:spLocks noChangeShapeType="1"/>
                </p:cNvSpPr>
                <p:nvPr/>
              </p:nvSpPr>
              <p:spPr bwMode="auto">
                <a:xfrm>
                  <a:off x="1509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2" name="Line 22"/>
                <p:cNvSpPr>
                  <a:spLocks noChangeShapeType="1"/>
                </p:cNvSpPr>
                <p:nvPr/>
              </p:nvSpPr>
              <p:spPr bwMode="auto">
                <a:xfrm>
                  <a:off x="1662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3" name="Line 22"/>
                <p:cNvSpPr>
                  <a:spLocks noChangeShapeType="1"/>
                </p:cNvSpPr>
                <p:nvPr/>
              </p:nvSpPr>
              <p:spPr bwMode="auto">
                <a:xfrm>
                  <a:off x="1814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4" name="Line 22"/>
                <p:cNvSpPr>
                  <a:spLocks noChangeShapeType="1"/>
                </p:cNvSpPr>
                <p:nvPr/>
              </p:nvSpPr>
              <p:spPr bwMode="auto">
                <a:xfrm>
                  <a:off x="1966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5" name="Line 22"/>
                <p:cNvSpPr>
                  <a:spLocks noChangeShapeType="1"/>
                </p:cNvSpPr>
                <p:nvPr/>
              </p:nvSpPr>
              <p:spPr bwMode="auto">
                <a:xfrm>
                  <a:off x="2119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6" name="Line 22"/>
                <p:cNvSpPr>
                  <a:spLocks noChangeShapeType="1"/>
                </p:cNvSpPr>
                <p:nvPr/>
              </p:nvSpPr>
              <p:spPr bwMode="auto">
                <a:xfrm>
                  <a:off x="2271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7" name="Line 22"/>
                <p:cNvSpPr>
                  <a:spLocks noChangeShapeType="1"/>
                </p:cNvSpPr>
                <p:nvPr/>
              </p:nvSpPr>
              <p:spPr bwMode="auto">
                <a:xfrm>
                  <a:off x="2424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Line 22"/>
                <p:cNvSpPr>
                  <a:spLocks noChangeShapeType="1"/>
                </p:cNvSpPr>
                <p:nvPr/>
              </p:nvSpPr>
              <p:spPr bwMode="auto">
                <a:xfrm>
                  <a:off x="2576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Line 22"/>
                <p:cNvSpPr>
                  <a:spLocks noChangeShapeType="1"/>
                </p:cNvSpPr>
                <p:nvPr/>
              </p:nvSpPr>
              <p:spPr bwMode="auto">
                <a:xfrm>
                  <a:off x="2728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0" name="Line 22"/>
                <p:cNvSpPr>
                  <a:spLocks noChangeShapeType="1"/>
                </p:cNvSpPr>
                <p:nvPr/>
              </p:nvSpPr>
              <p:spPr bwMode="auto">
                <a:xfrm>
                  <a:off x="2881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1" name="Line 22"/>
                <p:cNvSpPr>
                  <a:spLocks noChangeShapeType="1"/>
                </p:cNvSpPr>
                <p:nvPr/>
              </p:nvSpPr>
              <p:spPr bwMode="auto">
                <a:xfrm>
                  <a:off x="3033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2" name="Line 22"/>
                <p:cNvSpPr>
                  <a:spLocks noChangeShapeType="1"/>
                </p:cNvSpPr>
                <p:nvPr/>
              </p:nvSpPr>
              <p:spPr bwMode="auto">
                <a:xfrm>
                  <a:off x="3186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3" name="Line 22"/>
                <p:cNvSpPr>
                  <a:spLocks noChangeShapeType="1"/>
                </p:cNvSpPr>
                <p:nvPr/>
              </p:nvSpPr>
              <p:spPr bwMode="auto">
                <a:xfrm>
                  <a:off x="3338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4" name="Line 22"/>
                <p:cNvSpPr>
                  <a:spLocks noChangeShapeType="1"/>
                </p:cNvSpPr>
                <p:nvPr/>
              </p:nvSpPr>
              <p:spPr bwMode="auto">
                <a:xfrm>
                  <a:off x="3490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5" name="Line 22"/>
                <p:cNvSpPr>
                  <a:spLocks noChangeShapeType="1"/>
                </p:cNvSpPr>
                <p:nvPr/>
              </p:nvSpPr>
              <p:spPr bwMode="auto">
                <a:xfrm>
                  <a:off x="3643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56" name="Line 6"/>
            <p:cNvSpPr>
              <a:spLocks noChangeShapeType="1"/>
            </p:cNvSpPr>
            <p:nvPr/>
          </p:nvSpPr>
          <p:spPr bwMode="auto">
            <a:xfrm>
              <a:off x="3792958" y="3500438"/>
              <a:ext cx="370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25"/>
            <p:cNvSpPr>
              <a:spLocks noChangeShapeType="1"/>
            </p:cNvSpPr>
            <p:nvPr/>
          </p:nvSpPr>
          <p:spPr bwMode="auto">
            <a:xfrm flipV="1">
              <a:off x="5480641" y="1500174"/>
              <a:ext cx="0" cy="363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9" name="Text Box 42"/>
          <p:cNvSpPr txBox="1">
            <a:spLocks noChangeArrowheads="1"/>
          </p:cNvSpPr>
          <p:nvPr/>
        </p:nvSpPr>
        <p:spPr bwMode="auto">
          <a:xfrm>
            <a:off x="6138863" y="3457575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1530" name="Text Box 45"/>
          <p:cNvSpPr txBox="1">
            <a:spLocks noChangeArrowheads="1"/>
          </p:cNvSpPr>
          <p:nvPr/>
        </p:nvSpPr>
        <p:spPr bwMode="auto">
          <a:xfrm>
            <a:off x="6713538" y="345757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1531" name="TextBox 54"/>
          <p:cNvSpPr txBox="1">
            <a:spLocks noChangeArrowheads="1"/>
          </p:cNvSpPr>
          <p:nvPr/>
        </p:nvSpPr>
        <p:spPr bwMode="auto">
          <a:xfrm>
            <a:off x="7929588" y="3429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1532" name="Text Box 48"/>
          <p:cNvSpPr txBox="1">
            <a:spLocks noChangeArrowheads="1"/>
          </p:cNvSpPr>
          <p:nvPr/>
        </p:nvSpPr>
        <p:spPr bwMode="auto">
          <a:xfrm>
            <a:off x="4786313" y="34877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-5</a:t>
            </a:r>
            <a:endParaRPr lang="ru-RU"/>
          </a:p>
        </p:txBody>
      </p:sp>
      <p:sp>
        <p:nvSpPr>
          <p:cNvPr id="21533" name="Freeform 50"/>
          <p:cNvSpPr>
            <a:spLocks/>
          </p:cNvSpPr>
          <p:nvPr/>
        </p:nvSpPr>
        <p:spPr bwMode="auto">
          <a:xfrm>
            <a:off x="6929438" y="1785938"/>
            <a:ext cx="1071562" cy="2232000"/>
          </a:xfrm>
          <a:custGeom>
            <a:avLst/>
            <a:gdLst>
              <a:gd name="T0" fmla="*/ 0 w 980"/>
              <a:gd name="T1" fmla="*/ 0 h 1565"/>
              <a:gd name="T2" fmla="*/ 2147483647 w 980"/>
              <a:gd name="T3" fmla="*/ 2147483647 h 1565"/>
              <a:gd name="T4" fmla="*/ 0 60000 65536"/>
              <a:gd name="T5" fmla="*/ 0 60000 65536"/>
              <a:gd name="T6" fmla="*/ 0 w 980"/>
              <a:gd name="T7" fmla="*/ 0 h 1565"/>
              <a:gd name="T8" fmla="*/ 980 w 980"/>
              <a:gd name="T9" fmla="*/ 1565 h 15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1565">
                <a:moveTo>
                  <a:pt x="0" y="0"/>
                </a:moveTo>
                <a:lnTo>
                  <a:pt x="980" y="1565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34" name="Line 52"/>
          <p:cNvSpPr>
            <a:spLocks noChangeShapeType="1"/>
          </p:cNvSpPr>
          <p:nvPr/>
        </p:nvSpPr>
        <p:spPr bwMode="auto">
          <a:xfrm flipH="1" flipV="1">
            <a:off x="5143500" y="2786063"/>
            <a:ext cx="500063" cy="2143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5" name="TextBox 96"/>
          <p:cNvSpPr txBox="1">
            <a:spLocks noChangeArrowheads="1"/>
          </p:cNvSpPr>
          <p:nvPr/>
        </p:nvSpPr>
        <p:spPr bwMode="auto">
          <a:xfrm>
            <a:off x="6143638" y="17144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1536" name="TextBox 101"/>
          <p:cNvSpPr txBox="1">
            <a:spLocks noChangeArrowheads="1"/>
          </p:cNvSpPr>
          <p:nvPr/>
        </p:nvSpPr>
        <p:spPr bwMode="auto">
          <a:xfrm>
            <a:off x="5286375" y="34575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-3</a:t>
            </a:r>
          </a:p>
        </p:txBody>
      </p:sp>
      <p:sp>
        <p:nvSpPr>
          <p:cNvPr id="21537" name="TextBox 102"/>
          <p:cNvSpPr txBox="1">
            <a:spLocks noChangeArrowheads="1"/>
          </p:cNvSpPr>
          <p:nvPr/>
        </p:nvSpPr>
        <p:spPr bwMode="auto">
          <a:xfrm>
            <a:off x="6000750" y="47148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-6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6200000" flipV="1">
            <a:off x="6137275" y="2708276"/>
            <a:ext cx="1584325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9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0852 w 726"/>
              <a:gd name="T3" fmla="*/ 2147483647 h 907"/>
              <a:gd name="T4" fmla="*/ 586635328 w 726"/>
              <a:gd name="T5" fmla="*/ 2147483647 h 907"/>
              <a:gd name="T6" fmla="*/ 890934179 w 726"/>
              <a:gd name="T7" fmla="*/ 2147483647 h 907"/>
              <a:gd name="T8" fmla="*/ 1662657513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16200000" flipH="1" flipV="1">
            <a:off x="4928907" y="4179094"/>
            <a:ext cx="1357312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2623 w 726"/>
              <a:gd name="T3" fmla="*/ 2147483647 h 907"/>
              <a:gd name="T4" fmla="*/ 586637099 w 726"/>
              <a:gd name="T5" fmla="*/ 2147483647 h 907"/>
              <a:gd name="T6" fmla="*/ 890934179 w 726"/>
              <a:gd name="T7" fmla="*/ 2147483647 h 907"/>
              <a:gd name="T8" fmla="*/ 1662659284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8" name="Line 22"/>
          <p:cNvSpPr>
            <a:spLocks noChangeShapeType="1"/>
          </p:cNvSpPr>
          <p:nvPr/>
        </p:nvSpPr>
        <p:spPr bwMode="auto">
          <a:xfrm rot="-5400000">
            <a:off x="6411913" y="4875213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9" name="Line 22"/>
          <p:cNvSpPr>
            <a:spLocks noChangeShapeType="1"/>
          </p:cNvSpPr>
          <p:nvPr/>
        </p:nvSpPr>
        <p:spPr bwMode="auto">
          <a:xfrm rot="10800000">
            <a:off x="5108063" y="3428950"/>
            <a:ext cx="0" cy="10800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0" name="Line 22"/>
          <p:cNvSpPr>
            <a:spLocks noChangeShapeType="1"/>
          </p:cNvSpPr>
          <p:nvPr/>
        </p:nvSpPr>
        <p:spPr bwMode="auto">
          <a:xfrm rot="10800000">
            <a:off x="8001000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1" name="Line 22"/>
          <p:cNvSpPr>
            <a:spLocks noChangeShapeType="1"/>
          </p:cNvSpPr>
          <p:nvPr/>
        </p:nvSpPr>
        <p:spPr bwMode="auto">
          <a:xfrm>
            <a:off x="5607563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2" name="Line 22"/>
          <p:cNvSpPr>
            <a:spLocks noChangeShapeType="1"/>
          </p:cNvSpPr>
          <p:nvPr/>
        </p:nvSpPr>
        <p:spPr bwMode="auto">
          <a:xfrm rot="10800000">
            <a:off x="6929438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3" name="Line 25"/>
          <p:cNvSpPr>
            <a:spLocks noChangeShapeType="1"/>
          </p:cNvSpPr>
          <p:nvPr/>
        </p:nvSpPr>
        <p:spPr bwMode="auto">
          <a:xfrm>
            <a:off x="6392863" y="18113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Line 66"/>
          <p:cNvSpPr>
            <a:spLocks noChangeShapeType="1"/>
          </p:cNvSpPr>
          <p:nvPr/>
        </p:nvSpPr>
        <p:spPr bwMode="auto">
          <a:xfrm>
            <a:off x="5643563" y="350043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0" name="Овал 79"/>
          <p:cNvSpPr/>
          <p:nvPr/>
        </p:nvSpPr>
        <p:spPr bwMode="auto">
          <a:xfrm>
            <a:off x="7929586" y="3929066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Овал 78"/>
          <p:cNvSpPr/>
          <p:nvPr/>
        </p:nvSpPr>
        <p:spPr bwMode="auto">
          <a:xfrm>
            <a:off x="5072066" y="2714620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>
            <a:off x="6357950" y="278605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 rot="10800000">
            <a:off x="6357950" y="3965066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TextBox 102"/>
          <p:cNvSpPr txBox="1">
            <a:spLocks noChangeArrowheads="1"/>
          </p:cNvSpPr>
          <p:nvPr/>
        </p:nvSpPr>
        <p:spPr bwMode="auto">
          <a:xfrm>
            <a:off x="6072198" y="3929066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-2</a:t>
            </a:r>
            <a:endParaRPr lang="ru-RU" dirty="0"/>
          </a:p>
        </p:txBody>
      </p:sp>
      <p:sp>
        <p:nvSpPr>
          <p:cNvPr id="84" name="TextBox 102"/>
          <p:cNvSpPr txBox="1">
            <a:spLocks noChangeArrowheads="1"/>
          </p:cNvSpPr>
          <p:nvPr/>
        </p:nvSpPr>
        <p:spPr bwMode="auto">
          <a:xfrm>
            <a:off x="6143636" y="2714620"/>
            <a:ext cx="35719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32" name="TextBox 87"/>
          <p:cNvSpPr txBox="1">
            <a:spLocks noChangeArrowheads="1"/>
          </p:cNvSpPr>
          <p:nvPr/>
        </p:nvSpPr>
        <p:spPr bwMode="auto">
          <a:xfrm>
            <a:off x="357188" y="214313"/>
            <a:ext cx="8535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 smtClean="0">
                <a:latin typeface="+mn-lt"/>
              </a:rPr>
              <a:t>(-</a:t>
            </a:r>
            <a:r>
              <a:rPr lang="en-US" sz="2000" dirty="0">
                <a:latin typeface="+mn-lt"/>
              </a:rPr>
              <a:t>5</a:t>
            </a:r>
            <a:r>
              <a:rPr lang="ru-RU" sz="2000" dirty="0" smtClean="0">
                <a:latin typeface="+mn-lt"/>
              </a:rPr>
              <a:t>;6</a:t>
            </a:r>
            <a:r>
              <a:rPr lang="en-US" sz="2000" dirty="0" smtClean="0">
                <a:latin typeface="+mn-lt"/>
              </a:rPr>
              <a:t>)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dirty="0">
                <a:latin typeface="+mn-lt"/>
              </a:rPr>
              <a:t>Укажите промежутки, где функция возрастает.</a:t>
            </a:r>
          </a:p>
        </p:txBody>
      </p:sp>
      <p:sp>
        <p:nvSpPr>
          <p:cNvPr id="21526" name="Text Box 44"/>
          <p:cNvSpPr txBox="1">
            <a:spLocks noChangeArrowheads="1"/>
          </p:cNvSpPr>
          <p:nvPr/>
        </p:nvSpPr>
        <p:spPr bwMode="auto">
          <a:xfrm>
            <a:off x="6143625" y="1357298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xmlns="" val="38704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150018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94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2428875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95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33575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9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4214813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21518" name="TextBox 97"/>
          <p:cNvSpPr txBox="1">
            <a:spLocks noChangeArrowheads="1"/>
          </p:cNvSpPr>
          <p:nvPr/>
        </p:nvSpPr>
        <p:spPr bwMode="auto">
          <a:xfrm>
            <a:off x="1428750" y="1571625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</a:t>
            </a:r>
            <a:r>
              <a:rPr lang="ru-RU" sz="2000" dirty="0"/>
              <a:t>6;7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19" name="TextBox 98"/>
          <p:cNvSpPr txBox="1">
            <a:spLocks noChangeArrowheads="1"/>
          </p:cNvSpPr>
          <p:nvPr/>
        </p:nvSpPr>
        <p:spPr bwMode="auto">
          <a:xfrm>
            <a:off x="1428750" y="2500313"/>
            <a:ext cx="184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[-5</a:t>
            </a:r>
            <a:r>
              <a:rPr lang="ru-RU" sz="2000" dirty="0"/>
              <a:t>;</a:t>
            </a:r>
            <a:r>
              <a:rPr lang="en-US" sz="2000" dirty="0"/>
              <a:t>-3] U</a:t>
            </a:r>
            <a:r>
              <a:rPr lang="ru-RU" sz="2000" dirty="0"/>
              <a:t> </a:t>
            </a:r>
            <a:r>
              <a:rPr lang="en-US" sz="2000" dirty="0"/>
              <a:t>[</a:t>
            </a:r>
            <a:r>
              <a:rPr lang="ru-RU" sz="2000" dirty="0"/>
              <a:t>2;6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0" name="TextBox 99"/>
          <p:cNvSpPr txBox="1">
            <a:spLocks noChangeArrowheads="1"/>
          </p:cNvSpPr>
          <p:nvPr/>
        </p:nvSpPr>
        <p:spPr bwMode="auto">
          <a:xfrm>
            <a:off x="1500188" y="3429000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1" name="TextBox 100"/>
          <p:cNvSpPr txBox="1">
            <a:spLocks noChangeArrowheads="1"/>
          </p:cNvSpPr>
          <p:nvPr/>
        </p:nvSpPr>
        <p:spPr bwMode="auto">
          <a:xfrm>
            <a:off x="1500188" y="42862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;2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7" name="TextBox 47"/>
          <p:cNvSpPr txBox="1">
            <a:spLocks noChangeArrowheads="1"/>
          </p:cNvSpPr>
          <p:nvPr/>
        </p:nvSpPr>
        <p:spPr bwMode="auto">
          <a:xfrm>
            <a:off x="8286750" y="342900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</a:t>
            </a:r>
          </a:p>
        </p:txBody>
      </p:sp>
      <p:grpSp>
        <p:nvGrpSpPr>
          <p:cNvPr id="21528" name="Группа 77"/>
          <p:cNvGrpSpPr>
            <a:grpSpLocks/>
          </p:cNvGrpSpPr>
          <p:nvPr/>
        </p:nvGrpSpPr>
        <p:grpSpPr bwMode="auto">
          <a:xfrm>
            <a:off x="4556125" y="1500188"/>
            <a:ext cx="4087813" cy="3671887"/>
            <a:chOff x="3771435" y="1500174"/>
            <a:chExt cx="3729523" cy="3671438"/>
          </a:xfrm>
        </p:grpSpPr>
        <p:grpSp>
          <p:nvGrpSpPr>
            <p:cNvPr id="21555" name="Группа 57"/>
            <p:cNvGrpSpPr>
              <a:grpSpLocks noChangeAspect="1"/>
            </p:cNvGrpSpPr>
            <p:nvPr/>
          </p:nvGrpSpPr>
          <p:grpSpPr bwMode="auto">
            <a:xfrm>
              <a:off x="3771435" y="1571612"/>
              <a:ext cx="3664352" cy="3600000"/>
              <a:chOff x="1348000" y="3092451"/>
              <a:chExt cx="2308544" cy="2286000"/>
            </a:xfrm>
          </p:grpSpPr>
          <p:grpSp>
            <p:nvGrpSpPr>
              <p:cNvPr id="21558" name="Группа 55"/>
              <p:cNvGrpSpPr>
                <a:grpSpLocks/>
              </p:cNvGrpSpPr>
              <p:nvPr/>
            </p:nvGrpSpPr>
            <p:grpSpPr bwMode="auto">
              <a:xfrm>
                <a:off x="1357291" y="3092451"/>
                <a:ext cx="2299253" cy="2286000"/>
                <a:chOff x="1357260" y="3092451"/>
                <a:chExt cx="3894399" cy="2286000"/>
              </a:xfrm>
            </p:grpSpPr>
            <p:sp>
              <p:nvSpPr>
                <p:cNvPr id="2157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092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7" name="Line 25"/>
                <p:cNvSpPr>
                  <a:spLocks noChangeShapeType="1"/>
                </p:cNvSpPr>
                <p:nvPr/>
              </p:nvSpPr>
              <p:spPr bwMode="auto">
                <a:xfrm>
                  <a:off x="1362283" y="3244851"/>
                  <a:ext cx="3889376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397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549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702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1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854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2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006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3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159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4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311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5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464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616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7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768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921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073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226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1" name="Line 25"/>
                <p:cNvSpPr>
                  <a:spLocks noChangeShapeType="1"/>
                </p:cNvSpPr>
                <p:nvPr/>
              </p:nvSpPr>
              <p:spPr bwMode="auto">
                <a:xfrm>
                  <a:off x="1357260" y="5378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59" name="Группа 56"/>
              <p:cNvGrpSpPr>
                <a:grpSpLocks noChangeAspect="1"/>
              </p:cNvGrpSpPr>
              <p:nvPr/>
            </p:nvGrpSpPr>
            <p:grpSpPr bwMode="auto">
              <a:xfrm>
                <a:off x="1348000" y="3106766"/>
                <a:ext cx="2286000" cy="2268000"/>
                <a:chOff x="1357290" y="3106759"/>
                <a:chExt cx="2286000" cy="3465513"/>
              </a:xfrm>
            </p:grpSpPr>
            <p:sp>
              <p:nvSpPr>
                <p:cNvPr id="21560" name="Line 22"/>
                <p:cNvSpPr>
                  <a:spLocks noChangeShapeType="1"/>
                </p:cNvSpPr>
                <p:nvPr/>
              </p:nvSpPr>
              <p:spPr bwMode="auto">
                <a:xfrm>
                  <a:off x="1357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1" name="Line 22"/>
                <p:cNvSpPr>
                  <a:spLocks noChangeShapeType="1"/>
                </p:cNvSpPr>
                <p:nvPr/>
              </p:nvSpPr>
              <p:spPr bwMode="auto">
                <a:xfrm>
                  <a:off x="1509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2" name="Line 22"/>
                <p:cNvSpPr>
                  <a:spLocks noChangeShapeType="1"/>
                </p:cNvSpPr>
                <p:nvPr/>
              </p:nvSpPr>
              <p:spPr bwMode="auto">
                <a:xfrm>
                  <a:off x="1662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3" name="Line 22"/>
                <p:cNvSpPr>
                  <a:spLocks noChangeShapeType="1"/>
                </p:cNvSpPr>
                <p:nvPr/>
              </p:nvSpPr>
              <p:spPr bwMode="auto">
                <a:xfrm>
                  <a:off x="1814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4" name="Line 22"/>
                <p:cNvSpPr>
                  <a:spLocks noChangeShapeType="1"/>
                </p:cNvSpPr>
                <p:nvPr/>
              </p:nvSpPr>
              <p:spPr bwMode="auto">
                <a:xfrm>
                  <a:off x="1966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5" name="Line 22"/>
                <p:cNvSpPr>
                  <a:spLocks noChangeShapeType="1"/>
                </p:cNvSpPr>
                <p:nvPr/>
              </p:nvSpPr>
              <p:spPr bwMode="auto">
                <a:xfrm>
                  <a:off x="2119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6" name="Line 22"/>
                <p:cNvSpPr>
                  <a:spLocks noChangeShapeType="1"/>
                </p:cNvSpPr>
                <p:nvPr/>
              </p:nvSpPr>
              <p:spPr bwMode="auto">
                <a:xfrm>
                  <a:off x="2271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7" name="Line 22"/>
                <p:cNvSpPr>
                  <a:spLocks noChangeShapeType="1"/>
                </p:cNvSpPr>
                <p:nvPr/>
              </p:nvSpPr>
              <p:spPr bwMode="auto">
                <a:xfrm>
                  <a:off x="2424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Line 22"/>
                <p:cNvSpPr>
                  <a:spLocks noChangeShapeType="1"/>
                </p:cNvSpPr>
                <p:nvPr/>
              </p:nvSpPr>
              <p:spPr bwMode="auto">
                <a:xfrm>
                  <a:off x="2576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Line 22"/>
                <p:cNvSpPr>
                  <a:spLocks noChangeShapeType="1"/>
                </p:cNvSpPr>
                <p:nvPr/>
              </p:nvSpPr>
              <p:spPr bwMode="auto">
                <a:xfrm>
                  <a:off x="2728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0" name="Line 22"/>
                <p:cNvSpPr>
                  <a:spLocks noChangeShapeType="1"/>
                </p:cNvSpPr>
                <p:nvPr/>
              </p:nvSpPr>
              <p:spPr bwMode="auto">
                <a:xfrm>
                  <a:off x="2881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1" name="Line 22"/>
                <p:cNvSpPr>
                  <a:spLocks noChangeShapeType="1"/>
                </p:cNvSpPr>
                <p:nvPr/>
              </p:nvSpPr>
              <p:spPr bwMode="auto">
                <a:xfrm>
                  <a:off x="3033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2" name="Line 22"/>
                <p:cNvSpPr>
                  <a:spLocks noChangeShapeType="1"/>
                </p:cNvSpPr>
                <p:nvPr/>
              </p:nvSpPr>
              <p:spPr bwMode="auto">
                <a:xfrm>
                  <a:off x="3186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3" name="Line 22"/>
                <p:cNvSpPr>
                  <a:spLocks noChangeShapeType="1"/>
                </p:cNvSpPr>
                <p:nvPr/>
              </p:nvSpPr>
              <p:spPr bwMode="auto">
                <a:xfrm>
                  <a:off x="3338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4" name="Line 22"/>
                <p:cNvSpPr>
                  <a:spLocks noChangeShapeType="1"/>
                </p:cNvSpPr>
                <p:nvPr/>
              </p:nvSpPr>
              <p:spPr bwMode="auto">
                <a:xfrm>
                  <a:off x="3490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5" name="Line 22"/>
                <p:cNvSpPr>
                  <a:spLocks noChangeShapeType="1"/>
                </p:cNvSpPr>
                <p:nvPr/>
              </p:nvSpPr>
              <p:spPr bwMode="auto">
                <a:xfrm>
                  <a:off x="3643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56" name="Line 6"/>
            <p:cNvSpPr>
              <a:spLocks noChangeShapeType="1"/>
            </p:cNvSpPr>
            <p:nvPr/>
          </p:nvSpPr>
          <p:spPr bwMode="auto">
            <a:xfrm>
              <a:off x="3792958" y="3500438"/>
              <a:ext cx="370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25"/>
            <p:cNvSpPr>
              <a:spLocks noChangeShapeType="1"/>
            </p:cNvSpPr>
            <p:nvPr/>
          </p:nvSpPr>
          <p:spPr bwMode="auto">
            <a:xfrm flipV="1">
              <a:off x="5480641" y="1500174"/>
              <a:ext cx="0" cy="363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9" name="Text Box 42"/>
          <p:cNvSpPr txBox="1">
            <a:spLocks noChangeArrowheads="1"/>
          </p:cNvSpPr>
          <p:nvPr/>
        </p:nvSpPr>
        <p:spPr bwMode="auto">
          <a:xfrm>
            <a:off x="6138863" y="3457575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1530" name="Text Box 45"/>
          <p:cNvSpPr txBox="1">
            <a:spLocks noChangeArrowheads="1"/>
          </p:cNvSpPr>
          <p:nvPr/>
        </p:nvSpPr>
        <p:spPr bwMode="auto">
          <a:xfrm>
            <a:off x="6713538" y="345757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1531" name="TextBox 54"/>
          <p:cNvSpPr txBox="1">
            <a:spLocks noChangeArrowheads="1"/>
          </p:cNvSpPr>
          <p:nvPr/>
        </p:nvSpPr>
        <p:spPr bwMode="auto">
          <a:xfrm>
            <a:off x="7929588" y="3429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1532" name="Text Box 48"/>
          <p:cNvSpPr txBox="1">
            <a:spLocks noChangeArrowheads="1"/>
          </p:cNvSpPr>
          <p:nvPr/>
        </p:nvSpPr>
        <p:spPr bwMode="auto">
          <a:xfrm>
            <a:off x="4786313" y="34877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-5</a:t>
            </a:r>
            <a:endParaRPr lang="ru-RU"/>
          </a:p>
        </p:txBody>
      </p:sp>
      <p:sp>
        <p:nvSpPr>
          <p:cNvPr id="21533" name="Freeform 50"/>
          <p:cNvSpPr>
            <a:spLocks/>
          </p:cNvSpPr>
          <p:nvPr/>
        </p:nvSpPr>
        <p:spPr bwMode="auto">
          <a:xfrm>
            <a:off x="6929438" y="1785938"/>
            <a:ext cx="1071562" cy="2232000"/>
          </a:xfrm>
          <a:custGeom>
            <a:avLst/>
            <a:gdLst>
              <a:gd name="T0" fmla="*/ 0 w 980"/>
              <a:gd name="T1" fmla="*/ 0 h 1565"/>
              <a:gd name="T2" fmla="*/ 2147483647 w 980"/>
              <a:gd name="T3" fmla="*/ 2147483647 h 1565"/>
              <a:gd name="T4" fmla="*/ 0 60000 65536"/>
              <a:gd name="T5" fmla="*/ 0 60000 65536"/>
              <a:gd name="T6" fmla="*/ 0 w 980"/>
              <a:gd name="T7" fmla="*/ 0 h 1565"/>
              <a:gd name="T8" fmla="*/ 980 w 980"/>
              <a:gd name="T9" fmla="*/ 1565 h 15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1565">
                <a:moveTo>
                  <a:pt x="0" y="0"/>
                </a:moveTo>
                <a:lnTo>
                  <a:pt x="980" y="1565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34" name="Line 52"/>
          <p:cNvSpPr>
            <a:spLocks noChangeShapeType="1"/>
          </p:cNvSpPr>
          <p:nvPr/>
        </p:nvSpPr>
        <p:spPr bwMode="auto">
          <a:xfrm flipH="1" flipV="1">
            <a:off x="5143500" y="2786063"/>
            <a:ext cx="500063" cy="2143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5" name="TextBox 96"/>
          <p:cNvSpPr txBox="1">
            <a:spLocks noChangeArrowheads="1"/>
          </p:cNvSpPr>
          <p:nvPr/>
        </p:nvSpPr>
        <p:spPr bwMode="auto">
          <a:xfrm>
            <a:off x="6143638" y="17144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1536" name="TextBox 101"/>
          <p:cNvSpPr txBox="1">
            <a:spLocks noChangeArrowheads="1"/>
          </p:cNvSpPr>
          <p:nvPr/>
        </p:nvSpPr>
        <p:spPr bwMode="auto">
          <a:xfrm>
            <a:off x="5286375" y="34575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-3</a:t>
            </a:r>
          </a:p>
        </p:txBody>
      </p:sp>
      <p:sp>
        <p:nvSpPr>
          <p:cNvPr id="21537" name="TextBox 102"/>
          <p:cNvSpPr txBox="1">
            <a:spLocks noChangeArrowheads="1"/>
          </p:cNvSpPr>
          <p:nvPr/>
        </p:nvSpPr>
        <p:spPr bwMode="auto">
          <a:xfrm>
            <a:off x="6000750" y="47148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-6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6200000" flipV="1">
            <a:off x="6137275" y="2708276"/>
            <a:ext cx="1584325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9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0852 w 726"/>
              <a:gd name="T3" fmla="*/ 2147483647 h 907"/>
              <a:gd name="T4" fmla="*/ 586635328 w 726"/>
              <a:gd name="T5" fmla="*/ 2147483647 h 907"/>
              <a:gd name="T6" fmla="*/ 890934179 w 726"/>
              <a:gd name="T7" fmla="*/ 2147483647 h 907"/>
              <a:gd name="T8" fmla="*/ 1662657513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16200000" flipH="1" flipV="1">
            <a:off x="4928907" y="4179094"/>
            <a:ext cx="1357312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2623 w 726"/>
              <a:gd name="T3" fmla="*/ 2147483647 h 907"/>
              <a:gd name="T4" fmla="*/ 586637099 w 726"/>
              <a:gd name="T5" fmla="*/ 2147483647 h 907"/>
              <a:gd name="T6" fmla="*/ 890934179 w 726"/>
              <a:gd name="T7" fmla="*/ 2147483647 h 907"/>
              <a:gd name="T8" fmla="*/ 1662659284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8" name="Line 22"/>
          <p:cNvSpPr>
            <a:spLocks noChangeShapeType="1"/>
          </p:cNvSpPr>
          <p:nvPr/>
        </p:nvSpPr>
        <p:spPr bwMode="auto">
          <a:xfrm rot="-5400000">
            <a:off x="6411913" y="4875213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9" name="Line 22"/>
          <p:cNvSpPr>
            <a:spLocks noChangeShapeType="1"/>
          </p:cNvSpPr>
          <p:nvPr/>
        </p:nvSpPr>
        <p:spPr bwMode="auto">
          <a:xfrm rot="10800000">
            <a:off x="5108063" y="3428950"/>
            <a:ext cx="0" cy="10800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0" name="Line 22"/>
          <p:cNvSpPr>
            <a:spLocks noChangeShapeType="1"/>
          </p:cNvSpPr>
          <p:nvPr/>
        </p:nvSpPr>
        <p:spPr bwMode="auto">
          <a:xfrm rot="10800000">
            <a:off x="8001000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1" name="Line 22"/>
          <p:cNvSpPr>
            <a:spLocks noChangeShapeType="1"/>
          </p:cNvSpPr>
          <p:nvPr/>
        </p:nvSpPr>
        <p:spPr bwMode="auto">
          <a:xfrm>
            <a:off x="5607563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2" name="Line 22"/>
          <p:cNvSpPr>
            <a:spLocks noChangeShapeType="1"/>
          </p:cNvSpPr>
          <p:nvPr/>
        </p:nvSpPr>
        <p:spPr bwMode="auto">
          <a:xfrm rot="10800000">
            <a:off x="6929438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3" name="Line 25"/>
          <p:cNvSpPr>
            <a:spLocks noChangeShapeType="1"/>
          </p:cNvSpPr>
          <p:nvPr/>
        </p:nvSpPr>
        <p:spPr bwMode="auto">
          <a:xfrm>
            <a:off x="6392863" y="18113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Line 66"/>
          <p:cNvSpPr>
            <a:spLocks noChangeShapeType="1"/>
          </p:cNvSpPr>
          <p:nvPr/>
        </p:nvSpPr>
        <p:spPr bwMode="auto">
          <a:xfrm>
            <a:off x="5643563" y="350043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0" name="Овал 79"/>
          <p:cNvSpPr/>
          <p:nvPr/>
        </p:nvSpPr>
        <p:spPr bwMode="auto">
          <a:xfrm>
            <a:off x="7929586" y="3929066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Овал 78"/>
          <p:cNvSpPr/>
          <p:nvPr/>
        </p:nvSpPr>
        <p:spPr bwMode="auto">
          <a:xfrm>
            <a:off x="5072066" y="2714620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>
            <a:off x="6357950" y="278605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 rot="10800000">
            <a:off x="6357950" y="3965066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TextBox 102"/>
          <p:cNvSpPr txBox="1">
            <a:spLocks noChangeArrowheads="1"/>
          </p:cNvSpPr>
          <p:nvPr/>
        </p:nvSpPr>
        <p:spPr bwMode="auto">
          <a:xfrm>
            <a:off x="6072198" y="3929066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-2</a:t>
            </a:r>
            <a:endParaRPr lang="ru-RU" dirty="0"/>
          </a:p>
        </p:txBody>
      </p:sp>
      <p:sp>
        <p:nvSpPr>
          <p:cNvPr id="84" name="TextBox 102"/>
          <p:cNvSpPr txBox="1">
            <a:spLocks noChangeArrowheads="1"/>
          </p:cNvSpPr>
          <p:nvPr/>
        </p:nvSpPr>
        <p:spPr bwMode="auto">
          <a:xfrm>
            <a:off x="6143636" y="2714620"/>
            <a:ext cx="35719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32" name="TextBox 87"/>
          <p:cNvSpPr txBox="1">
            <a:spLocks noChangeArrowheads="1"/>
          </p:cNvSpPr>
          <p:nvPr/>
        </p:nvSpPr>
        <p:spPr bwMode="auto">
          <a:xfrm>
            <a:off x="357188" y="214313"/>
            <a:ext cx="8535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 smtClean="0">
                <a:latin typeface="+mn-lt"/>
              </a:rPr>
              <a:t>(-</a:t>
            </a:r>
            <a:r>
              <a:rPr lang="en-US" sz="2000" dirty="0">
                <a:latin typeface="+mn-lt"/>
              </a:rPr>
              <a:t>5</a:t>
            </a:r>
            <a:r>
              <a:rPr lang="ru-RU" sz="2000" dirty="0" smtClean="0">
                <a:latin typeface="+mn-lt"/>
              </a:rPr>
              <a:t>;6</a:t>
            </a:r>
            <a:r>
              <a:rPr lang="en-US" sz="2000" dirty="0" smtClean="0">
                <a:latin typeface="+mn-lt"/>
              </a:rPr>
              <a:t>)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dirty="0">
                <a:latin typeface="+mn-lt"/>
              </a:rPr>
              <a:t>Укажите промежутки, где функция возрастает.</a:t>
            </a:r>
          </a:p>
        </p:txBody>
      </p:sp>
      <p:sp>
        <p:nvSpPr>
          <p:cNvPr id="21526" name="Text Box 44"/>
          <p:cNvSpPr txBox="1">
            <a:spLocks noChangeArrowheads="1"/>
          </p:cNvSpPr>
          <p:nvPr/>
        </p:nvSpPr>
        <p:spPr bwMode="auto">
          <a:xfrm>
            <a:off x="6143625" y="1357298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у</a:t>
            </a:r>
          </a:p>
        </p:txBody>
      </p:sp>
      <p:sp>
        <p:nvSpPr>
          <p:cNvPr id="2" name="Овал 1"/>
          <p:cNvSpPr/>
          <p:nvPr/>
        </p:nvSpPr>
        <p:spPr>
          <a:xfrm>
            <a:off x="467544" y="4114010"/>
            <a:ext cx="864096" cy="743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0041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6"/>
          <p:cNvSpPr>
            <a:spLocks/>
          </p:cNvSpPr>
          <p:nvPr/>
        </p:nvSpPr>
        <p:spPr bwMode="auto">
          <a:xfrm>
            <a:off x="7143750" y="1143000"/>
            <a:ext cx="6350" cy="4279900"/>
          </a:xfrm>
          <a:custGeom>
            <a:avLst/>
            <a:gdLst>
              <a:gd name="T0" fmla="*/ 8872536 w 4"/>
              <a:gd name="T1" fmla="*/ 0 h 3168"/>
              <a:gd name="T2" fmla="*/ 0 w 4"/>
              <a:gd name="T3" fmla="*/ 2147483647 h 3168"/>
              <a:gd name="T4" fmla="*/ 0 60000 65536"/>
              <a:gd name="T5" fmla="*/ 0 60000 65536"/>
              <a:gd name="T6" fmla="*/ 0 w 4"/>
              <a:gd name="T7" fmla="*/ 0 h 3168"/>
              <a:gd name="T8" fmla="*/ 4 w 4"/>
              <a:gd name="T9" fmla="*/ 3168 h 3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8">
                <a:moveTo>
                  <a:pt x="4" y="0"/>
                </a:moveTo>
                <a:lnTo>
                  <a:pt x="0" y="3168"/>
                </a:lnTo>
              </a:path>
            </a:pathLst>
          </a:custGeom>
          <a:noFill/>
          <a:ln w="12700" cap="flat" cmpd="sng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3635375" y="1125538"/>
            <a:ext cx="4392613" cy="4321175"/>
            <a:chOff x="2412" y="464"/>
            <a:chExt cx="3144" cy="3199"/>
          </a:xfrm>
        </p:grpSpPr>
        <p:sp>
          <p:nvSpPr>
            <p:cNvPr id="24635" name="Freeform 34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Freeform 5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Freeform 6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Freeform 7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Freeform 8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Line 9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1" name="Freeform 10"/>
            <p:cNvSpPr>
              <a:spLocks/>
            </p:cNvSpPr>
            <p:nvPr/>
          </p:nvSpPr>
          <p:spPr bwMode="auto">
            <a:xfrm>
              <a:off x="241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Freeform 11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Freeform 12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4" name="Freeform 13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Freeform 14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Freeform 15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Freeform 16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Freeform 17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9" name="Freeform 18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0" name="Freeform 19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Freeform 20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2" name="Freeform 21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3" name="Freeform 22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4" name="Freeform 23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5" name="Freeform 24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6" name="Freeform 25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7" name="Freeform 26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8" name="Freeform 28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9" name="Freeform 29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0" name="Freeform 30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1" name="Freeform 31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2" name="Freeform 32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3" name="Freeform 33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4" name="Freeform 35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Freeform 36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6" name="Freeform 37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7" name="Freeform 38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9" name="Line 39"/>
          <p:cNvSpPr>
            <a:spLocks noChangeShapeType="1"/>
          </p:cNvSpPr>
          <p:nvPr/>
        </p:nvSpPr>
        <p:spPr bwMode="auto">
          <a:xfrm flipV="1">
            <a:off x="5795963" y="1052513"/>
            <a:ext cx="0" cy="439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Line 40"/>
          <p:cNvSpPr>
            <a:spLocks noChangeShapeType="1"/>
          </p:cNvSpPr>
          <p:nvPr/>
        </p:nvSpPr>
        <p:spPr bwMode="auto">
          <a:xfrm>
            <a:off x="3635375" y="3284538"/>
            <a:ext cx="4465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41"/>
          <p:cNvSpPr txBox="1">
            <a:spLocks noChangeArrowheads="1"/>
          </p:cNvSpPr>
          <p:nvPr/>
        </p:nvSpPr>
        <p:spPr bwMode="auto">
          <a:xfrm>
            <a:off x="5638800" y="3214688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4582" name="Text Box 42"/>
          <p:cNvSpPr txBox="1">
            <a:spLocks noChangeArrowheads="1"/>
          </p:cNvSpPr>
          <p:nvPr/>
        </p:nvSpPr>
        <p:spPr bwMode="auto">
          <a:xfrm>
            <a:off x="5214942" y="3214686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-1</a:t>
            </a:r>
          </a:p>
        </p:txBody>
      </p:sp>
      <p:sp>
        <p:nvSpPr>
          <p:cNvPr id="24583" name="Text Box 43"/>
          <p:cNvSpPr txBox="1">
            <a:spLocks noChangeArrowheads="1"/>
          </p:cNvSpPr>
          <p:nvPr/>
        </p:nvSpPr>
        <p:spPr bwMode="auto">
          <a:xfrm>
            <a:off x="4714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24584" name="Text Box 44"/>
          <p:cNvSpPr txBox="1">
            <a:spLocks noChangeArrowheads="1"/>
          </p:cNvSpPr>
          <p:nvPr/>
        </p:nvSpPr>
        <p:spPr bwMode="auto">
          <a:xfrm>
            <a:off x="4071938" y="3214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5" name="Text Box 45"/>
          <p:cNvSpPr txBox="1">
            <a:spLocks noChangeArrowheads="1"/>
          </p:cNvSpPr>
          <p:nvPr/>
        </p:nvSpPr>
        <p:spPr bwMode="auto">
          <a:xfrm>
            <a:off x="3571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-7</a:t>
            </a:r>
          </a:p>
        </p:txBody>
      </p: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5286375" y="4386263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7" name="Text Box 48"/>
          <p:cNvSpPr txBox="1">
            <a:spLocks noChangeArrowheads="1"/>
          </p:cNvSpPr>
          <p:nvPr/>
        </p:nvSpPr>
        <p:spPr bwMode="auto">
          <a:xfrm>
            <a:off x="6443663" y="3235325"/>
            <a:ext cx="3603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4588" name="Text Box 49"/>
          <p:cNvSpPr txBox="1">
            <a:spLocks noChangeArrowheads="1"/>
          </p:cNvSpPr>
          <p:nvPr/>
        </p:nvSpPr>
        <p:spPr bwMode="auto">
          <a:xfrm>
            <a:off x="7019925" y="3286125"/>
            <a:ext cx="2159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24589" name="Text Box 51"/>
          <p:cNvSpPr txBox="1">
            <a:spLocks noChangeArrowheads="1"/>
          </p:cNvSpPr>
          <p:nvPr/>
        </p:nvSpPr>
        <p:spPr bwMode="auto">
          <a:xfrm>
            <a:off x="5497513" y="2071688"/>
            <a:ext cx="3603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4590" name="Text Box 52"/>
          <p:cNvSpPr txBox="1">
            <a:spLocks noChangeArrowheads="1"/>
          </p:cNvSpPr>
          <p:nvPr/>
        </p:nvSpPr>
        <p:spPr bwMode="auto">
          <a:xfrm>
            <a:off x="5500688" y="1571625"/>
            <a:ext cx="2889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24591" name="Freeform 53"/>
          <p:cNvSpPr>
            <a:spLocks/>
          </p:cNvSpPr>
          <p:nvPr/>
        </p:nvSpPr>
        <p:spPr bwMode="auto">
          <a:xfrm>
            <a:off x="3903680" y="1836738"/>
            <a:ext cx="3240088" cy="2601912"/>
          </a:xfrm>
          <a:custGeom>
            <a:avLst/>
            <a:gdLst>
              <a:gd name="T0" fmla="*/ 0 w 2041"/>
              <a:gd name="T1" fmla="*/ 2147483647 h 1639"/>
              <a:gd name="T2" fmla="*/ 1582658387 w 2041"/>
              <a:gd name="T3" fmla="*/ 866933722 h 1639"/>
              <a:gd name="T4" fmla="*/ 2147483647 w 2041"/>
              <a:gd name="T5" fmla="*/ 1927918586 h 1639"/>
              <a:gd name="T6" fmla="*/ 2147483647 w 2041"/>
              <a:gd name="T7" fmla="*/ 68043416 h 1639"/>
              <a:gd name="T8" fmla="*/ 2147483647 w 2041"/>
              <a:gd name="T9" fmla="*/ 1502012786 h 1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639"/>
              <a:gd name="T17" fmla="*/ 2041 w 2041"/>
              <a:gd name="T18" fmla="*/ 1639 h 1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639">
                <a:moveTo>
                  <a:pt x="0" y="1639"/>
                </a:moveTo>
                <a:lnTo>
                  <a:pt x="628" y="344"/>
                </a:lnTo>
                <a:cubicBezTo>
                  <a:pt x="803" y="198"/>
                  <a:pt x="871" y="818"/>
                  <a:pt x="1049" y="765"/>
                </a:cubicBezTo>
                <a:cubicBezTo>
                  <a:pt x="1218" y="693"/>
                  <a:pt x="1526" y="54"/>
                  <a:pt x="1696" y="27"/>
                </a:cubicBezTo>
                <a:cubicBezTo>
                  <a:pt x="1866" y="0"/>
                  <a:pt x="1969" y="477"/>
                  <a:pt x="2041" y="5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Line 60"/>
          <p:cNvSpPr>
            <a:spLocks noChangeShapeType="1"/>
          </p:cNvSpPr>
          <p:nvPr/>
        </p:nvSpPr>
        <p:spPr bwMode="auto">
          <a:xfrm>
            <a:off x="7164388" y="2781300"/>
            <a:ext cx="0" cy="5032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Line 69"/>
          <p:cNvSpPr>
            <a:spLocks noChangeShapeType="1"/>
          </p:cNvSpPr>
          <p:nvPr/>
        </p:nvSpPr>
        <p:spPr bwMode="auto">
          <a:xfrm rot="10800000">
            <a:off x="5536132" y="3068538"/>
            <a:ext cx="0" cy="2160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71"/>
          <p:cNvSpPr>
            <a:spLocks noChangeShapeType="1"/>
          </p:cNvSpPr>
          <p:nvPr/>
        </p:nvSpPr>
        <p:spPr bwMode="auto">
          <a:xfrm>
            <a:off x="665956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Line 72"/>
          <p:cNvSpPr>
            <a:spLocks noChangeShapeType="1"/>
          </p:cNvSpPr>
          <p:nvPr/>
        </p:nvSpPr>
        <p:spPr bwMode="auto">
          <a:xfrm flipV="1">
            <a:off x="6643688" y="1917700"/>
            <a:ext cx="0" cy="13684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1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2565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3591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328453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2</a:t>
            </a:r>
          </a:p>
        </p:txBody>
      </p:sp>
      <p:sp>
        <p:nvSpPr>
          <p:cNvPr id="3591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0052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3</a:t>
            </a:r>
          </a:p>
        </p:txBody>
      </p:sp>
      <p:sp>
        <p:nvSpPr>
          <p:cNvPr id="3592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24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8239" name="Text Box 84"/>
          <p:cNvSpPr txBox="1">
            <a:spLocks noChangeArrowheads="1"/>
          </p:cNvSpPr>
          <p:nvPr/>
        </p:nvSpPr>
        <p:spPr bwMode="auto">
          <a:xfrm>
            <a:off x="322263" y="115888"/>
            <a:ext cx="8178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. 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>
                <a:latin typeface="+mn-lt"/>
              </a:rPr>
              <a:t>[-7</a:t>
            </a:r>
            <a:r>
              <a:rPr lang="ru-RU" sz="2000" dirty="0">
                <a:latin typeface="+mn-lt"/>
              </a:rPr>
              <a:t>;5</a:t>
            </a:r>
            <a:r>
              <a:rPr lang="en-US" sz="2000" dirty="0">
                <a:latin typeface="+mn-lt"/>
              </a:rPr>
              <a:t>]</a:t>
            </a:r>
            <a:r>
              <a:rPr lang="ru-RU" sz="2000" dirty="0">
                <a:latin typeface="+mn-lt"/>
              </a:rPr>
              <a:t>. Укажите промежутки убывания функции.</a:t>
            </a:r>
          </a:p>
        </p:txBody>
      </p:sp>
      <p:sp>
        <p:nvSpPr>
          <p:cNvPr id="24612" name="Text Box 85"/>
          <p:cNvSpPr txBox="1">
            <a:spLocks noChangeArrowheads="1"/>
          </p:cNvSpPr>
          <p:nvPr/>
        </p:nvSpPr>
        <p:spPr bwMode="auto">
          <a:xfrm>
            <a:off x="988997" y="2605895"/>
            <a:ext cx="2298711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[-3;-1] </a:t>
            </a:r>
            <a:r>
              <a:rPr lang="ru-RU" sz="2000" dirty="0"/>
              <a:t>;</a:t>
            </a:r>
            <a:r>
              <a:rPr lang="en-US" sz="2000" dirty="0"/>
              <a:t> [3;5]</a:t>
            </a:r>
          </a:p>
        </p:txBody>
      </p:sp>
      <p:sp>
        <p:nvSpPr>
          <p:cNvPr id="24613" name="Text Box 86"/>
          <p:cNvSpPr txBox="1">
            <a:spLocks noChangeArrowheads="1"/>
          </p:cNvSpPr>
          <p:nvPr/>
        </p:nvSpPr>
        <p:spPr bwMode="auto">
          <a:xfrm>
            <a:off x="1029828" y="3322639"/>
            <a:ext cx="230029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[-7;-</a:t>
            </a:r>
            <a:r>
              <a:rPr lang="ru-RU" sz="2000" dirty="0"/>
              <a:t>3</a:t>
            </a:r>
            <a:r>
              <a:rPr lang="en-US" sz="2000" dirty="0"/>
              <a:t>] </a:t>
            </a:r>
            <a:r>
              <a:rPr lang="ru-RU" sz="2000" dirty="0"/>
              <a:t>;</a:t>
            </a:r>
            <a:r>
              <a:rPr lang="en-US" sz="2000" dirty="0"/>
              <a:t> [-1;3]</a:t>
            </a:r>
            <a:endParaRPr lang="ru-RU" sz="2000" dirty="0"/>
          </a:p>
        </p:txBody>
      </p:sp>
      <p:sp>
        <p:nvSpPr>
          <p:cNvPr id="24614" name="Text Box 87"/>
          <p:cNvSpPr txBox="1">
            <a:spLocks noChangeArrowheads="1"/>
          </p:cNvSpPr>
          <p:nvPr/>
        </p:nvSpPr>
        <p:spPr bwMode="auto">
          <a:xfrm>
            <a:off x="988997" y="4076700"/>
            <a:ext cx="13684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[-5;6]</a:t>
            </a:r>
            <a:endParaRPr lang="ru-RU" sz="2000" dirty="0"/>
          </a:p>
        </p:txBody>
      </p:sp>
      <p:sp>
        <p:nvSpPr>
          <p:cNvPr id="24615" name="Text Box 88"/>
          <p:cNvSpPr txBox="1">
            <a:spLocks noChangeArrowheads="1"/>
          </p:cNvSpPr>
          <p:nvPr/>
        </p:nvSpPr>
        <p:spPr bwMode="auto">
          <a:xfrm>
            <a:off x="1206484" y="4797425"/>
            <a:ext cx="1008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[-7;5]</a:t>
            </a:r>
            <a:endParaRPr lang="ru-RU" sz="2000" dirty="0"/>
          </a:p>
        </p:txBody>
      </p:sp>
      <p:sp>
        <p:nvSpPr>
          <p:cNvPr id="24616" name="Text Box 93"/>
          <p:cNvSpPr txBox="1">
            <a:spLocks noChangeArrowheads="1"/>
          </p:cNvSpPr>
          <p:nvPr/>
        </p:nvSpPr>
        <p:spPr bwMode="auto">
          <a:xfrm>
            <a:off x="7853363" y="3213100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24617" name="Text Box 94"/>
          <p:cNvSpPr txBox="1">
            <a:spLocks noChangeArrowheads="1"/>
          </p:cNvSpPr>
          <p:nvPr/>
        </p:nvSpPr>
        <p:spPr bwMode="auto">
          <a:xfrm>
            <a:off x="5580063" y="1125538"/>
            <a:ext cx="504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4618" name="Text Box 95"/>
          <p:cNvSpPr txBox="1">
            <a:spLocks noChangeArrowheads="1"/>
          </p:cNvSpPr>
          <p:nvPr/>
        </p:nvSpPr>
        <p:spPr bwMode="auto">
          <a:xfrm>
            <a:off x="5435600" y="928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24619" name="AutoShape 9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rgbClr val="00CCFF">
              <a:alpha val="50195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" name="Line 72"/>
          <p:cNvSpPr>
            <a:spLocks noChangeShapeType="1"/>
          </p:cNvSpPr>
          <p:nvPr/>
        </p:nvSpPr>
        <p:spPr bwMode="auto">
          <a:xfrm flipV="1">
            <a:off x="5000625" y="2386013"/>
            <a:ext cx="0" cy="9001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1" name="Line 22"/>
          <p:cNvSpPr>
            <a:spLocks noChangeShapeType="1"/>
          </p:cNvSpPr>
          <p:nvPr/>
        </p:nvSpPr>
        <p:spPr bwMode="auto">
          <a:xfrm rot="10800000">
            <a:off x="3929063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2" name="Line 25"/>
          <p:cNvSpPr>
            <a:spLocks noChangeShapeType="1"/>
          </p:cNvSpPr>
          <p:nvPr/>
        </p:nvSpPr>
        <p:spPr bwMode="auto">
          <a:xfrm>
            <a:off x="5749925" y="1857375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3" name="Line 25"/>
          <p:cNvSpPr>
            <a:spLocks noChangeShapeType="1"/>
          </p:cNvSpPr>
          <p:nvPr/>
        </p:nvSpPr>
        <p:spPr bwMode="auto">
          <a:xfrm rot="10800000">
            <a:off x="5749925" y="4465132"/>
            <a:ext cx="108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4" name="Line 22"/>
          <p:cNvSpPr>
            <a:spLocks noChangeShapeType="1"/>
          </p:cNvSpPr>
          <p:nvPr/>
        </p:nvSpPr>
        <p:spPr bwMode="auto">
          <a:xfrm rot="10800000">
            <a:off x="7143750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5" name="Line 22"/>
          <p:cNvSpPr>
            <a:spLocks noChangeShapeType="1"/>
          </p:cNvSpPr>
          <p:nvPr/>
        </p:nvSpPr>
        <p:spPr bwMode="auto">
          <a:xfrm rot="10800000">
            <a:off x="6643688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6" name="Line 22"/>
          <p:cNvSpPr>
            <a:spLocks noChangeShapeType="1"/>
          </p:cNvSpPr>
          <p:nvPr/>
        </p:nvSpPr>
        <p:spPr bwMode="auto">
          <a:xfrm rot="10800000">
            <a:off x="50006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7" name="Line 22"/>
          <p:cNvSpPr>
            <a:spLocks noChangeShapeType="1"/>
          </p:cNvSpPr>
          <p:nvPr/>
        </p:nvSpPr>
        <p:spPr bwMode="auto">
          <a:xfrm rot="10800000">
            <a:off x="55721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Line 25"/>
          <p:cNvSpPr>
            <a:spLocks noChangeShapeType="1"/>
          </p:cNvSpPr>
          <p:nvPr/>
        </p:nvSpPr>
        <p:spPr bwMode="auto">
          <a:xfrm>
            <a:off x="5749925" y="23574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Полилиния 91"/>
          <p:cNvSpPr/>
          <p:nvPr/>
        </p:nvSpPr>
        <p:spPr bwMode="auto">
          <a:xfrm>
            <a:off x="5003800" y="2349500"/>
            <a:ext cx="546100" cy="723900"/>
          </a:xfrm>
          <a:custGeom>
            <a:avLst/>
            <a:gdLst>
              <a:gd name="connsiteX0" fmla="*/ 0 w 546100"/>
              <a:gd name="connsiteY0" fmla="*/ 0 h 723900"/>
              <a:gd name="connsiteX1" fmla="*/ 88900 w 546100"/>
              <a:gd name="connsiteY1" fmla="*/ 63500 h 723900"/>
              <a:gd name="connsiteX2" fmla="*/ 203200 w 546100"/>
              <a:gd name="connsiteY2" fmla="*/ 254000 h 723900"/>
              <a:gd name="connsiteX3" fmla="*/ 342900 w 546100"/>
              <a:gd name="connsiteY3" fmla="*/ 533400 h 723900"/>
              <a:gd name="connsiteX4" fmla="*/ 444500 w 546100"/>
              <a:gd name="connsiteY4" fmla="*/ 685800 h 723900"/>
              <a:gd name="connsiteX5" fmla="*/ 546100 w 546100"/>
              <a:gd name="connsiteY5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723900">
                <a:moveTo>
                  <a:pt x="0" y="0"/>
                </a:moveTo>
                <a:cubicBezTo>
                  <a:pt x="27516" y="10583"/>
                  <a:pt x="55033" y="21167"/>
                  <a:pt x="88900" y="63500"/>
                </a:cubicBezTo>
                <a:cubicBezTo>
                  <a:pt x="122767" y="105833"/>
                  <a:pt x="160867" y="175683"/>
                  <a:pt x="203200" y="254000"/>
                </a:cubicBezTo>
                <a:cubicBezTo>
                  <a:pt x="245533" y="332317"/>
                  <a:pt x="302683" y="461433"/>
                  <a:pt x="342900" y="533400"/>
                </a:cubicBezTo>
                <a:cubicBezTo>
                  <a:pt x="383117" y="605367"/>
                  <a:pt x="410633" y="654050"/>
                  <a:pt x="444500" y="685800"/>
                </a:cubicBezTo>
                <a:cubicBezTo>
                  <a:pt x="478367" y="717550"/>
                  <a:pt x="546100" y="723900"/>
                  <a:pt x="546100" y="723900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6629400" y="1879600"/>
            <a:ext cx="520700" cy="914400"/>
          </a:xfrm>
          <a:custGeom>
            <a:avLst/>
            <a:gdLst>
              <a:gd name="connsiteX0" fmla="*/ 0 w 520700"/>
              <a:gd name="connsiteY0" fmla="*/ 0 h 914400"/>
              <a:gd name="connsiteX1" fmla="*/ 101600 w 520700"/>
              <a:gd name="connsiteY1" fmla="*/ 38100 h 914400"/>
              <a:gd name="connsiteX2" fmla="*/ 228600 w 520700"/>
              <a:gd name="connsiteY2" fmla="*/ 203200 h 914400"/>
              <a:gd name="connsiteX3" fmla="*/ 393700 w 520700"/>
              <a:gd name="connsiteY3" fmla="*/ 584200 h 914400"/>
              <a:gd name="connsiteX4" fmla="*/ 520700 w 5207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" h="914400">
                <a:moveTo>
                  <a:pt x="0" y="0"/>
                </a:moveTo>
                <a:cubicBezTo>
                  <a:pt x="31750" y="2116"/>
                  <a:pt x="63500" y="4233"/>
                  <a:pt x="101600" y="38100"/>
                </a:cubicBezTo>
                <a:cubicBezTo>
                  <a:pt x="139700" y="71967"/>
                  <a:pt x="179917" y="112183"/>
                  <a:pt x="228600" y="203200"/>
                </a:cubicBezTo>
                <a:cubicBezTo>
                  <a:pt x="277283" y="294217"/>
                  <a:pt x="345017" y="465667"/>
                  <a:pt x="393700" y="584200"/>
                </a:cubicBezTo>
                <a:cubicBezTo>
                  <a:pt x="442383" y="702733"/>
                  <a:pt x="481541" y="808566"/>
                  <a:pt x="520700" y="914400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3984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6"/>
          <p:cNvSpPr>
            <a:spLocks/>
          </p:cNvSpPr>
          <p:nvPr/>
        </p:nvSpPr>
        <p:spPr bwMode="auto">
          <a:xfrm>
            <a:off x="7143750" y="1143000"/>
            <a:ext cx="6350" cy="4279900"/>
          </a:xfrm>
          <a:custGeom>
            <a:avLst/>
            <a:gdLst>
              <a:gd name="T0" fmla="*/ 8872536 w 4"/>
              <a:gd name="T1" fmla="*/ 0 h 3168"/>
              <a:gd name="T2" fmla="*/ 0 w 4"/>
              <a:gd name="T3" fmla="*/ 2147483647 h 3168"/>
              <a:gd name="T4" fmla="*/ 0 60000 65536"/>
              <a:gd name="T5" fmla="*/ 0 60000 65536"/>
              <a:gd name="T6" fmla="*/ 0 w 4"/>
              <a:gd name="T7" fmla="*/ 0 h 3168"/>
              <a:gd name="T8" fmla="*/ 4 w 4"/>
              <a:gd name="T9" fmla="*/ 3168 h 3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8">
                <a:moveTo>
                  <a:pt x="4" y="0"/>
                </a:moveTo>
                <a:lnTo>
                  <a:pt x="0" y="3168"/>
                </a:lnTo>
              </a:path>
            </a:pathLst>
          </a:custGeom>
          <a:noFill/>
          <a:ln w="12700" cap="flat" cmpd="sng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3635375" y="1125538"/>
            <a:ext cx="4392613" cy="4321175"/>
            <a:chOff x="2412" y="464"/>
            <a:chExt cx="3144" cy="3199"/>
          </a:xfrm>
        </p:grpSpPr>
        <p:sp>
          <p:nvSpPr>
            <p:cNvPr id="24635" name="Freeform 34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Freeform 5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Freeform 6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Freeform 7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Freeform 8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Line 9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1" name="Freeform 10"/>
            <p:cNvSpPr>
              <a:spLocks/>
            </p:cNvSpPr>
            <p:nvPr/>
          </p:nvSpPr>
          <p:spPr bwMode="auto">
            <a:xfrm>
              <a:off x="241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Freeform 11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Freeform 12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4" name="Freeform 13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Freeform 14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Freeform 15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Freeform 16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Freeform 17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9" name="Freeform 18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0" name="Freeform 19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Freeform 20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2" name="Freeform 21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3" name="Freeform 22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4" name="Freeform 23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5" name="Freeform 24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6" name="Freeform 25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7" name="Freeform 26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8" name="Freeform 28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9" name="Freeform 29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0" name="Freeform 30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1" name="Freeform 31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2" name="Freeform 32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3" name="Freeform 33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4" name="Freeform 35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Freeform 36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6" name="Freeform 37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7" name="Freeform 38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9" name="Line 39"/>
          <p:cNvSpPr>
            <a:spLocks noChangeShapeType="1"/>
          </p:cNvSpPr>
          <p:nvPr/>
        </p:nvSpPr>
        <p:spPr bwMode="auto">
          <a:xfrm flipV="1">
            <a:off x="5795963" y="1052513"/>
            <a:ext cx="0" cy="439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Line 40"/>
          <p:cNvSpPr>
            <a:spLocks noChangeShapeType="1"/>
          </p:cNvSpPr>
          <p:nvPr/>
        </p:nvSpPr>
        <p:spPr bwMode="auto">
          <a:xfrm>
            <a:off x="3635375" y="3284538"/>
            <a:ext cx="4465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41"/>
          <p:cNvSpPr txBox="1">
            <a:spLocks noChangeArrowheads="1"/>
          </p:cNvSpPr>
          <p:nvPr/>
        </p:nvSpPr>
        <p:spPr bwMode="auto">
          <a:xfrm>
            <a:off x="5638800" y="3214688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4582" name="Text Box 42"/>
          <p:cNvSpPr txBox="1">
            <a:spLocks noChangeArrowheads="1"/>
          </p:cNvSpPr>
          <p:nvPr/>
        </p:nvSpPr>
        <p:spPr bwMode="auto">
          <a:xfrm>
            <a:off x="5214942" y="3214686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-1</a:t>
            </a:r>
          </a:p>
        </p:txBody>
      </p:sp>
      <p:sp>
        <p:nvSpPr>
          <p:cNvPr id="24583" name="Text Box 43"/>
          <p:cNvSpPr txBox="1">
            <a:spLocks noChangeArrowheads="1"/>
          </p:cNvSpPr>
          <p:nvPr/>
        </p:nvSpPr>
        <p:spPr bwMode="auto">
          <a:xfrm>
            <a:off x="4714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24584" name="Text Box 44"/>
          <p:cNvSpPr txBox="1">
            <a:spLocks noChangeArrowheads="1"/>
          </p:cNvSpPr>
          <p:nvPr/>
        </p:nvSpPr>
        <p:spPr bwMode="auto">
          <a:xfrm>
            <a:off x="4071938" y="3214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5" name="Text Box 45"/>
          <p:cNvSpPr txBox="1">
            <a:spLocks noChangeArrowheads="1"/>
          </p:cNvSpPr>
          <p:nvPr/>
        </p:nvSpPr>
        <p:spPr bwMode="auto">
          <a:xfrm>
            <a:off x="3571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-7</a:t>
            </a:r>
          </a:p>
        </p:txBody>
      </p: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5286375" y="4386263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7" name="Text Box 48"/>
          <p:cNvSpPr txBox="1">
            <a:spLocks noChangeArrowheads="1"/>
          </p:cNvSpPr>
          <p:nvPr/>
        </p:nvSpPr>
        <p:spPr bwMode="auto">
          <a:xfrm>
            <a:off x="6443663" y="3235325"/>
            <a:ext cx="3603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4588" name="Text Box 49"/>
          <p:cNvSpPr txBox="1">
            <a:spLocks noChangeArrowheads="1"/>
          </p:cNvSpPr>
          <p:nvPr/>
        </p:nvSpPr>
        <p:spPr bwMode="auto">
          <a:xfrm>
            <a:off x="7019925" y="3286125"/>
            <a:ext cx="2159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24589" name="Text Box 51"/>
          <p:cNvSpPr txBox="1">
            <a:spLocks noChangeArrowheads="1"/>
          </p:cNvSpPr>
          <p:nvPr/>
        </p:nvSpPr>
        <p:spPr bwMode="auto">
          <a:xfrm>
            <a:off x="5497513" y="2071688"/>
            <a:ext cx="3603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4590" name="Text Box 52"/>
          <p:cNvSpPr txBox="1">
            <a:spLocks noChangeArrowheads="1"/>
          </p:cNvSpPr>
          <p:nvPr/>
        </p:nvSpPr>
        <p:spPr bwMode="auto">
          <a:xfrm>
            <a:off x="5500688" y="1571625"/>
            <a:ext cx="2889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24591" name="Freeform 53"/>
          <p:cNvSpPr>
            <a:spLocks/>
          </p:cNvSpPr>
          <p:nvPr/>
        </p:nvSpPr>
        <p:spPr bwMode="auto">
          <a:xfrm>
            <a:off x="3903680" y="1836738"/>
            <a:ext cx="3240088" cy="2601912"/>
          </a:xfrm>
          <a:custGeom>
            <a:avLst/>
            <a:gdLst>
              <a:gd name="T0" fmla="*/ 0 w 2041"/>
              <a:gd name="T1" fmla="*/ 2147483647 h 1639"/>
              <a:gd name="T2" fmla="*/ 1582658387 w 2041"/>
              <a:gd name="T3" fmla="*/ 866933722 h 1639"/>
              <a:gd name="T4" fmla="*/ 2147483647 w 2041"/>
              <a:gd name="T5" fmla="*/ 1927918586 h 1639"/>
              <a:gd name="T6" fmla="*/ 2147483647 w 2041"/>
              <a:gd name="T7" fmla="*/ 68043416 h 1639"/>
              <a:gd name="T8" fmla="*/ 2147483647 w 2041"/>
              <a:gd name="T9" fmla="*/ 1502012786 h 1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639"/>
              <a:gd name="T17" fmla="*/ 2041 w 2041"/>
              <a:gd name="T18" fmla="*/ 1639 h 1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639">
                <a:moveTo>
                  <a:pt x="0" y="1639"/>
                </a:moveTo>
                <a:lnTo>
                  <a:pt x="628" y="344"/>
                </a:lnTo>
                <a:cubicBezTo>
                  <a:pt x="803" y="198"/>
                  <a:pt x="871" y="818"/>
                  <a:pt x="1049" y="765"/>
                </a:cubicBezTo>
                <a:cubicBezTo>
                  <a:pt x="1218" y="693"/>
                  <a:pt x="1526" y="54"/>
                  <a:pt x="1696" y="27"/>
                </a:cubicBezTo>
                <a:cubicBezTo>
                  <a:pt x="1866" y="0"/>
                  <a:pt x="1969" y="477"/>
                  <a:pt x="2041" y="5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Line 60"/>
          <p:cNvSpPr>
            <a:spLocks noChangeShapeType="1"/>
          </p:cNvSpPr>
          <p:nvPr/>
        </p:nvSpPr>
        <p:spPr bwMode="auto">
          <a:xfrm>
            <a:off x="7164388" y="2781300"/>
            <a:ext cx="0" cy="5032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Line 69"/>
          <p:cNvSpPr>
            <a:spLocks noChangeShapeType="1"/>
          </p:cNvSpPr>
          <p:nvPr/>
        </p:nvSpPr>
        <p:spPr bwMode="auto">
          <a:xfrm rot="10800000">
            <a:off x="5536132" y="3068538"/>
            <a:ext cx="0" cy="2160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71"/>
          <p:cNvSpPr>
            <a:spLocks noChangeShapeType="1"/>
          </p:cNvSpPr>
          <p:nvPr/>
        </p:nvSpPr>
        <p:spPr bwMode="auto">
          <a:xfrm>
            <a:off x="665956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Line 72"/>
          <p:cNvSpPr>
            <a:spLocks noChangeShapeType="1"/>
          </p:cNvSpPr>
          <p:nvPr/>
        </p:nvSpPr>
        <p:spPr bwMode="auto">
          <a:xfrm flipV="1">
            <a:off x="6643688" y="1917700"/>
            <a:ext cx="0" cy="13684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1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2565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3591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328453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2</a:t>
            </a:r>
          </a:p>
        </p:txBody>
      </p:sp>
      <p:sp>
        <p:nvSpPr>
          <p:cNvPr id="3591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0052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3</a:t>
            </a:r>
          </a:p>
        </p:txBody>
      </p:sp>
      <p:sp>
        <p:nvSpPr>
          <p:cNvPr id="3592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24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8239" name="Text Box 84"/>
          <p:cNvSpPr txBox="1">
            <a:spLocks noChangeArrowheads="1"/>
          </p:cNvSpPr>
          <p:nvPr/>
        </p:nvSpPr>
        <p:spPr bwMode="auto">
          <a:xfrm>
            <a:off x="322263" y="115888"/>
            <a:ext cx="8178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. 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>
                <a:latin typeface="+mn-lt"/>
              </a:rPr>
              <a:t>[-7</a:t>
            </a:r>
            <a:r>
              <a:rPr lang="ru-RU" sz="2000" dirty="0">
                <a:latin typeface="+mn-lt"/>
              </a:rPr>
              <a:t>;5</a:t>
            </a:r>
            <a:r>
              <a:rPr lang="en-US" sz="2000" dirty="0">
                <a:latin typeface="+mn-lt"/>
              </a:rPr>
              <a:t>]</a:t>
            </a:r>
            <a:r>
              <a:rPr lang="ru-RU" sz="2000" dirty="0">
                <a:latin typeface="+mn-lt"/>
              </a:rPr>
              <a:t>. Укажите промежутки убывания функции.</a:t>
            </a:r>
          </a:p>
        </p:txBody>
      </p:sp>
      <p:sp>
        <p:nvSpPr>
          <p:cNvPr id="24612" name="Text Box 85"/>
          <p:cNvSpPr txBox="1">
            <a:spLocks noChangeArrowheads="1"/>
          </p:cNvSpPr>
          <p:nvPr/>
        </p:nvSpPr>
        <p:spPr bwMode="auto">
          <a:xfrm>
            <a:off x="988997" y="2605895"/>
            <a:ext cx="2298711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[-3;-1] </a:t>
            </a:r>
            <a:r>
              <a:rPr lang="ru-RU" sz="2000" dirty="0"/>
              <a:t>;</a:t>
            </a:r>
            <a:r>
              <a:rPr lang="en-US" sz="2000" dirty="0"/>
              <a:t> [3;5]</a:t>
            </a:r>
          </a:p>
        </p:txBody>
      </p:sp>
      <p:sp>
        <p:nvSpPr>
          <p:cNvPr id="24613" name="Text Box 86"/>
          <p:cNvSpPr txBox="1">
            <a:spLocks noChangeArrowheads="1"/>
          </p:cNvSpPr>
          <p:nvPr/>
        </p:nvSpPr>
        <p:spPr bwMode="auto">
          <a:xfrm>
            <a:off x="1029828" y="3322639"/>
            <a:ext cx="230029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[-7;-</a:t>
            </a:r>
            <a:r>
              <a:rPr lang="ru-RU" sz="2000" dirty="0"/>
              <a:t>3</a:t>
            </a:r>
            <a:r>
              <a:rPr lang="en-US" sz="2000" dirty="0"/>
              <a:t>] </a:t>
            </a:r>
            <a:r>
              <a:rPr lang="ru-RU" sz="2000" dirty="0"/>
              <a:t>;</a:t>
            </a:r>
            <a:r>
              <a:rPr lang="en-US" sz="2000" dirty="0"/>
              <a:t> [-1;3]</a:t>
            </a:r>
            <a:endParaRPr lang="ru-RU" sz="2000" dirty="0"/>
          </a:p>
        </p:txBody>
      </p:sp>
      <p:sp>
        <p:nvSpPr>
          <p:cNvPr id="24614" name="Text Box 87"/>
          <p:cNvSpPr txBox="1">
            <a:spLocks noChangeArrowheads="1"/>
          </p:cNvSpPr>
          <p:nvPr/>
        </p:nvSpPr>
        <p:spPr bwMode="auto">
          <a:xfrm>
            <a:off x="988997" y="4076700"/>
            <a:ext cx="13684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[-5;6]</a:t>
            </a:r>
            <a:endParaRPr lang="ru-RU" sz="2000" dirty="0"/>
          </a:p>
        </p:txBody>
      </p:sp>
      <p:sp>
        <p:nvSpPr>
          <p:cNvPr id="24615" name="Text Box 88"/>
          <p:cNvSpPr txBox="1">
            <a:spLocks noChangeArrowheads="1"/>
          </p:cNvSpPr>
          <p:nvPr/>
        </p:nvSpPr>
        <p:spPr bwMode="auto">
          <a:xfrm>
            <a:off x="1206484" y="4797425"/>
            <a:ext cx="1008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[-7;5]</a:t>
            </a:r>
            <a:endParaRPr lang="ru-RU" sz="2000" dirty="0"/>
          </a:p>
        </p:txBody>
      </p:sp>
      <p:sp>
        <p:nvSpPr>
          <p:cNvPr id="24616" name="Text Box 93"/>
          <p:cNvSpPr txBox="1">
            <a:spLocks noChangeArrowheads="1"/>
          </p:cNvSpPr>
          <p:nvPr/>
        </p:nvSpPr>
        <p:spPr bwMode="auto">
          <a:xfrm>
            <a:off x="7853363" y="3213100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24617" name="Text Box 94"/>
          <p:cNvSpPr txBox="1">
            <a:spLocks noChangeArrowheads="1"/>
          </p:cNvSpPr>
          <p:nvPr/>
        </p:nvSpPr>
        <p:spPr bwMode="auto">
          <a:xfrm>
            <a:off x="5580063" y="1125538"/>
            <a:ext cx="504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4618" name="Text Box 95"/>
          <p:cNvSpPr txBox="1">
            <a:spLocks noChangeArrowheads="1"/>
          </p:cNvSpPr>
          <p:nvPr/>
        </p:nvSpPr>
        <p:spPr bwMode="auto">
          <a:xfrm>
            <a:off x="5435600" y="928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24619" name="AutoShape 9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rgbClr val="00CCFF">
              <a:alpha val="50195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" name="Line 72"/>
          <p:cNvSpPr>
            <a:spLocks noChangeShapeType="1"/>
          </p:cNvSpPr>
          <p:nvPr/>
        </p:nvSpPr>
        <p:spPr bwMode="auto">
          <a:xfrm flipV="1">
            <a:off x="5000625" y="2386013"/>
            <a:ext cx="0" cy="9001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1" name="Line 22"/>
          <p:cNvSpPr>
            <a:spLocks noChangeShapeType="1"/>
          </p:cNvSpPr>
          <p:nvPr/>
        </p:nvSpPr>
        <p:spPr bwMode="auto">
          <a:xfrm rot="10800000">
            <a:off x="3929063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2" name="Line 25"/>
          <p:cNvSpPr>
            <a:spLocks noChangeShapeType="1"/>
          </p:cNvSpPr>
          <p:nvPr/>
        </p:nvSpPr>
        <p:spPr bwMode="auto">
          <a:xfrm>
            <a:off x="5749925" y="1857375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3" name="Line 25"/>
          <p:cNvSpPr>
            <a:spLocks noChangeShapeType="1"/>
          </p:cNvSpPr>
          <p:nvPr/>
        </p:nvSpPr>
        <p:spPr bwMode="auto">
          <a:xfrm rot="10800000">
            <a:off x="5749925" y="4465132"/>
            <a:ext cx="108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4" name="Line 22"/>
          <p:cNvSpPr>
            <a:spLocks noChangeShapeType="1"/>
          </p:cNvSpPr>
          <p:nvPr/>
        </p:nvSpPr>
        <p:spPr bwMode="auto">
          <a:xfrm rot="10800000">
            <a:off x="7143750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5" name="Line 22"/>
          <p:cNvSpPr>
            <a:spLocks noChangeShapeType="1"/>
          </p:cNvSpPr>
          <p:nvPr/>
        </p:nvSpPr>
        <p:spPr bwMode="auto">
          <a:xfrm rot="10800000">
            <a:off x="6643688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6" name="Line 22"/>
          <p:cNvSpPr>
            <a:spLocks noChangeShapeType="1"/>
          </p:cNvSpPr>
          <p:nvPr/>
        </p:nvSpPr>
        <p:spPr bwMode="auto">
          <a:xfrm rot="10800000">
            <a:off x="50006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7" name="Line 22"/>
          <p:cNvSpPr>
            <a:spLocks noChangeShapeType="1"/>
          </p:cNvSpPr>
          <p:nvPr/>
        </p:nvSpPr>
        <p:spPr bwMode="auto">
          <a:xfrm rot="10800000">
            <a:off x="55721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Line 25"/>
          <p:cNvSpPr>
            <a:spLocks noChangeShapeType="1"/>
          </p:cNvSpPr>
          <p:nvPr/>
        </p:nvSpPr>
        <p:spPr bwMode="auto">
          <a:xfrm>
            <a:off x="5749925" y="23574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0" name="Line 90"/>
          <p:cNvSpPr>
            <a:spLocks noChangeShapeType="1"/>
          </p:cNvSpPr>
          <p:nvPr/>
        </p:nvSpPr>
        <p:spPr bwMode="auto">
          <a:xfrm>
            <a:off x="5003800" y="3286125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32" name="Line 92"/>
          <p:cNvSpPr>
            <a:spLocks noChangeShapeType="1"/>
          </p:cNvSpPr>
          <p:nvPr/>
        </p:nvSpPr>
        <p:spPr bwMode="auto">
          <a:xfrm>
            <a:off x="6659563" y="3286125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Полилиния 91"/>
          <p:cNvSpPr/>
          <p:nvPr/>
        </p:nvSpPr>
        <p:spPr bwMode="auto">
          <a:xfrm>
            <a:off x="5003800" y="2349500"/>
            <a:ext cx="546100" cy="723900"/>
          </a:xfrm>
          <a:custGeom>
            <a:avLst/>
            <a:gdLst>
              <a:gd name="connsiteX0" fmla="*/ 0 w 546100"/>
              <a:gd name="connsiteY0" fmla="*/ 0 h 723900"/>
              <a:gd name="connsiteX1" fmla="*/ 88900 w 546100"/>
              <a:gd name="connsiteY1" fmla="*/ 63500 h 723900"/>
              <a:gd name="connsiteX2" fmla="*/ 203200 w 546100"/>
              <a:gd name="connsiteY2" fmla="*/ 254000 h 723900"/>
              <a:gd name="connsiteX3" fmla="*/ 342900 w 546100"/>
              <a:gd name="connsiteY3" fmla="*/ 533400 h 723900"/>
              <a:gd name="connsiteX4" fmla="*/ 444500 w 546100"/>
              <a:gd name="connsiteY4" fmla="*/ 685800 h 723900"/>
              <a:gd name="connsiteX5" fmla="*/ 546100 w 546100"/>
              <a:gd name="connsiteY5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723900">
                <a:moveTo>
                  <a:pt x="0" y="0"/>
                </a:moveTo>
                <a:cubicBezTo>
                  <a:pt x="27516" y="10583"/>
                  <a:pt x="55033" y="21167"/>
                  <a:pt x="88900" y="63500"/>
                </a:cubicBezTo>
                <a:cubicBezTo>
                  <a:pt x="122767" y="105833"/>
                  <a:pt x="160867" y="175683"/>
                  <a:pt x="203200" y="254000"/>
                </a:cubicBezTo>
                <a:cubicBezTo>
                  <a:pt x="245533" y="332317"/>
                  <a:pt x="302683" y="461433"/>
                  <a:pt x="342900" y="533400"/>
                </a:cubicBezTo>
                <a:cubicBezTo>
                  <a:pt x="383117" y="605367"/>
                  <a:pt x="410633" y="654050"/>
                  <a:pt x="444500" y="685800"/>
                </a:cubicBezTo>
                <a:cubicBezTo>
                  <a:pt x="478367" y="717550"/>
                  <a:pt x="546100" y="723900"/>
                  <a:pt x="546100" y="723900"/>
                </a:cubicBezTo>
              </a:path>
            </a:pathLst>
          </a:cu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6629400" y="1879600"/>
            <a:ext cx="520700" cy="914400"/>
          </a:xfrm>
          <a:custGeom>
            <a:avLst/>
            <a:gdLst>
              <a:gd name="connsiteX0" fmla="*/ 0 w 520700"/>
              <a:gd name="connsiteY0" fmla="*/ 0 h 914400"/>
              <a:gd name="connsiteX1" fmla="*/ 101600 w 520700"/>
              <a:gd name="connsiteY1" fmla="*/ 38100 h 914400"/>
              <a:gd name="connsiteX2" fmla="*/ 228600 w 520700"/>
              <a:gd name="connsiteY2" fmla="*/ 203200 h 914400"/>
              <a:gd name="connsiteX3" fmla="*/ 393700 w 520700"/>
              <a:gd name="connsiteY3" fmla="*/ 584200 h 914400"/>
              <a:gd name="connsiteX4" fmla="*/ 520700 w 5207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" h="914400">
                <a:moveTo>
                  <a:pt x="0" y="0"/>
                </a:moveTo>
                <a:cubicBezTo>
                  <a:pt x="31750" y="2116"/>
                  <a:pt x="63500" y="4233"/>
                  <a:pt x="101600" y="38100"/>
                </a:cubicBezTo>
                <a:cubicBezTo>
                  <a:pt x="139700" y="71967"/>
                  <a:pt x="179917" y="112183"/>
                  <a:pt x="228600" y="203200"/>
                </a:cubicBezTo>
                <a:cubicBezTo>
                  <a:pt x="277283" y="294217"/>
                  <a:pt x="345017" y="465667"/>
                  <a:pt x="393700" y="584200"/>
                </a:cubicBezTo>
                <a:cubicBezTo>
                  <a:pt x="442383" y="702733"/>
                  <a:pt x="481541" y="808566"/>
                  <a:pt x="520700" y="914400"/>
                </a:cubicBezTo>
              </a:path>
            </a:pathLst>
          </a:cu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3794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nimBg="1"/>
      <p:bldP spid="8215" grpId="0" animBg="1"/>
      <p:bldP spid="8217" grpId="0" animBg="1"/>
      <p:bldP spid="83" grpId="0" animBg="1"/>
      <p:bldP spid="35930" grpId="0" animBg="1"/>
      <p:bldP spid="35932" grpId="0" animBg="1"/>
      <p:bldP spid="92" grpId="0" animBg="1"/>
      <p:bldP spid="9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6"/>
          <p:cNvSpPr>
            <a:spLocks/>
          </p:cNvSpPr>
          <p:nvPr/>
        </p:nvSpPr>
        <p:spPr bwMode="auto">
          <a:xfrm>
            <a:off x="7143750" y="1143000"/>
            <a:ext cx="6350" cy="4279900"/>
          </a:xfrm>
          <a:custGeom>
            <a:avLst/>
            <a:gdLst>
              <a:gd name="T0" fmla="*/ 8872536 w 4"/>
              <a:gd name="T1" fmla="*/ 0 h 3168"/>
              <a:gd name="T2" fmla="*/ 0 w 4"/>
              <a:gd name="T3" fmla="*/ 2147483647 h 3168"/>
              <a:gd name="T4" fmla="*/ 0 60000 65536"/>
              <a:gd name="T5" fmla="*/ 0 60000 65536"/>
              <a:gd name="T6" fmla="*/ 0 w 4"/>
              <a:gd name="T7" fmla="*/ 0 h 3168"/>
              <a:gd name="T8" fmla="*/ 4 w 4"/>
              <a:gd name="T9" fmla="*/ 3168 h 3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8">
                <a:moveTo>
                  <a:pt x="4" y="0"/>
                </a:moveTo>
                <a:lnTo>
                  <a:pt x="0" y="3168"/>
                </a:lnTo>
              </a:path>
            </a:pathLst>
          </a:custGeom>
          <a:noFill/>
          <a:ln w="12700" cap="flat" cmpd="sng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3635375" y="1125538"/>
            <a:ext cx="4392613" cy="4321175"/>
            <a:chOff x="2412" y="464"/>
            <a:chExt cx="3144" cy="3199"/>
          </a:xfrm>
        </p:grpSpPr>
        <p:sp>
          <p:nvSpPr>
            <p:cNvPr id="24635" name="Freeform 34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Freeform 5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Freeform 6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Freeform 7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Freeform 8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Line 9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1" name="Freeform 10"/>
            <p:cNvSpPr>
              <a:spLocks/>
            </p:cNvSpPr>
            <p:nvPr/>
          </p:nvSpPr>
          <p:spPr bwMode="auto">
            <a:xfrm>
              <a:off x="241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Freeform 11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Freeform 12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4" name="Freeform 13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Freeform 14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Freeform 15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Freeform 16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Freeform 17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9" name="Freeform 18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0" name="Freeform 19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Freeform 20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2" name="Freeform 21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3" name="Freeform 22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4" name="Freeform 23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5" name="Freeform 24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6" name="Freeform 25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7" name="Freeform 26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8" name="Freeform 28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9" name="Freeform 29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0" name="Freeform 30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1" name="Freeform 31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2" name="Freeform 32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3" name="Freeform 33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4" name="Freeform 35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Freeform 36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6" name="Freeform 37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7" name="Freeform 38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9" name="Line 39"/>
          <p:cNvSpPr>
            <a:spLocks noChangeShapeType="1"/>
          </p:cNvSpPr>
          <p:nvPr/>
        </p:nvSpPr>
        <p:spPr bwMode="auto">
          <a:xfrm flipV="1">
            <a:off x="5795963" y="1052513"/>
            <a:ext cx="0" cy="439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Line 40"/>
          <p:cNvSpPr>
            <a:spLocks noChangeShapeType="1"/>
          </p:cNvSpPr>
          <p:nvPr/>
        </p:nvSpPr>
        <p:spPr bwMode="auto">
          <a:xfrm>
            <a:off x="3635375" y="3284538"/>
            <a:ext cx="4465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41"/>
          <p:cNvSpPr txBox="1">
            <a:spLocks noChangeArrowheads="1"/>
          </p:cNvSpPr>
          <p:nvPr/>
        </p:nvSpPr>
        <p:spPr bwMode="auto">
          <a:xfrm>
            <a:off x="5638800" y="3214688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4582" name="Text Box 42"/>
          <p:cNvSpPr txBox="1">
            <a:spLocks noChangeArrowheads="1"/>
          </p:cNvSpPr>
          <p:nvPr/>
        </p:nvSpPr>
        <p:spPr bwMode="auto">
          <a:xfrm>
            <a:off x="5214942" y="3214686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-1</a:t>
            </a:r>
          </a:p>
        </p:txBody>
      </p:sp>
      <p:sp>
        <p:nvSpPr>
          <p:cNvPr id="24583" name="Text Box 43"/>
          <p:cNvSpPr txBox="1">
            <a:spLocks noChangeArrowheads="1"/>
          </p:cNvSpPr>
          <p:nvPr/>
        </p:nvSpPr>
        <p:spPr bwMode="auto">
          <a:xfrm>
            <a:off x="4714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24584" name="Text Box 44"/>
          <p:cNvSpPr txBox="1">
            <a:spLocks noChangeArrowheads="1"/>
          </p:cNvSpPr>
          <p:nvPr/>
        </p:nvSpPr>
        <p:spPr bwMode="auto">
          <a:xfrm>
            <a:off x="4071938" y="3214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5" name="Text Box 45"/>
          <p:cNvSpPr txBox="1">
            <a:spLocks noChangeArrowheads="1"/>
          </p:cNvSpPr>
          <p:nvPr/>
        </p:nvSpPr>
        <p:spPr bwMode="auto">
          <a:xfrm>
            <a:off x="3571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-7</a:t>
            </a:r>
          </a:p>
        </p:txBody>
      </p: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5286375" y="4386263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7" name="Text Box 48"/>
          <p:cNvSpPr txBox="1">
            <a:spLocks noChangeArrowheads="1"/>
          </p:cNvSpPr>
          <p:nvPr/>
        </p:nvSpPr>
        <p:spPr bwMode="auto">
          <a:xfrm>
            <a:off x="6443663" y="3235325"/>
            <a:ext cx="3603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4588" name="Text Box 49"/>
          <p:cNvSpPr txBox="1">
            <a:spLocks noChangeArrowheads="1"/>
          </p:cNvSpPr>
          <p:nvPr/>
        </p:nvSpPr>
        <p:spPr bwMode="auto">
          <a:xfrm>
            <a:off x="7019925" y="3286125"/>
            <a:ext cx="2159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24589" name="Text Box 51"/>
          <p:cNvSpPr txBox="1">
            <a:spLocks noChangeArrowheads="1"/>
          </p:cNvSpPr>
          <p:nvPr/>
        </p:nvSpPr>
        <p:spPr bwMode="auto">
          <a:xfrm>
            <a:off x="5497513" y="2071688"/>
            <a:ext cx="3603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4590" name="Text Box 52"/>
          <p:cNvSpPr txBox="1">
            <a:spLocks noChangeArrowheads="1"/>
          </p:cNvSpPr>
          <p:nvPr/>
        </p:nvSpPr>
        <p:spPr bwMode="auto">
          <a:xfrm>
            <a:off x="5500688" y="1571625"/>
            <a:ext cx="2889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24591" name="Freeform 53"/>
          <p:cNvSpPr>
            <a:spLocks/>
          </p:cNvSpPr>
          <p:nvPr/>
        </p:nvSpPr>
        <p:spPr bwMode="auto">
          <a:xfrm>
            <a:off x="3903680" y="1836738"/>
            <a:ext cx="3240088" cy="2601912"/>
          </a:xfrm>
          <a:custGeom>
            <a:avLst/>
            <a:gdLst>
              <a:gd name="T0" fmla="*/ 0 w 2041"/>
              <a:gd name="T1" fmla="*/ 2147483647 h 1639"/>
              <a:gd name="T2" fmla="*/ 1582658387 w 2041"/>
              <a:gd name="T3" fmla="*/ 866933722 h 1639"/>
              <a:gd name="T4" fmla="*/ 2147483647 w 2041"/>
              <a:gd name="T5" fmla="*/ 1927918586 h 1639"/>
              <a:gd name="T6" fmla="*/ 2147483647 w 2041"/>
              <a:gd name="T7" fmla="*/ 68043416 h 1639"/>
              <a:gd name="T8" fmla="*/ 2147483647 w 2041"/>
              <a:gd name="T9" fmla="*/ 1502012786 h 1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639"/>
              <a:gd name="T17" fmla="*/ 2041 w 2041"/>
              <a:gd name="T18" fmla="*/ 1639 h 1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639">
                <a:moveTo>
                  <a:pt x="0" y="1639"/>
                </a:moveTo>
                <a:lnTo>
                  <a:pt x="628" y="344"/>
                </a:lnTo>
                <a:cubicBezTo>
                  <a:pt x="803" y="198"/>
                  <a:pt x="871" y="818"/>
                  <a:pt x="1049" y="765"/>
                </a:cubicBezTo>
                <a:cubicBezTo>
                  <a:pt x="1218" y="693"/>
                  <a:pt x="1526" y="54"/>
                  <a:pt x="1696" y="27"/>
                </a:cubicBezTo>
                <a:cubicBezTo>
                  <a:pt x="1866" y="0"/>
                  <a:pt x="1969" y="477"/>
                  <a:pt x="2041" y="5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Line 60"/>
          <p:cNvSpPr>
            <a:spLocks noChangeShapeType="1"/>
          </p:cNvSpPr>
          <p:nvPr/>
        </p:nvSpPr>
        <p:spPr bwMode="auto">
          <a:xfrm>
            <a:off x="7164388" y="2781300"/>
            <a:ext cx="0" cy="5032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Line 69"/>
          <p:cNvSpPr>
            <a:spLocks noChangeShapeType="1"/>
          </p:cNvSpPr>
          <p:nvPr/>
        </p:nvSpPr>
        <p:spPr bwMode="auto">
          <a:xfrm rot="10800000">
            <a:off x="5536132" y="3068538"/>
            <a:ext cx="0" cy="2160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71"/>
          <p:cNvSpPr>
            <a:spLocks noChangeShapeType="1"/>
          </p:cNvSpPr>
          <p:nvPr/>
        </p:nvSpPr>
        <p:spPr bwMode="auto">
          <a:xfrm>
            <a:off x="665956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Line 72"/>
          <p:cNvSpPr>
            <a:spLocks noChangeShapeType="1"/>
          </p:cNvSpPr>
          <p:nvPr/>
        </p:nvSpPr>
        <p:spPr bwMode="auto">
          <a:xfrm flipV="1">
            <a:off x="6643688" y="1917700"/>
            <a:ext cx="0" cy="13684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1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2565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3591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328453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2</a:t>
            </a:r>
          </a:p>
        </p:txBody>
      </p:sp>
      <p:sp>
        <p:nvSpPr>
          <p:cNvPr id="3591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0052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3</a:t>
            </a:r>
          </a:p>
        </p:txBody>
      </p:sp>
      <p:sp>
        <p:nvSpPr>
          <p:cNvPr id="3592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24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8239" name="Text Box 84"/>
          <p:cNvSpPr txBox="1">
            <a:spLocks noChangeArrowheads="1"/>
          </p:cNvSpPr>
          <p:nvPr/>
        </p:nvSpPr>
        <p:spPr bwMode="auto">
          <a:xfrm>
            <a:off x="322263" y="115888"/>
            <a:ext cx="8178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. 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>
                <a:latin typeface="+mn-lt"/>
              </a:rPr>
              <a:t>[-7</a:t>
            </a:r>
            <a:r>
              <a:rPr lang="ru-RU" sz="2000" dirty="0">
                <a:latin typeface="+mn-lt"/>
              </a:rPr>
              <a:t>;5</a:t>
            </a:r>
            <a:r>
              <a:rPr lang="en-US" sz="2000" dirty="0">
                <a:latin typeface="+mn-lt"/>
              </a:rPr>
              <a:t>]</a:t>
            </a:r>
            <a:r>
              <a:rPr lang="ru-RU" sz="2000" dirty="0">
                <a:latin typeface="+mn-lt"/>
              </a:rPr>
              <a:t>. Укажите промежутки убывания функции.</a:t>
            </a:r>
          </a:p>
        </p:txBody>
      </p:sp>
      <p:sp>
        <p:nvSpPr>
          <p:cNvPr id="24612" name="Text Box 85"/>
          <p:cNvSpPr txBox="1">
            <a:spLocks noChangeArrowheads="1"/>
          </p:cNvSpPr>
          <p:nvPr/>
        </p:nvSpPr>
        <p:spPr bwMode="auto">
          <a:xfrm>
            <a:off x="988997" y="2605895"/>
            <a:ext cx="2298711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[-3;-1] </a:t>
            </a:r>
            <a:r>
              <a:rPr lang="ru-RU" sz="2000" dirty="0"/>
              <a:t>;</a:t>
            </a:r>
            <a:r>
              <a:rPr lang="en-US" sz="2000" dirty="0"/>
              <a:t> [3;5]</a:t>
            </a:r>
          </a:p>
        </p:txBody>
      </p:sp>
      <p:sp>
        <p:nvSpPr>
          <p:cNvPr id="24613" name="Text Box 86"/>
          <p:cNvSpPr txBox="1">
            <a:spLocks noChangeArrowheads="1"/>
          </p:cNvSpPr>
          <p:nvPr/>
        </p:nvSpPr>
        <p:spPr bwMode="auto">
          <a:xfrm>
            <a:off x="1029828" y="3322639"/>
            <a:ext cx="230029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[-7;-</a:t>
            </a:r>
            <a:r>
              <a:rPr lang="ru-RU" sz="2000" dirty="0"/>
              <a:t>3</a:t>
            </a:r>
            <a:r>
              <a:rPr lang="en-US" sz="2000" dirty="0"/>
              <a:t>] </a:t>
            </a:r>
            <a:r>
              <a:rPr lang="ru-RU" sz="2000" dirty="0"/>
              <a:t>;</a:t>
            </a:r>
            <a:r>
              <a:rPr lang="en-US" sz="2000" dirty="0"/>
              <a:t> [-1;3]</a:t>
            </a:r>
            <a:endParaRPr lang="ru-RU" sz="2000" dirty="0"/>
          </a:p>
        </p:txBody>
      </p:sp>
      <p:sp>
        <p:nvSpPr>
          <p:cNvPr id="24614" name="Text Box 87"/>
          <p:cNvSpPr txBox="1">
            <a:spLocks noChangeArrowheads="1"/>
          </p:cNvSpPr>
          <p:nvPr/>
        </p:nvSpPr>
        <p:spPr bwMode="auto">
          <a:xfrm>
            <a:off x="988997" y="4076700"/>
            <a:ext cx="13684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[-5;6]</a:t>
            </a:r>
            <a:endParaRPr lang="ru-RU" sz="2000" dirty="0"/>
          </a:p>
        </p:txBody>
      </p:sp>
      <p:sp>
        <p:nvSpPr>
          <p:cNvPr id="24615" name="Text Box 88"/>
          <p:cNvSpPr txBox="1">
            <a:spLocks noChangeArrowheads="1"/>
          </p:cNvSpPr>
          <p:nvPr/>
        </p:nvSpPr>
        <p:spPr bwMode="auto">
          <a:xfrm>
            <a:off x="1206484" y="4797425"/>
            <a:ext cx="1008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[-7;5]</a:t>
            </a:r>
            <a:endParaRPr lang="ru-RU" sz="2000" dirty="0"/>
          </a:p>
        </p:txBody>
      </p:sp>
      <p:sp>
        <p:nvSpPr>
          <p:cNvPr id="24616" name="Text Box 93"/>
          <p:cNvSpPr txBox="1">
            <a:spLocks noChangeArrowheads="1"/>
          </p:cNvSpPr>
          <p:nvPr/>
        </p:nvSpPr>
        <p:spPr bwMode="auto">
          <a:xfrm>
            <a:off x="7853363" y="3213100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24617" name="Text Box 94"/>
          <p:cNvSpPr txBox="1">
            <a:spLocks noChangeArrowheads="1"/>
          </p:cNvSpPr>
          <p:nvPr/>
        </p:nvSpPr>
        <p:spPr bwMode="auto">
          <a:xfrm>
            <a:off x="5580063" y="1125538"/>
            <a:ext cx="504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4618" name="Text Box 95"/>
          <p:cNvSpPr txBox="1">
            <a:spLocks noChangeArrowheads="1"/>
          </p:cNvSpPr>
          <p:nvPr/>
        </p:nvSpPr>
        <p:spPr bwMode="auto">
          <a:xfrm>
            <a:off x="5435600" y="928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83" name="Line 72"/>
          <p:cNvSpPr>
            <a:spLocks noChangeShapeType="1"/>
          </p:cNvSpPr>
          <p:nvPr/>
        </p:nvSpPr>
        <p:spPr bwMode="auto">
          <a:xfrm flipV="1">
            <a:off x="5000625" y="2386013"/>
            <a:ext cx="0" cy="9001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1" name="Line 22"/>
          <p:cNvSpPr>
            <a:spLocks noChangeShapeType="1"/>
          </p:cNvSpPr>
          <p:nvPr/>
        </p:nvSpPr>
        <p:spPr bwMode="auto">
          <a:xfrm rot="10800000">
            <a:off x="3929063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2" name="Line 25"/>
          <p:cNvSpPr>
            <a:spLocks noChangeShapeType="1"/>
          </p:cNvSpPr>
          <p:nvPr/>
        </p:nvSpPr>
        <p:spPr bwMode="auto">
          <a:xfrm>
            <a:off x="5749925" y="1857375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3" name="Line 25"/>
          <p:cNvSpPr>
            <a:spLocks noChangeShapeType="1"/>
          </p:cNvSpPr>
          <p:nvPr/>
        </p:nvSpPr>
        <p:spPr bwMode="auto">
          <a:xfrm rot="10800000">
            <a:off x="5749925" y="4465132"/>
            <a:ext cx="108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4" name="Line 22"/>
          <p:cNvSpPr>
            <a:spLocks noChangeShapeType="1"/>
          </p:cNvSpPr>
          <p:nvPr/>
        </p:nvSpPr>
        <p:spPr bwMode="auto">
          <a:xfrm rot="10800000">
            <a:off x="7143750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5" name="Line 22"/>
          <p:cNvSpPr>
            <a:spLocks noChangeShapeType="1"/>
          </p:cNvSpPr>
          <p:nvPr/>
        </p:nvSpPr>
        <p:spPr bwMode="auto">
          <a:xfrm rot="10800000">
            <a:off x="6643688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6" name="Line 22"/>
          <p:cNvSpPr>
            <a:spLocks noChangeShapeType="1"/>
          </p:cNvSpPr>
          <p:nvPr/>
        </p:nvSpPr>
        <p:spPr bwMode="auto">
          <a:xfrm rot="10800000">
            <a:off x="50006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7" name="Line 22"/>
          <p:cNvSpPr>
            <a:spLocks noChangeShapeType="1"/>
          </p:cNvSpPr>
          <p:nvPr/>
        </p:nvSpPr>
        <p:spPr bwMode="auto">
          <a:xfrm rot="10800000">
            <a:off x="55721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Line 25"/>
          <p:cNvSpPr>
            <a:spLocks noChangeShapeType="1"/>
          </p:cNvSpPr>
          <p:nvPr/>
        </p:nvSpPr>
        <p:spPr bwMode="auto">
          <a:xfrm>
            <a:off x="5749925" y="23574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0" name="Line 90"/>
          <p:cNvSpPr>
            <a:spLocks noChangeShapeType="1"/>
          </p:cNvSpPr>
          <p:nvPr/>
        </p:nvSpPr>
        <p:spPr bwMode="auto">
          <a:xfrm>
            <a:off x="5003800" y="3286125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32" name="Line 92"/>
          <p:cNvSpPr>
            <a:spLocks noChangeShapeType="1"/>
          </p:cNvSpPr>
          <p:nvPr/>
        </p:nvSpPr>
        <p:spPr bwMode="auto">
          <a:xfrm>
            <a:off x="6659563" y="3286125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Полилиния 91"/>
          <p:cNvSpPr/>
          <p:nvPr/>
        </p:nvSpPr>
        <p:spPr bwMode="auto">
          <a:xfrm>
            <a:off x="5003800" y="2349500"/>
            <a:ext cx="546100" cy="723900"/>
          </a:xfrm>
          <a:custGeom>
            <a:avLst/>
            <a:gdLst>
              <a:gd name="connsiteX0" fmla="*/ 0 w 546100"/>
              <a:gd name="connsiteY0" fmla="*/ 0 h 723900"/>
              <a:gd name="connsiteX1" fmla="*/ 88900 w 546100"/>
              <a:gd name="connsiteY1" fmla="*/ 63500 h 723900"/>
              <a:gd name="connsiteX2" fmla="*/ 203200 w 546100"/>
              <a:gd name="connsiteY2" fmla="*/ 254000 h 723900"/>
              <a:gd name="connsiteX3" fmla="*/ 342900 w 546100"/>
              <a:gd name="connsiteY3" fmla="*/ 533400 h 723900"/>
              <a:gd name="connsiteX4" fmla="*/ 444500 w 546100"/>
              <a:gd name="connsiteY4" fmla="*/ 685800 h 723900"/>
              <a:gd name="connsiteX5" fmla="*/ 546100 w 546100"/>
              <a:gd name="connsiteY5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723900">
                <a:moveTo>
                  <a:pt x="0" y="0"/>
                </a:moveTo>
                <a:cubicBezTo>
                  <a:pt x="27516" y="10583"/>
                  <a:pt x="55033" y="21167"/>
                  <a:pt x="88900" y="63500"/>
                </a:cubicBezTo>
                <a:cubicBezTo>
                  <a:pt x="122767" y="105833"/>
                  <a:pt x="160867" y="175683"/>
                  <a:pt x="203200" y="254000"/>
                </a:cubicBezTo>
                <a:cubicBezTo>
                  <a:pt x="245533" y="332317"/>
                  <a:pt x="302683" y="461433"/>
                  <a:pt x="342900" y="533400"/>
                </a:cubicBezTo>
                <a:cubicBezTo>
                  <a:pt x="383117" y="605367"/>
                  <a:pt x="410633" y="654050"/>
                  <a:pt x="444500" y="685800"/>
                </a:cubicBezTo>
                <a:cubicBezTo>
                  <a:pt x="478367" y="717550"/>
                  <a:pt x="546100" y="723900"/>
                  <a:pt x="546100" y="723900"/>
                </a:cubicBezTo>
              </a:path>
            </a:pathLst>
          </a:cu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6629400" y="1879600"/>
            <a:ext cx="520700" cy="914400"/>
          </a:xfrm>
          <a:custGeom>
            <a:avLst/>
            <a:gdLst>
              <a:gd name="connsiteX0" fmla="*/ 0 w 520700"/>
              <a:gd name="connsiteY0" fmla="*/ 0 h 914400"/>
              <a:gd name="connsiteX1" fmla="*/ 101600 w 520700"/>
              <a:gd name="connsiteY1" fmla="*/ 38100 h 914400"/>
              <a:gd name="connsiteX2" fmla="*/ 228600 w 520700"/>
              <a:gd name="connsiteY2" fmla="*/ 203200 h 914400"/>
              <a:gd name="connsiteX3" fmla="*/ 393700 w 520700"/>
              <a:gd name="connsiteY3" fmla="*/ 584200 h 914400"/>
              <a:gd name="connsiteX4" fmla="*/ 520700 w 5207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" h="914400">
                <a:moveTo>
                  <a:pt x="0" y="0"/>
                </a:moveTo>
                <a:cubicBezTo>
                  <a:pt x="31750" y="2116"/>
                  <a:pt x="63500" y="4233"/>
                  <a:pt x="101600" y="38100"/>
                </a:cubicBezTo>
                <a:cubicBezTo>
                  <a:pt x="139700" y="71967"/>
                  <a:pt x="179917" y="112183"/>
                  <a:pt x="228600" y="203200"/>
                </a:cubicBezTo>
                <a:cubicBezTo>
                  <a:pt x="277283" y="294217"/>
                  <a:pt x="345017" y="465667"/>
                  <a:pt x="393700" y="584200"/>
                </a:cubicBezTo>
                <a:cubicBezTo>
                  <a:pt x="442383" y="702733"/>
                  <a:pt x="481541" y="808566"/>
                  <a:pt x="520700" y="914400"/>
                </a:cubicBezTo>
              </a:path>
            </a:pathLst>
          </a:cu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67544" y="2335845"/>
            <a:ext cx="792088" cy="877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6554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1218455" y="621994"/>
            <a:ext cx="2376264" cy="231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4932040" y="564278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5310" y="65127"/>
            <a:ext cx="9362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 </a:t>
            </a:r>
            <a:r>
              <a:rPr lang="ru-RU" sz="2000" b="1" i="1" dirty="0" smtClean="0"/>
              <a:t>По рисункам  укажите наибольшие и наименьшие значения функций </a:t>
            </a:r>
            <a:endParaRPr lang="ru-RU" sz="2000" b="1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1352315" y="3559105"/>
            <a:ext cx="2397082" cy="23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/>
          <a:srcRect b="6846"/>
          <a:stretch/>
        </p:blipFill>
        <p:spPr bwMode="auto">
          <a:xfrm>
            <a:off x="5125266" y="3555048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759112" y="306460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наиб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- 1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1181" y="2975134"/>
            <a:ext cx="2490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наиб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2 ; 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наим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- 2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6141106"/>
            <a:ext cx="2655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наиб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2 ; 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наим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- 2,5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6246296"/>
            <a:ext cx="251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наиб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3 ; 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наим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- 3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Решим вместе: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5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971600" y="620688"/>
                <a:ext cx="6984776" cy="4839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3200" b="1" dirty="0" smtClean="0">
                    <a:solidFill>
                      <a:srgbClr val="333333"/>
                    </a:solidFill>
                    <a:latin typeface="Times New Roman"/>
                    <a:ea typeface="Times New Roman"/>
                  </a:rPr>
                  <a:t>Постройте график  функции </a:t>
                </a:r>
                <a:endParaRPr lang="ru-RU" sz="16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solidFill>
                            <a:srgbClr val="333333"/>
                          </a:solidFill>
                          <a:effectLst/>
                          <a:latin typeface="Cambria Math"/>
                          <a:ea typeface="Times New Roman"/>
                        </a:rPr>
                        <m:t>𝒚</m:t>
                      </m:r>
                      <m:r>
                        <a:rPr lang="ru-RU" sz="3200" b="1" i="1">
                          <a:solidFill>
                            <a:srgbClr val="333333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3200" b="1" i="1">
                              <a:solidFill>
                                <a:srgbClr val="333333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3200" b="1" i="1">
                                      <a:solidFill>
                                        <a:srgbClr val="333333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3200" b="1" i="1">
                                      <a:solidFill>
                                        <a:srgbClr val="333333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ru-RU" sz="3200" b="1" i="1">
                                      <a:solidFill>
                                        <a:srgbClr val="333333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𝟒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,              </m:t>
                              </m:r>
                              <m:r>
                                <a:rPr lang="ru-RU" sz="3200" b="1" i="1" smtClean="0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                                   </m:t>
                              </m:r>
                            </m:e>
                            <m:e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𝒙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,                                       </m:t>
                              </m:r>
                              <m:r>
                                <a:rPr lang="ru-RU" sz="3200" b="1" i="1" smtClean="0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ru-RU" sz="2800" b="1" dirty="0" smtClean="0">
                  <a:solidFill>
                    <a:srgbClr val="333333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800" b="1" dirty="0" smtClean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И 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определите, при каких значениях </a:t>
                </a:r>
                <a:r>
                  <a:rPr lang="en-US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m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 прямая </a:t>
                </a:r>
                <a:r>
                  <a:rPr lang="en-US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y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=</a:t>
                </a:r>
                <a:r>
                  <a:rPr lang="en-US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m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800" b="1" dirty="0" smtClean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 имеет 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с графиком ровно две общие точки.</a:t>
                </a:r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20688"/>
                <a:ext cx="6984776" cy="4839595"/>
              </a:xfrm>
              <a:prstGeom prst="rect">
                <a:avLst/>
              </a:prstGeom>
              <a:blipFill rotWithShape="1">
                <a:blip r:embed="rId2"/>
                <a:stretch>
                  <a:fillRect l="-2182" r="-1222" b="-1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920223" cy="25250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Солнечная активность</a:t>
            </a:r>
            <a:endParaRPr lang="ru-RU" dirty="0"/>
          </a:p>
        </p:txBody>
      </p:sp>
      <p:pic>
        <p:nvPicPr>
          <p:cNvPr id="43010" name="Picture 2" descr="C:\Users\Tanti\Desktop\функции в профессиях\график солнечной активност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1666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Tanti\Desktop\функции в профессиях\рост сейсмической активности вулканов по годам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145" y="3573016"/>
            <a:ext cx="4726855" cy="31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566624" y="3645024"/>
            <a:ext cx="5065400" cy="22322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Рост сейсмической активности вулканов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00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1124744"/>
                <a:ext cx="7605464" cy="4536504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ru-RU" b="1" dirty="0" smtClean="0"/>
                  <a:t>Постройте график  функции </a:t>
                </a:r>
                <a:endParaRPr lang="ru-RU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𝒚</m:t>
                      </m:r>
                      <m:r>
                        <a:rPr lang="ru-RU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,                                        </m:t>
                              </m:r>
                              <m:r>
                                <a:rPr lang="ru-RU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²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ru-RU" b="1" i="1" smtClean="0">
                                  <a:latin typeface="Cambria Math"/>
                                </a:rPr>
                                <m:t>                                  </m:t>
                              </m:r>
                            </m:e>
                            <m:e>
                              <m:r>
                                <a:rPr lang="ru-RU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b="1" i="1" smtClean="0">
                                  <a:latin typeface="Cambria Math"/>
                                </a:rPr>
                                <m:t>                                             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marL="45720" indent="0">
                  <a:buNone/>
                </a:pPr>
                <a:r>
                  <a:rPr lang="ru-RU" b="1" dirty="0"/>
                  <a:t>И определите, при каких значениях </a:t>
                </a:r>
                <a:r>
                  <a:rPr lang="en-US" b="1" dirty="0"/>
                  <a:t>m</a:t>
                </a:r>
                <a:r>
                  <a:rPr lang="ru-RU" b="1" dirty="0"/>
                  <a:t> прямая </a:t>
                </a:r>
                <a:r>
                  <a:rPr lang="en-US" b="1" dirty="0"/>
                  <a:t>y</a:t>
                </a:r>
                <a:r>
                  <a:rPr lang="ru-RU" b="1" dirty="0"/>
                  <a:t>=</a:t>
                </a:r>
                <a:r>
                  <a:rPr lang="en-US" b="1" dirty="0"/>
                  <a:t>m</a:t>
                </a:r>
                <a:r>
                  <a:rPr lang="ru-RU" b="1" dirty="0"/>
                  <a:t> имеет с графиком ровно две общие точки.</a:t>
                </a:r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1124744"/>
                <a:ext cx="7605464" cy="4536504"/>
              </a:xfrm>
              <a:blipFill rotWithShape="1">
                <a:blip r:embed="rId2"/>
                <a:stretch>
                  <a:fillRect l="-401" t="-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995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0000" b="1" i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10000" b="1" i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за   урок!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19" y="3284985"/>
            <a:ext cx="9252519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Радиоволны и </a:t>
            </a:r>
            <a:r>
              <a:rPr lang="ru-RU" sz="4000" dirty="0" smtClean="0"/>
              <a:t>электромагнитные</a:t>
            </a:r>
            <a:r>
              <a:rPr lang="ru-RU" dirty="0" smtClean="0"/>
              <a:t> волны</a:t>
            </a:r>
            <a:endParaRPr lang="ru-RU" dirty="0"/>
          </a:p>
        </p:txBody>
      </p:sp>
      <p:pic>
        <p:nvPicPr>
          <p:cNvPr id="3" name="Picture 3" descr="C:\Users\Tanti\Desktop\функции в профессиях\sxem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4946650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Tanti\Desktop\функции в профессиях\электромаг волна с круговой поляризацие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626" y="27993"/>
            <a:ext cx="5267373" cy="32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C:\Users\Tanti\Desktop\функции в профессиях\радиоволн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549"/>
            <a:ext cx="3972669" cy="2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0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График скорости роста дрожжей</a:t>
            </a:r>
            <a:endParaRPr lang="ru-RU" dirty="0"/>
          </a:p>
        </p:txBody>
      </p:sp>
      <p:pic>
        <p:nvPicPr>
          <p:cNvPr id="41986" name="Picture 2" descr="C:\Users\Tanti\Desktop\функции в профессиях\график скорости роста дрожже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256584" cy="46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5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anti\Desktop\функции в профессиях\img_17335424_1199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692696"/>
            <a:ext cx="874454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5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76" y="4077072"/>
            <a:ext cx="13906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1728192" cy="17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39472"/>
            <a:ext cx="1720393" cy="139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517" y="1365841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449" y="4091334"/>
            <a:ext cx="2412614" cy="149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04722" y="4077072"/>
            <a:ext cx="1713098" cy="15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одержимое 1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80920" cy="11017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Для </a:t>
            </a:r>
            <a:r>
              <a:rPr lang="ru-RU" sz="3000" dirty="0" smtClean="0">
                <a:solidFill>
                  <a:schemeClr val="tx1"/>
                </a:solidFill>
              </a:rPr>
              <a:t>каждого </a:t>
            </a:r>
            <a:r>
              <a:rPr lang="ru-RU" sz="3000" dirty="0" smtClean="0">
                <a:solidFill>
                  <a:schemeClr val="tx1"/>
                </a:solidFill>
              </a:rPr>
              <a:t>графика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укажите </a:t>
            </a:r>
            <a:r>
              <a:rPr lang="ru-RU" sz="3000" dirty="0" smtClean="0">
                <a:solidFill>
                  <a:schemeClr val="tx1"/>
                </a:solidFill>
              </a:rPr>
              <a:t>соответствующую функцию</a:t>
            </a:r>
            <a:endParaRPr lang="ru-RU" sz="30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41" y="1268760"/>
            <a:ext cx="15906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203" y="1298743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35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76" y="4077072"/>
            <a:ext cx="13906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1728192" cy="17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39472"/>
            <a:ext cx="1720393" cy="139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517" y="1365841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449" y="4091334"/>
            <a:ext cx="2412614" cy="149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04722" y="4077072"/>
            <a:ext cx="1713098" cy="15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одержимое 1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80920" cy="11017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Для каждой функции укажите соответствующий график</a:t>
            </a:r>
          </a:p>
          <a:p>
            <a:pPr marL="45720" indent="0">
              <a:buNone/>
            </a:pP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86931" y="3142745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31" y="3142745"/>
                <a:ext cx="1422495" cy="369332"/>
              </a:xfrm>
              <a:prstGeom prst="rect">
                <a:avLst/>
              </a:prstGeom>
              <a:blipFill rotWithShape="1">
                <a:blip r:embed="rId8" cstate="email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523441" y="5852829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41" y="5852829"/>
                <a:ext cx="1422495" cy="369332"/>
              </a:xfrm>
              <a:prstGeom prst="rect">
                <a:avLst/>
              </a:prstGeom>
              <a:blipFill rotWithShape="1">
                <a:blip r:embed="rId9" cstate="email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6806509" y="3142745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09" y="3142745"/>
                <a:ext cx="1422495" cy="369332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4508824" y="3046006"/>
                <a:ext cx="1422495" cy="372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4" y="3046006"/>
                <a:ext cx="1422495" cy="372410"/>
              </a:xfrm>
              <a:prstGeom prst="rect">
                <a:avLst/>
              </a:prstGeom>
              <a:blipFill rotWithShape="1">
                <a:blip r:embed="rId11" cstate="email"/>
                <a:stretch>
                  <a:fillRect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2345592" y="3046006"/>
                <a:ext cx="1422495" cy="634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592" y="3046006"/>
                <a:ext cx="1422495" cy="634789"/>
              </a:xfrm>
              <a:prstGeom prst="rect">
                <a:avLst/>
              </a:prstGeom>
              <a:blipFill rotWithShape="1">
                <a:blip r:embed="rId12" cstate="email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2404722" y="5949280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722" y="5949280"/>
                <a:ext cx="1422495" cy="369332"/>
              </a:xfrm>
              <a:prstGeom prst="rect">
                <a:avLst/>
              </a:prstGeom>
              <a:blipFill rotWithShape="1">
                <a:blip r:embed="rId13" cstate="email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4355976" y="6039489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6039489"/>
                <a:ext cx="1422495" cy="369332"/>
              </a:xfrm>
              <a:prstGeom prst="rect">
                <a:avLst/>
              </a:prstGeom>
              <a:blipFill rotWithShape="1">
                <a:blip r:embed="rId14" cstate="email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6756525" y="6015352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25" y="6015352"/>
                <a:ext cx="1422495" cy="369332"/>
              </a:xfrm>
              <a:prstGeom prst="rect">
                <a:avLst/>
              </a:prstGeom>
              <a:blipFill rotWithShape="1">
                <a:blip r:embed="rId15" cstate="email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41" y="1268760"/>
            <a:ext cx="15906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203" y="1298743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35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668</Words>
  <Application>Microsoft Office PowerPoint</Application>
  <PresentationFormat>Экран (4:3)</PresentationFormat>
  <Paragraphs>198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Воздушный поток</vt:lpstr>
      <vt:lpstr>  Урок по подготовке к ОГЭ  в  9  классе.</vt:lpstr>
      <vt:lpstr>График измерения артериального давления человека</vt:lpstr>
      <vt:lpstr>Статистические данные</vt:lpstr>
      <vt:lpstr>Солнечная активность</vt:lpstr>
      <vt:lpstr>Радиоволны и электромагнитные волны</vt:lpstr>
      <vt:lpstr>График скорости роста дрожжей</vt:lpstr>
      <vt:lpstr>Слайд 7</vt:lpstr>
      <vt:lpstr>Слайд 8</vt:lpstr>
      <vt:lpstr>Слайд 9</vt:lpstr>
      <vt:lpstr>Ответь   на   вопрос:</vt:lpstr>
      <vt:lpstr>Ответь   на   вопрос:</vt:lpstr>
      <vt:lpstr>Ответь   на   вопрос:</vt:lpstr>
      <vt:lpstr>Ответь   на   вопрос: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Линейная функция y=kх+b</vt:lpstr>
      <vt:lpstr>Слайд 22</vt:lpstr>
      <vt:lpstr>Слайд 23</vt:lpstr>
      <vt:lpstr>Слайд 24</vt:lpstr>
      <vt:lpstr>Слайд 25</vt:lpstr>
      <vt:lpstr> </vt:lpstr>
      <vt:lpstr>Слайд 27</vt:lpstr>
      <vt:lpstr>Некоторые свойства функции: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Решим вместе:</vt:lpstr>
      <vt:lpstr>Слайд 39</vt:lpstr>
      <vt:lpstr>Слайд 40</vt:lpstr>
      <vt:lpstr>Слайд 41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–в  7  классе</dc:title>
  <dc:creator>Танюша</dc:creator>
  <cp:lastModifiedBy>админ</cp:lastModifiedBy>
  <cp:revision>114</cp:revision>
  <dcterms:created xsi:type="dcterms:W3CDTF">2002-10-31T16:40:16Z</dcterms:created>
  <dcterms:modified xsi:type="dcterms:W3CDTF">2017-10-09T22:08:19Z</dcterms:modified>
</cp:coreProperties>
</file>