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7"/>
  </p:notesMasterIdLst>
  <p:sldIdLst>
    <p:sldId id="296" r:id="rId2"/>
    <p:sldId id="284" r:id="rId3"/>
    <p:sldId id="299" r:id="rId4"/>
    <p:sldId id="266" r:id="rId5"/>
    <p:sldId id="28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DF6E3"/>
    <a:srgbClr val="FFCC00"/>
    <a:srgbClr val="FF9933"/>
    <a:srgbClr val="6982FD"/>
    <a:srgbClr val="855959"/>
    <a:srgbClr val="99FF99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1707" autoAdjust="0"/>
  </p:normalViewPr>
  <p:slideViewPr>
    <p:cSldViewPr>
      <p:cViewPr varScale="1">
        <p:scale>
          <a:sx n="76" d="100"/>
          <a:sy n="76" d="100"/>
        </p:scale>
        <p:origin x="-57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0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47C687-6123-40D7-B796-8B23A3E88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0039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6669A1-F2E8-4D36-A972-619CD84D5F9D}" type="slidenum">
              <a:rPr lang="ru-RU" altLang="ru-RU" smtClean="0"/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297BA2-0D6E-45F3-9E69-6716DBBE1F82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41" name="Rectangle 269"/>
          <p:cNvSpPr>
            <a:spLocks noChangeArrowheads="1"/>
          </p:cNvSpPr>
          <p:nvPr/>
        </p:nvSpPr>
        <p:spPr bwMode="hidden">
          <a:xfrm>
            <a:off x="1828800" y="5835650"/>
            <a:ext cx="5867400" cy="782638"/>
          </a:xfrm>
          <a:prstGeom prst="rect">
            <a:avLst/>
          </a:prstGeom>
          <a:gradFill rotWithShape="1">
            <a:gsLst>
              <a:gs pos="0">
                <a:srgbClr val="000000">
                  <a:alpha val="39999"/>
                </a:srgbClr>
              </a:gs>
              <a:gs pos="100000">
                <a:srgbClr val="00000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340" name="Picture 268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51163"/>
            <a:ext cx="9167813" cy="368458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1295400"/>
            <a:ext cx="6324600" cy="1371600"/>
          </a:xfrm>
        </p:spPr>
        <p:txBody>
          <a:bodyPr/>
          <a:lstStyle>
            <a:lvl1pPr>
              <a:defRPr sz="5000" i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" y="2743200"/>
            <a:ext cx="6400800" cy="3810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277" name="Text Box 205"/>
          <p:cNvSpPr txBox="1">
            <a:spLocks noChangeArrowheads="1"/>
          </p:cNvSpPr>
          <p:nvPr/>
        </p:nvSpPr>
        <p:spPr bwMode="gray">
          <a:xfrm>
            <a:off x="4265613" y="6156325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200" b="0">
                <a:latin typeface="Arial Black" pitchFamily="34" charset="0"/>
              </a:rPr>
              <a:t>L/O/G/O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362200" y="6477000"/>
            <a:ext cx="1447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91400" y="6477000"/>
            <a:ext cx="1600200" cy="24447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638800" y="6477000"/>
            <a:ext cx="1524000" cy="24447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CF64CF2-373E-4C31-A66C-1C2C5BE919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401" name="Picture 3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28800" y="3581400"/>
            <a:ext cx="1295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03" name="Rectangle 331"/>
          <p:cNvSpPr>
            <a:spLocks noChangeArrowheads="1"/>
          </p:cNvSpPr>
          <p:nvPr/>
        </p:nvSpPr>
        <p:spPr bwMode="hidden">
          <a:xfrm>
            <a:off x="76200" y="2667000"/>
            <a:ext cx="7315200" cy="76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05" name="Picture 333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0913" y="1093788"/>
            <a:ext cx="1009650" cy="200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6512E-7 C 0.13386 0.06591 0.26407 0.2352 0.26754 0.23219 C 0.27101 0.22919 0.35157 -0.05365 0.40677 -0.0555 C 0.46198 -0.05735 0.51059 0.06383 0.5165 0.06591 C 0.52223 0.06776 0.57257 -0.22664 0.6382 -0.22456 C 0.70382 -0.22248 0.74723 -0.07354 0.75434 -0.06938 C 0.76198 -0.06522 0.81424 -0.3994 0.88629 -0.395 C 0.95834 -0.39061 0.99427 -0.21947 0.99896 -0.22155 C 1.12448 -0.38645 1.20261 -0.42923 1.25608 -0.48381 " pathEditMode="relative" rAng="0" ptsTypes="sssssssfs">
                                      <p:cBhvr>
                                        <p:cTn id="13" dur="5000" fill="hold"/>
                                        <p:tgtEl>
                                          <p:spTgt spid="3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" y="-1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1" grpId="0" animBg="1"/>
      <p:bldP spid="3074" grpId="0"/>
      <p:bldP spid="30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0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51E0-4E27-47A0-B62B-4350A6A1D0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338"/>
            <a:ext cx="2057400" cy="6164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338"/>
            <a:ext cx="6019800" cy="6164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FF185-0D9A-4AEB-B9AC-CE0CF06D9B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5AE66-EAD1-4704-B845-304BBBFFF3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5AE66-EAD1-4704-B845-304BBBFFF3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5AE66-EAD1-4704-B845-304BBBFFF3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78486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5AE66-EAD1-4704-B845-304BBBFFF3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DD134-AEAC-40A8-A7C5-2AE7F1E418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14DA5-336B-4552-8EBE-2118BB9C24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B812-1CDB-4E4D-B489-964D774F2B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1BE8A-19BC-4E4B-8733-2C7099E1FB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4A95-F394-4C97-8668-C79C5B90E9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D7740-4796-47DF-9545-603BD77105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20A01-BDDF-43BB-9A1B-EF8C767532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FE308-C3D1-4BC5-9498-C18589C0FF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45AE66-EAD1-4704-B845-304BBBFFF3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5400" y="1062038"/>
            <a:ext cx="7313613" cy="73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60338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package" Target="../embeddings/____________Microsoft_Office_PowerPoint1.pptx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&#1042;&#1077;&#1089;&#1077;&#1083;&#1072;&#1103;%20&#1079;&#1072;&#1088;&#1103;&#1076;&#1082;&#1072;.mp4" TargetMode="External"/><Relationship Id="rId5" Type="http://schemas.openxmlformats.org/officeDocument/2006/relationships/package" Target="../embeddings/____________Microsoft_Office_PowerPoint3.pptx"/><Relationship Id="rId4" Type="http://schemas.openxmlformats.org/officeDocument/2006/relationships/package" Target="../embeddings/____________Microsoft_Office_PowerPoint2.ppt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357158" y="1000108"/>
            <a:ext cx="8572560" cy="437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Графические операторы и процедуры.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2170492" cy="5286412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>ЗНАТЬ: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13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УМЕТЬ: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7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85984" y="357166"/>
            <a:ext cx="6537246" cy="6072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rgbClr val="FFC000"/>
                </a:solidFill>
              </a:rPr>
              <a:t>Повторить и обобщить знания о графических операторах и процедурах,  </a:t>
            </a:r>
          </a:p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rgbClr val="FFC000"/>
                </a:solidFill>
              </a:rPr>
              <a:t>закрепить </a:t>
            </a:r>
            <a:r>
              <a:rPr lang="ru-RU" sz="2400" b="1" dirty="0">
                <a:solidFill>
                  <a:srgbClr val="FFC000"/>
                </a:solidFill>
              </a:rPr>
              <a:t>умение решать задачи с использованием </a:t>
            </a:r>
            <a:r>
              <a:rPr lang="ru-RU" sz="2400" b="1" dirty="0" smtClean="0">
                <a:solidFill>
                  <a:srgbClr val="FFC000"/>
                </a:solidFill>
              </a:rPr>
              <a:t>графических примитивов. </a:t>
            </a:r>
          </a:p>
          <a:p>
            <a:pPr>
              <a:lnSpc>
                <a:spcPct val="120000"/>
              </a:lnSpc>
            </a:pPr>
            <a:endParaRPr lang="kk-KZ" sz="2400" b="1" dirty="0" smtClean="0">
              <a:solidFill>
                <a:srgbClr val="FFC000"/>
              </a:solidFill>
            </a:endParaRPr>
          </a:p>
          <a:p>
            <a:pPr>
              <a:lnSpc>
                <a:spcPct val="120000"/>
              </a:lnSpc>
            </a:pPr>
            <a:r>
              <a:rPr lang="kk-KZ" sz="2400" b="1" dirty="0" smtClean="0">
                <a:solidFill>
                  <a:srgbClr val="FFC000"/>
                </a:solidFill>
              </a:rPr>
              <a:t>Операторы и процедуры графических примитивов;</a:t>
            </a:r>
          </a:p>
          <a:p>
            <a:pPr>
              <a:lnSpc>
                <a:spcPct val="120000"/>
              </a:lnSpc>
            </a:pPr>
            <a:endParaRPr lang="kk-KZ" sz="2400" b="1" dirty="0" smtClean="0">
              <a:solidFill>
                <a:srgbClr val="FFC000"/>
              </a:solidFill>
            </a:endParaRPr>
          </a:p>
          <a:p>
            <a:pPr>
              <a:lnSpc>
                <a:spcPct val="120000"/>
              </a:lnSpc>
            </a:pPr>
            <a:r>
              <a:rPr lang="kk-KZ" sz="2400" b="1" dirty="0" smtClean="0">
                <a:solidFill>
                  <a:srgbClr val="FFC000"/>
                </a:solidFill>
              </a:rPr>
              <a:t>программировать графические программы</a:t>
            </a:r>
            <a:r>
              <a:rPr lang="ru-RU" sz="2400" b="1" dirty="0" smtClean="0">
                <a:solidFill>
                  <a:srgbClr val="FFC000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endParaRPr lang="ru-RU" sz="2400" dirty="0" smtClean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1250" y="5105564"/>
            <a:ext cx="6569222" cy="11227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ru-RU"/>
            </a:defPPr>
            <a:lvl1pPr eaLnBrk="0" hangingPunct="0">
              <a:lnSpc>
                <a:spcPct val="120000"/>
              </a:lnSpc>
              <a:defRPr sz="24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47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5" name="Freeform 3"/>
          <p:cNvSpPr>
            <a:spLocks/>
          </p:cNvSpPr>
          <p:nvPr/>
        </p:nvSpPr>
        <p:spPr bwMode="gray">
          <a:xfrm rot="1031222">
            <a:off x="2214546" y="2786058"/>
            <a:ext cx="1900238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0196" name="Freeform 4"/>
          <p:cNvSpPr>
            <a:spLocks/>
          </p:cNvSpPr>
          <p:nvPr/>
        </p:nvSpPr>
        <p:spPr bwMode="gray">
          <a:xfrm>
            <a:off x="4286248" y="2714620"/>
            <a:ext cx="366712" cy="2071702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0197" name="Freeform 5"/>
          <p:cNvSpPr>
            <a:spLocks/>
          </p:cNvSpPr>
          <p:nvPr/>
        </p:nvSpPr>
        <p:spPr bwMode="gray">
          <a:xfrm rot="20765467" flipH="1">
            <a:off x="4857752" y="2786058"/>
            <a:ext cx="1900237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57224" y="1500174"/>
            <a:ext cx="1979635" cy="1514478"/>
            <a:chOff x="4320" y="1152"/>
            <a:chExt cx="414" cy="402"/>
          </a:xfrm>
          <a:solidFill>
            <a:schemeClr val="tx2">
              <a:lumMod val="90000"/>
            </a:schemeClr>
          </a:solidFill>
        </p:grpSpPr>
        <p:sp>
          <p:nvSpPr>
            <p:cNvPr id="1160199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0200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428992" y="1500174"/>
            <a:ext cx="2000264" cy="1500198"/>
            <a:chOff x="4320" y="1152"/>
            <a:chExt cx="414" cy="402"/>
          </a:xfrm>
        </p:grpSpPr>
        <p:sp>
          <p:nvSpPr>
            <p:cNvPr id="1160203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0204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60206" name="AutoShape 14"/>
          <p:cNvSpPr>
            <a:spLocks noChangeArrowheads="1"/>
          </p:cNvSpPr>
          <p:nvPr/>
        </p:nvSpPr>
        <p:spPr bwMode="gray">
          <a:xfrm>
            <a:off x="6000760" y="1500174"/>
            <a:ext cx="2000264" cy="150019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60211" name="AutoShape 19"/>
          <p:cNvSpPr>
            <a:spLocks noChangeArrowheads="1"/>
          </p:cNvSpPr>
          <p:nvPr/>
        </p:nvSpPr>
        <p:spPr bwMode="ltGray">
          <a:xfrm>
            <a:off x="1643042" y="4786322"/>
            <a:ext cx="5929353" cy="976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0212" name="Rectangle 20"/>
          <p:cNvSpPr>
            <a:spLocks noChangeArrowheads="1"/>
          </p:cNvSpPr>
          <p:nvPr/>
        </p:nvSpPr>
        <p:spPr bwMode="auto">
          <a:xfrm>
            <a:off x="1714480" y="4857760"/>
            <a:ext cx="58086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2400" b="1" dirty="0" smtClean="0">
                <a:latin typeface="Arial" pitchFamily="34" charset="0"/>
              </a:rPr>
              <a:t>Задание 4</a:t>
            </a:r>
          </a:p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2400" b="1" dirty="0" smtClean="0">
                <a:latin typeface="Arial" pitchFamily="34" charset="0"/>
              </a:rPr>
              <a:t>Практическая работа за ПК:</a:t>
            </a:r>
            <a:endParaRPr lang="en-US" sz="2400" b="1" dirty="0">
              <a:latin typeface="Arial" pitchFamily="34" charset="0"/>
            </a:endParaRPr>
          </a:p>
        </p:txBody>
      </p:sp>
      <p:graphicFrame>
        <p:nvGraphicFramePr>
          <p:cNvPr id="4403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00100" y="1643050"/>
          <a:ext cx="1714512" cy="1238524"/>
        </p:xfrm>
        <a:graphic>
          <a:graphicData uri="http://schemas.openxmlformats.org/presentationml/2006/ole">
            <p:oleObj spid="_x0000_s44034" name="Презентация" r:id="rId3" imgW="19216161" imgH="14410922" progId="PowerPoint.Show.12">
              <p:embed/>
            </p:oleObj>
          </a:graphicData>
        </a:graphic>
      </p:graphicFrame>
      <p:graphicFrame>
        <p:nvGraphicFramePr>
          <p:cNvPr id="44035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71868" y="1643050"/>
          <a:ext cx="1738259" cy="1214446"/>
        </p:xfrm>
        <a:graphic>
          <a:graphicData uri="http://schemas.openxmlformats.org/presentationml/2006/ole">
            <p:oleObj spid="_x0000_s44035" name="Презентация" r:id="rId4" imgW="2718937" imgH="2039108" progId="PowerPoint.Show.12">
              <p:embed/>
            </p:oleObj>
          </a:graphicData>
        </a:graphic>
      </p:graphicFrame>
      <p:graphicFrame>
        <p:nvGraphicFramePr>
          <p:cNvPr id="44036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143636" y="1643050"/>
          <a:ext cx="1714512" cy="1214445"/>
        </p:xfrm>
        <a:graphic>
          <a:graphicData uri="http://schemas.openxmlformats.org/presentationml/2006/ole">
            <p:oleObj spid="_x0000_s44036" name="Презентация" r:id="rId5" imgW="3031100" imgH="2272396" progId="PowerPoint.Show.12">
              <p:embed/>
            </p:oleObj>
          </a:graphicData>
        </a:graphic>
      </p:graphicFrame>
      <p:sp>
        <p:nvSpPr>
          <p:cNvPr id="44038" name="AutoShape 6" descr="&amp;Kcy;&amp;acy;&amp;rcy;&amp;tcy;&amp;icy;&amp;ncy;&amp;kcy;&amp;icy; &amp;pcy;&amp;ocy; &amp;zcy;&amp;acy;&amp;pcy;&amp;rcy;&amp;ocy;&amp;scy;&amp;ucy; &amp;Acy;&amp;ncy;&amp;icy;&amp;mcy;&amp;acy;&amp;tscy;&amp;icy;&amp;icy; &amp;fcy;&amp;icy;&amp;zcy;&amp;mcy;&amp;icy;&amp;ncy;&amp;ucy;&amp;tcy;&amp;k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ltGray">
          <a:xfrm>
            <a:off x="214282" y="3643314"/>
            <a:ext cx="2928958" cy="976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Rectangle 20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285720" y="3857628"/>
            <a:ext cx="285752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3200" b="1" dirty="0" smtClean="0">
                <a:latin typeface="Arial" pitchFamily="34" charset="0"/>
              </a:rPr>
              <a:t>Физ.минутка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black">
          <a:xfrm>
            <a:off x="357158" y="214290"/>
            <a:ext cx="8572560" cy="85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Графические операторы и процедуры.</a:t>
            </a: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ltGray">
          <a:xfrm>
            <a:off x="5786446" y="3643314"/>
            <a:ext cx="2928958" cy="976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Rectangle 2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929322" y="3857628"/>
            <a:ext cx="285752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3200" b="1" dirty="0" err="1" smtClean="0">
                <a:latin typeface="Arial" pitchFamily="34" charset="0"/>
              </a:rPr>
              <a:t>Дом.задание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ltGray">
          <a:xfrm>
            <a:off x="285720" y="5881688"/>
            <a:ext cx="2928958" cy="976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ltGray">
          <a:xfrm>
            <a:off x="5786446" y="5881688"/>
            <a:ext cx="2928958" cy="976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Rectangle 2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143636" y="6072206"/>
            <a:ext cx="250033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3200" b="1" dirty="0" smtClean="0">
                <a:latin typeface="Arial" pitchFamily="34" charset="0"/>
              </a:rPr>
              <a:t>Рефлексия</a:t>
            </a:r>
            <a:endParaRPr lang="en-US" sz="3200" b="1" dirty="0">
              <a:latin typeface="Arial" pitchFamily="34" charset="0"/>
            </a:endParaRPr>
          </a:p>
        </p:txBody>
      </p:sp>
      <p:sp>
        <p:nvSpPr>
          <p:cNvPr id="31" name="Rectangle 20">
            <a:hlinkClick r:id="rId6" action="ppaction://hlinkfile"/>
          </p:cNvPr>
          <p:cNvSpPr>
            <a:spLocks noChangeArrowheads="1"/>
          </p:cNvSpPr>
          <p:nvPr/>
        </p:nvSpPr>
        <p:spPr bwMode="auto">
          <a:xfrm>
            <a:off x="1000100" y="6072206"/>
            <a:ext cx="142876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3200" b="1" dirty="0" smtClean="0">
                <a:latin typeface="Arial" pitchFamily="34" charset="0"/>
              </a:rPr>
              <a:t>Тест</a:t>
            </a:r>
            <a:endParaRPr lang="en-US" sz="3200" b="1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785794"/>
            <a:ext cx="8435280" cy="831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C000"/>
                </a:solidFill>
              </a:rPr>
              <a:t>Домашнее задание: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071538" y="2214554"/>
            <a:ext cx="714376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/>
              <a:t>§14-15, стр.77- 90,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/>
              <a:t>Тест на стр.85,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/>
              <a:t>Практическая работа на стр.90.</a:t>
            </a:r>
            <a:endParaRPr lang="ru-RU" sz="2400" b="0" i="1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00042"/>
            <a:ext cx="5929354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Рефлексия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«Лестница успеха»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72074"/>
            <a:ext cx="3714776" cy="147732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Знаю…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3571876"/>
            <a:ext cx="3714776" cy="1477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Понимаю…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2071678"/>
            <a:ext cx="3714776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Умею…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endParaRPr lang="ru-RU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 1">
      <a:dk1>
        <a:srgbClr val="808080"/>
      </a:dk1>
      <a:lt1>
        <a:srgbClr val="FFFFFF"/>
      </a:lt1>
      <a:dk2>
        <a:srgbClr val="003366"/>
      </a:dk2>
      <a:lt2>
        <a:srgbClr val="FFFFCC"/>
      </a:lt2>
      <a:accent1>
        <a:srgbClr val="79CE24"/>
      </a:accent1>
      <a:accent2>
        <a:srgbClr val="E45267"/>
      </a:accent2>
      <a:accent3>
        <a:srgbClr val="AAADB8"/>
      </a:accent3>
      <a:accent4>
        <a:srgbClr val="DADADA"/>
      </a:accent4>
      <a:accent5>
        <a:srgbClr val="BEE3AC"/>
      </a:accent5>
      <a:accent6>
        <a:srgbClr val="CF495D"/>
      </a:accent6>
      <a:hlink>
        <a:srgbClr val="5FC3D7"/>
      </a:hlink>
      <a:folHlink>
        <a:srgbClr val="FAA71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1726</TotalTime>
  <Words>79</Words>
  <Application>Microsoft Office PowerPoint</Application>
  <PresentationFormat>Экран (4:3)</PresentationFormat>
  <Paragraphs>25</Paragraphs>
  <Slides>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Тема1</vt:lpstr>
      <vt:lpstr>Презентация Microsoft Office PowerPoint</vt:lpstr>
      <vt:lpstr>Слайд 1</vt:lpstr>
      <vt:lpstr>Цель:      ЗНАТЬ:   УМЕТЬ:     </vt:lpstr>
      <vt:lpstr>Слайд 3</vt:lpstr>
      <vt:lpstr>Домашнее задание:</vt:lpstr>
      <vt:lpstr>Рефлексия  «Лестница успеха»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2000 Презентация и POWER POINT</dc:title>
  <dc:creator>www.PHILka.RU</dc:creator>
  <cp:lastModifiedBy>Школа</cp:lastModifiedBy>
  <cp:revision>113</cp:revision>
  <dcterms:created xsi:type="dcterms:W3CDTF">2009-03-30T18:45:09Z</dcterms:created>
  <dcterms:modified xsi:type="dcterms:W3CDTF">2017-01-25T06:26:06Z</dcterms:modified>
</cp:coreProperties>
</file>