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76" r:id="rId3"/>
    <p:sldId id="257" r:id="rId4"/>
    <p:sldId id="267" r:id="rId5"/>
    <p:sldId id="265" r:id="rId6"/>
    <p:sldId id="269" r:id="rId7"/>
    <p:sldId id="268" r:id="rId8"/>
    <p:sldId id="262" r:id="rId9"/>
    <p:sldId id="258" r:id="rId10"/>
    <p:sldId id="260" r:id="rId11"/>
    <p:sldId id="263" r:id="rId12"/>
    <p:sldId id="271" r:id="rId13"/>
    <p:sldId id="264" r:id="rId14"/>
    <p:sldId id="259" r:id="rId15"/>
    <p:sldId id="261" r:id="rId16"/>
    <p:sldId id="266" r:id="rId17"/>
    <p:sldId id="270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20A0"/>
    <a:srgbClr val="B20E1E"/>
    <a:srgbClr val="F43F06"/>
    <a:srgbClr val="0FB158"/>
    <a:srgbClr val="09A2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748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357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69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6599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211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98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156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291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128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61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022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53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87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570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64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2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75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23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32620" y="3979571"/>
            <a:ext cx="5254580" cy="23825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ru-RU" sz="2000" dirty="0" smtClean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Руководитель проекта: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преподаватель немецкого языка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андреева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000" dirty="0" err="1" smtClean="0">
                <a:solidFill>
                  <a:schemeClr val="accent5">
                    <a:lumMod val="50000"/>
                  </a:schemeClr>
                </a:solidFill>
              </a:rPr>
              <a:t>о.а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189" y="1584101"/>
            <a:ext cx="10161430" cy="258532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5400" b="1" i="1" dirty="0">
                <a:solidFill>
                  <a:srgbClr val="F43F06"/>
                </a:solidFill>
              </a:rPr>
              <a:t>Интересные факты </a:t>
            </a:r>
            <a:r>
              <a:rPr lang="ru-RU" sz="5400" b="1" i="1" dirty="0" smtClean="0">
                <a:solidFill>
                  <a:srgbClr val="F43F06"/>
                </a:solidFill>
              </a:rPr>
              <a:t>из   жизни </a:t>
            </a:r>
            <a:r>
              <a:rPr lang="ru-RU" sz="5400" b="1" i="1" dirty="0">
                <a:solidFill>
                  <a:srgbClr val="F43F06"/>
                </a:solidFill>
              </a:rPr>
              <a:t>немцев</a:t>
            </a:r>
          </a:p>
          <a:p>
            <a:pPr algn="ctr"/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75375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10"/>
    </mc:Choice>
    <mc:Fallback xmlns="">
      <p:transition spd="slow" advTm="2121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335" y="103032"/>
            <a:ext cx="10364451" cy="1493947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Sonnabend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alle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Geschäfte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sind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geschlossen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Und sie können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kaum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etwas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kaufen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382592" y="2511380"/>
            <a:ext cx="7559898" cy="32798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968" y="1572126"/>
            <a:ext cx="8518358" cy="51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5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54"/>
    </mc:Choice>
    <mc:Fallback xmlns="">
      <p:transition spd="slow" advTm="2085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28789"/>
            <a:ext cx="10364451" cy="1860432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Немцы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одеваются практично, удобно. Женщины часто выходят без макияжа и не носят каблуки. Самый популярный вид сумки – рюкзак.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996225" y="2614411"/>
            <a:ext cx="7353838" cy="317678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68" y="1648497"/>
            <a:ext cx="8325853" cy="508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5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74"/>
    </mc:Choice>
    <mc:Fallback xmlns="">
      <p:transition spd="slow" advTm="21874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28789"/>
            <a:ext cx="10364451" cy="208590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Любимая немецкая затея: перед выходом на улицу нарезать себе в коробочку моркови, яблочек,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бананчиков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анансиков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потом везде этим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хрумкать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метро, в поезде и т.д.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59866" y="1751527"/>
            <a:ext cx="7276562" cy="48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6"/>
    </mc:Choice>
    <mc:Fallback xmlns="">
      <p:transition spd="slow" advTm="2136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28457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700" b="1" dirty="0" smtClean="0"/>
              <a:t>11. Благодаря </a:t>
            </a:r>
            <a:r>
              <a:rPr lang="ru-RU" sz="2700" b="1" dirty="0"/>
              <a:t>закону о защите животных на улицах немецких городов практически не встретишь бродячих собак или кошек. Жестокое обращение с домашними животными, выдворение их на улицу в Германии запрещено.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434106" y="2962141"/>
            <a:ext cx="6336407" cy="282905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096" y="2186788"/>
            <a:ext cx="7619048" cy="43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3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87"/>
    </mc:Choice>
    <mc:Fallback xmlns="">
      <p:transition spd="slow" advTm="2188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401053"/>
            <a:ext cx="10364451" cy="181364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Немцы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всем любят порядок. Они сортируют мусор: бумажный отдельно, пластиковый отдельно, стеклянный отдельно (причем еще и по цвету), продуктовые отходы отдельно, одежду и обувь отдельно.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47" y="2069432"/>
            <a:ext cx="94488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33"/>
    </mc:Choice>
    <mc:Fallback xmlns="">
      <p:transition spd="slow" advTm="2123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Когда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дороге в Германии едет машина «Скорой Помощи» с включенными сигналами, все участники дорожного движения разъезжаются в разные стороны, останавливаются, чтобы пропустить эту машину.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859110" y="2820473"/>
            <a:ext cx="6375042" cy="2970726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147" y="2367092"/>
            <a:ext cx="7427495" cy="441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48"/>
    </mc:Choice>
    <mc:Fallback xmlns="">
      <p:transition spd="slow" advTm="2124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Детям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идущим в первый класс школы достаточно уметь считать до десяти и написать свое имя</a:t>
            </a:r>
            <a:r>
              <a:rPr lang="ru-RU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7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Оценки </a:t>
            </a: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начинают выставлять лишь в четвертом классе.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87683" y="2379971"/>
            <a:ext cx="9421478" cy="3424107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430" y="1748589"/>
            <a:ext cx="9752381" cy="499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6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3"/>
    </mc:Choice>
    <mc:Fallback xmlns="">
      <p:transition spd="slow" advTm="20933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Германии фермеры часто позволяют всем желающим самостоятельно убирать урожай за плату, которая в два раза ниже, чем за такую же продукцию в магазинах.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на поле даже нет продавца. Собрал, сколько хочешь, опусти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денюжку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банку. Все на честности.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37893" y="2214694"/>
            <a:ext cx="7804596" cy="453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8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14"/>
    </mc:Choice>
    <mc:Fallback xmlns="">
      <p:transition spd="slow" advTm="2151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57577"/>
            <a:ext cx="10364451" cy="150682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16. Если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шумят соседи, немцы никогда не пойдут разбираться сами, они позвонят полицаям.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62130" y="1481071"/>
            <a:ext cx="9890974" cy="513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2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36"/>
    </mc:Choice>
    <mc:Fallback xmlns="">
      <p:transition spd="slow" advTm="2113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155" y="90153"/>
            <a:ext cx="10763071" cy="1674253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За брошенный окурок в неположенном месте в Германии можно получить штраф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12134" y="1596980"/>
            <a:ext cx="8010659" cy="508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3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"/>
    </mc:Choice>
    <mc:Fallback xmlns="">
      <p:transition spd="slow" advTm="2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60608" y="476518"/>
            <a:ext cx="10582142" cy="6156102"/>
          </a:xfrm>
        </p:spPr>
        <p:txBody>
          <a:bodyPr>
            <a:normAutofit/>
          </a:bodyPr>
          <a:lstStyle/>
          <a:p>
            <a:r>
              <a:rPr lang="ru-RU" b="1" dirty="0"/>
              <a:t> </a:t>
            </a:r>
            <a:r>
              <a:rPr lang="ru-RU" sz="1600" b="1" dirty="0"/>
              <a:t>Объект  исследования –</a:t>
            </a:r>
            <a:r>
              <a:rPr lang="ru-RU" sz="1600" dirty="0"/>
              <a:t> менталитет жителей немецкоговорящих стран. </a:t>
            </a:r>
          </a:p>
          <a:p>
            <a:r>
              <a:rPr lang="ru-RU" sz="1600" b="1" dirty="0"/>
              <a:t> </a:t>
            </a:r>
            <a:r>
              <a:rPr lang="ru-RU" sz="1600" b="1" dirty="0" smtClean="0"/>
              <a:t>Предметом</a:t>
            </a:r>
            <a:r>
              <a:rPr lang="ru-RU" sz="1600" dirty="0" smtClean="0"/>
              <a:t> </a:t>
            </a:r>
            <a:r>
              <a:rPr lang="ru-RU" sz="1600" dirty="0"/>
              <a:t>исследования являются интересные необычные факты из жизни немцев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b="1" dirty="0" smtClean="0"/>
              <a:t> </a:t>
            </a:r>
            <a:r>
              <a:rPr lang="ru-RU" sz="1600" b="1" dirty="0"/>
              <a:t>Целью</a:t>
            </a:r>
            <a:r>
              <a:rPr lang="ru-RU" sz="1600" dirty="0"/>
              <a:t>  исследования является  выявление отличий немецкого менталитета от </a:t>
            </a:r>
            <a:r>
              <a:rPr lang="ru-RU" sz="1600" dirty="0" smtClean="0"/>
              <a:t>русского</a:t>
            </a:r>
            <a:r>
              <a:rPr lang="ru-RU" sz="1600" dirty="0"/>
              <a:t>.</a:t>
            </a:r>
          </a:p>
          <a:p>
            <a:r>
              <a:rPr lang="ru-RU" sz="1600" b="1" dirty="0"/>
              <a:t> Задачи</a:t>
            </a:r>
            <a:r>
              <a:rPr lang="ru-RU" sz="1600" dirty="0"/>
              <a:t> исследования:</a:t>
            </a:r>
          </a:p>
          <a:p>
            <a:r>
              <a:rPr lang="ru-RU" sz="1600" dirty="0"/>
              <a:t>        1. проанализировать  информацию о менталитете жителей немецкоговорящих стран;</a:t>
            </a:r>
          </a:p>
          <a:p>
            <a:r>
              <a:rPr lang="ru-RU" sz="1600" dirty="0"/>
              <a:t>        2. выявить  и проанализировать необычные факты из жизни немцев;</a:t>
            </a:r>
          </a:p>
          <a:p>
            <a:r>
              <a:rPr lang="ru-RU" sz="1600" dirty="0"/>
              <a:t>        3. составить перечень наиболее интересных фактов из жизни немцев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b="1" dirty="0"/>
              <a:t>       Методы</a:t>
            </a:r>
            <a:r>
              <a:rPr lang="ru-RU" sz="1600" dirty="0"/>
              <a:t>: анализ художественной литературы по теме, наблюдение.</a:t>
            </a:r>
          </a:p>
        </p:txBody>
      </p:sp>
    </p:spTree>
    <p:extLst>
      <p:ext uri="{BB962C8B-B14F-4D97-AF65-F5344CB8AC3E}">
        <p14:creationId xmlns:p14="http://schemas.microsoft.com/office/powerpoint/2010/main" val="2365289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57578"/>
            <a:ext cx="10364451" cy="1210613"/>
          </a:xfrm>
        </p:spPr>
        <p:txBody>
          <a:bodyPr>
            <a:noAutofit/>
          </a:bodyPr>
          <a:lstStyle/>
          <a:p>
            <a:r>
              <a:rPr lang="ru-RU" sz="2800" i="1" dirty="0" smtClean="0"/>
              <a:t>18. Ну </a:t>
            </a:r>
            <a:r>
              <a:rPr lang="ru-RU" sz="2800" i="1" dirty="0"/>
              <a:t>и напоследок, в качестве заключения. Немцы народ очень любопытный, и они могут стать отличными друзьями или просто чудесными собеседниками.</a:t>
            </a:r>
            <a:endParaRPr lang="ru-RU" sz="28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014" y="1661073"/>
            <a:ext cx="8152327" cy="499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1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5"/>
    </mc:Choice>
    <mc:Fallback xmlns="">
      <p:transition spd="slow" advTm="21075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854557"/>
            <a:ext cx="10364451" cy="2511381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3B20A0"/>
                </a:solidFill>
              </a:rPr>
              <a:t>Спасибо за внимание!</a:t>
            </a:r>
            <a:endParaRPr lang="ru-RU" sz="6000" dirty="0">
              <a:solidFill>
                <a:srgbClr val="3B2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54568" y="5718220"/>
            <a:ext cx="3657601" cy="695459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2" y="90153"/>
            <a:ext cx="2533650" cy="2609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439" y="90153"/>
            <a:ext cx="2533650" cy="26098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10" y="3634256"/>
            <a:ext cx="3936824" cy="32237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51" y="296214"/>
            <a:ext cx="2242533" cy="19281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12" y="2780831"/>
            <a:ext cx="989835" cy="8534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175" y="60168"/>
            <a:ext cx="953037" cy="8842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589" y="3273782"/>
            <a:ext cx="919499" cy="8474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64" y="5391416"/>
            <a:ext cx="1714500" cy="11906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2" y="4315091"/>
            <a:ext cx="2514600" cy="22669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197" y="3944220"/>
            <a:ext cx="25146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3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52"/>
    </mc:Choice>
    <mc:Fallback xmlns="">
      <p:transition spd="slow" advTm="2175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03031"/>
            <a:ext cx="10364451" cy="158410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Deutschen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haben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keine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Gardinen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auf die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Fenster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Die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стеклянные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Türen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grosse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Fenster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gefallen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ihnen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sehr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395470" y="1378040"/>
            <a:ext cx="6593984" cy="533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72"/>
    </mc:Choice>
    <mc:Fallback xmlns="">
      <p:transition spd="slow" advTm="2077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15911"/>
            <a:ext cx="10364451" cy="140379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Deutschen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haben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keine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hoche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заборов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Es ist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sehr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wichtig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für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sie, die Strassen und ihre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Nachbarn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zu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sehen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558" y="1519707"/>
            <a:ext cx="8615966" cy="520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69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04"/>
    </mc:Choice>
    <mc:Fallback xmlns="">
      <p:transition spd="slow" advTm="2080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701" y="180304"/>
            <a:ext cx="10934164" cy="140379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Deutschen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sind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sehr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прямоленеян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Sie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sagen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nur und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immer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die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Wahrheit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Wenn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sie das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Huhn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braten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und etwas nicht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gelingt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 Deutschen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sagen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alles.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485622" y="2498500"/>
            <a:ext cx="6465195" cy="329269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389" y="1455313"/>
            <a:ext cx="7652085" cy="5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8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7"/>
    </mc:Choice>
    <mc:Fallback xmlns="">
      <p:transition spd="slow" advTm="2130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67426"/>
            <a:ext cx="10364451" cy="103031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4.В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Германии достаточно часто можно заходить в жилой дом не разуваясь.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131" y="1042712"/>
            <a:ext cx="8860665" cy="565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18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10"/>
    </mc:Choice>
    <mc:Fallback xmlns="">
      <p:transition spd="slow" advTm="2081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5008" y="103031"/>
            <a:ext cx="10003218" cy="1365161"/>
          </a:xfrm>
        </p:spPr>
        <p:txBody>
          <a:bodyPr>
            <a:no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 Deutschen laden nach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Hause nicht ein.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Warum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Niemand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weiss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das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31" y="1339403"/>
            <a:ext cx="8268237" cy="5370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207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05"/>
    </mc:Choice>
    <mc:Fallback xmlns="">
      <p:transition spd="slow" advTm="2100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90153"/>
            <a:ext cx="10364451" cy="1918951"/>
          </a:xfrm>
        </p:spPr>
        <p:txBody>
          <a:bodyPr>
            <a:noAutofit/>
          </a:bodyPr>
          <a:lstStyle/>
          <a:p>
            <a:r>
              <a:rPr lang="ru-RU" sz="2400" b="1" dirty="0"/>
              <a:t>6</a:t>
            </a:r>
            <a:r>
              <a:rPr lang="ru-RU" sz="2400" b="1" dirty="0" smtClean="0"/>
              <a:t>. Немцы </a:t>
            </a:r>
            <a:r>
              <a:rPr lang="ru-RU" sz="2400" b="1" dirty="0"/>
              <a:t>обожают украшать свой дом и сад. Личное пространство их дома не заканчивается на пороге, они убирают и украшают еще дальше: в саду, на прилегающей улице. </a:t>
            </a:r>
            <a:r>
              <a:rPr lang="ru-RU" sz="2400" b="1" dirty="0" smtClean="0"/>
              <a:t>в </a:t>
            </a:r>
            <a:r>
              <a:rPr lang="ru-RU" sz="2400" b="1" dirty="0"/>
              <a:t>супермаркетах можно найти огромный ассортимент различных украшений.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37894" y="1880315"/>
            <a:ext cx="7572776" cy="480381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300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82"/>
    </mc:Choice>
    <mc:Fallback xmlns="">
      <p:transition spd="slow" advTm="2118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24589"/>
            <a:ext cx="10364451" cy="1684422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den deutschen Paaren jeder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bezahlt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für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sich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selbst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Egal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wo sie sich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befinden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Restourant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oder im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Geschäft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64405" y="1506828"/>
            <a:ext cx="8390021" cy="518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4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94"/>
    </mc:Choice>
    <mc:Fallback xmlns="">
      <p:transition spd="slow" advTm="21194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453</TotalTime>
  <Words>540</Words>
  <Application>Microsoft Office PowerPoint</Application>
  <PresentationFormat>Широкоэкранный</PresentationFormat>
  <Paragraphs>32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Times New Roman</vt:lpstr>
      <vt:lpstr>Tw Cen MT</vt:lpstr>
      <vt:lpstr>Капля</vt:lpstr>
      <vt:lpstr>Презентация PowerPoint</vt:lpstr>
      <vt:lpstr>Презентация PowerPoint</vt:lpstr>
      <vt:lpstr>1. Die Deutschen haben keine Gardinen auf die Fenster. Die стеклянные Türen und grosse Fenster gefallen ihnen sehr. </vt:lpstr>
      <vt:lpstr>2. Die Deutschen haben keine hoche заборов. Es ist sehr wichtig für sie, die Strassen und ihre Nachbarn zu sehen. </vt:lpstr>
      <vt:lpstr>3. Die Deutschen sind sehr прямоленеян. Sie sagen nur und immer die Wahrheit. Wenn sie das Huhn braten und etwas nicht gelingt. Die Deutschen sagen alles. </vt:lpstr>
      <vt:lpstr>4.В Германии достаточно часто можно заходить в жилой дом не разуваясь.</vt:lpstr>
      <vt:lpstr>5. Die Deutschen laden nach Hause nicht ein. Warum? Niemand weiss das.</vt:lpstr>
      <vt:lpstr>6. Немцы обожают украшать свой дом и сад. Личное пространство их дома не заканчивается на пороге, они убирают и украшают еще дальше: в саду, на прилегающей улице. в супермаркетах можно найти огромный ассортимент различных украшений. </vt:lpstr>
      <vt:lpstr>7. In den deutschen Paaren jeder bezahlt für sich selbst. Egal wo sie sich befinden im Restourant oder im Geschäft. </vt:lpstr>
      <vt:lpstr>8. Am Sonnabend alle Geschäfte sind geschlossen. Und sie können kaum etwas kaufen.</vt:lpstr>
      <vt:lpstr>9. Немцы одеваются практично, удобно. Женщины часто выходят без макияжа и не носят каблуки. Самый популярный вид сумки – рюкзак. </vt:lpstr>
      <vt:lpstr>10. Любимая немецкая затея: перед выходом на улицу нарезать себе в коробочку моркови, яблочек, бананчиков, анансиков и потом везде этим хрумкать. В метро, в поезде и т.д. </vt:lpstr>
      <vt:lpstr>     11. Благодаря закону о защите животных на улицах немецких городов практически не встретишь бродячих собак или кошек. Жестокое обращение с домашними животными, выдворение их на улицу в Германии запрещено. </vt:lpstr>
      <vt:lpstr>12. Немцы во всем любят порядок. Они сортируют мусор: бумажный отдельно, пластиковый отдельно, стеклянный отдельно (причем еще и по цвету), продуктовые отходы отдельно, одежду и обувь отдельно. </vt:lpstr>
      <vt:lpstr>10. Когда по дороге в Германии едет машина «Скорой Помощи» с включенными сигналами, все участники дорожного движения разъезжаются в разные стороны, останавливаются, чтобы пропустить эту машину. </vt:lpstr>
      <vt:lpstr>12. Детям, идущим в первый класс школы достаточно уметь считать до десяти и написать свое имя.  Оценки детям начинают выставлять лишь в четвертом классе.   </vt:lpstr>
      <vt:lpstr>14. В Германии фермеры часто позволяют всем желающим самостоятельно убирать урожай за плату, которая в два раза ниже, чем за такую же продукцию в магазинах. Часто при этом на поле даже нет продавца. Собрал, сколько хочешь, опусти денюжку в банку. Все на честности. </vt:lpstr>
      <vt:lpstr>16. Если шумят соседи, немцы никогда не пойдут разбираться сами, они позвонят полицаям. </vt:lpstr>
      <vt:lpstr>17. За брошенный окурок в неположенном месте в Германии можно получить штраф</vt:lpstr>
      <vt:lpstr>18. Ну и напоследок, в качестве заключения. Немцы народ очень любопытный, и они могут стать отличными друзьями или просто чудесными собеседниками.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38</cp:revision>
  <dcterms:created xsi:type="dcterms:W3CDTF">2017-12-14T16:54:25Z</dcterms:created>
  <dcterms:modified xsi:type="dcterms:W3CDTF">2019-01-20T12:39:42Z</dcterms:modified>
</cp:coreProperties>
</file>