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7" r:id="rId2"/>
    <p:sldId id="258" r:id="rId3"/>
    <p:sldId id="276" r:id="rId4"/>
    <p:sldId id="277" r:id="rId5"/>
    <p:sldId id="278" r:id="rId6"/>
    <p:sldId id="274" r:id="rId7"/>
    <p:sldId id="273" r:id="rId8"/>
    <p:sldId id="271" r:id="rId9"/>
    <p:sldId id="272" r:id="rId10"/>
    <p:sldId id="275" r:id="rId11"/>
    <p:sldId id="264" r:id="rId12"/>
    <p:sldId id="265" r:id="rId13"/>
    <p:sldId id="266" r:id="rId14"/>
    <p:sldId id="282" r:id="rId15"/>
    <p:sldId id="283" r:id="rId16"/>
    <p:sldId id="284" r:id="rId17"/>
    <p:sldId id="285" r:id="rId18"/>
    <p:sldId id="28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1CF9A-2DC3-4B01-88AF-AC1136AC732B}" type="datetimeFigureOut">
              <a:rPr lang="ru-RU" smtClean="0"/>
              <a:pPr/>
              <a:t>20.11.2015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EFB600-DA8C-411E-B3AC-D50614CBCDE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Образ слайда 1"/>
          <p:cNvSpPr>
            <a:spLocks noGrp="1" noRot="1" noChangeAspect="1" noTextEdit="1"/>
          </p:cNvSpPr>
          <p:nvPr>
            <p:ph type="sldImg"/>
          </p:nvPr>
        </p:nvSpPr>
        <p:spPr bwMode="auto">
          <a:noFill/>
          <a:ln>
            <a:solidFill>
              <a:srgbClr val="000000"/>
            </a:solidFill>
            <a:miter lim="800000"/>
            <a:headEnd/>
            <a:tailEnd/>
          </a:ln>
        </p:spPr>
      </p:sp>
      <p:sp>
        <p:nvSpPr>
          <p:cNvPr id="8704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506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3709F1-8CE8-4948-98EC-8095A50FEDDD}" type="slidenum">
              <a:rPr lang="ru-RU" smtClean="0"/>
              <a:pPr fontAlgn="base">
                <a:spcBef>
                  <a:spcPct val="0"/>
                </a:spcBef>
                <a:spcAft>
                  <a:spcPct val="0"/>
                </a:spcAft>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20.11.2015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71612"/>
            <a:ext cx="8229600" cy="4752988"/>
          </a:xfrm>
        </p:spPr>
        <p:txBody>
          <a:bodyPr>
            <a:normAutofit/>
          </a:bodyPr>
          <a:lstStyle/>
          <a:p>
            <a:pPr>
              <a:buNone/>
            </a:pPr>
            <a:r>
              <a:rPr lang="ru-RU" sz="3600" b="1" i="1" dirty="0" smtClean="0">
                <a:latin typeface="Garamond" pitchFamily="18" charset="0"/>
              </a:rPr>
              <a:t>   Использование эффективных образовательных технологий для повышения качества обучения.</a:t>
            </a:r>
          </a:p>
          <a:p>
            <a:endParaRPr lang="ru-RU" dirty="0" smtClean="0"/>
          </a:p>
          <a:p>
            <a:endParaRPr lang="ru-RU" dirty="0" smtClean="0"/>
          </a:p>
          <a:p>
            <a:pPr>
              <a:buNone/>
            </a:pPr>
            <a:r>
              <a:rPr lang="ru-RU" dirty="0" smtClean="0"/>
              <a:t>                                             </a:t>
            </a:r>
            <a:r>
              <a:rPr lang="ru-RU" sz="1800" dirty="0" smtClean="0"/>
              <a:t>Выполнила: учитель  русского языка и </a:t>
            </a:r>
          </a:p>
          <a:p>
            <a:pPr>
              <a:buNone/>
            </a:pPr>
            <a:r>
              <a:rPr lang="ru-RU" sz="1800" dirty="0" smtClean="0"/>
              <a:t>                                                                 литературы </a:t>
            </a:r>
            <a:r>
              <a:rPr lang="ru-RU" sz="1800" dirty="0" err="1" smtClean="0"/>
              <a:t>Узденова</a:t>
            </a:r>
            <a:r>
              <a:rPr lang="ru-RU" sz="1800" dirty="0" smtClean="0"/>
              <a:t> М.И.</a:t>
            </a:r>
          </a:p>
          <a:p>
            <a:pPr>
              <a:buNone/>
            </a:pPr>
            <a:r>
              <a:rPr lang="ru-RU" dirty="0" smtClean="0"/>
              <a:t>                                             </a:t>
            </a:r>
            <a:r>
              <a:rPr lang="ru-RU" sz="1600" dirty="0" smtClean="0"/>
              <a:t>МКОУ «СОШ №1 </a:t>
            </a:r>
            <a:r>
              <a:rPr lang="ru-RU" sz="1600" dirty="0" err="1" smtClean="0"/>
              <a:t>им.А.М.Ижаева</a:t>
            </a:r>
            <a:r>
              <a:rPr lang="ru-RU" sz="1600" dirty="0" smtClean="0"/>
              <a:t> с.Учкекен»</a:t>
            </a:r>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357158" y="500043"/>
            <a:ext cx="8786842" cy="1071570"/>
          </a:xfrm>
        </p:spPr>
        <p:txBody>
          <a:bodyPr>
            <a:normAutofit fontScale="90000"/>
          </a:bodyPr>
          <a:lstStyle/>
          <a:p>
            <a:pPr>
              <a:spcBef>
                <a:spcPct val="50000"/>
              </a:spcBef>
              <a:defRPr/>
            </a:pPr>
            <a:r>
              <a:rPr lang="ru-RU" b="1" dirty="0" smtClean="0"/>
              <a:t/>
            </a:r>
            <a:br>
              <a:rPr lang="ru-RU" b="1" dirty="0" smtClean="0"/>
            </a:br>
            <a:r>
              <a:rPr lang="ru-RU" b="1" dirty="0" smtClean="0"/>
              <a:t/>
            </a:r>
            <a:br>
              <a:rPr lang="ru-RU" b="1" dirty="0" smtClean="0"/>
            </a:br>
            <a:r>
              <a:rPr lang="ru-RU" sz="5400" b="1" dirty="0" smtClean="0"/>
              <a:t> </a:t>
            </a:r>
            <a:r>
              <a:rPr lang="ru-RU" sz="3100" b="1" dirty="0" smtClean="0"/>
              <a:t>Инновационное образовательное пространство урока</a:t>
            </a:r>
            <a:endParaRPr lang="en-US" sz="3100" dirty="0">
              <a:solidFill>
                <a:srgbClr val="000000"/>
              </a:solidFill>
              <a:effectLst>
                <a:outerShdw blurRad="38100" dist="38100" dir="2700000" algn="tl">
                  <a:srgbClr val="C0C0C0"/>
                </a:outerShdw>
              </a:effectLst>
            </a:endParaRPr>
          </a:p>
        </p:txBody>
      </p:sp>
      <p:grpSp>
        <p:nvGrpSpPr>
          <p:cNvPr id="2" name="Group 3"/>
          <p:cNvGrpSpPr>
            <a:grpSpLocks/>
          </p:cNvGrpSpPr>
          <p:nvPr/>
        </p:nvGrpSpPr>
        <p:grpSpPr bwMode="auto">
          <a:xfrm>
            <a:off x="2362200" y="2071678"/>
            <a:ext cx="4648200" cy="4500594"/>
            <a:chOff x="1488" y="960"/>
            <a:chExt cx="2928" cy="2880"/>
          </a:xfrm>
        </p:grpSpPr>
        <p:grpSp>
          <p:nvGrpSpPr>
            <p:cNvPr id="3" name="Group 4"/>
            <p:cNvGrpSpPr>
              <a:grpSpLocks/>
            </p:cNvGrpSpPr>
            <p:nvPr/>
          </p:nvGrpSpPr>
          <p:grpSpPr bwMode="auto">
            <a:xfrm>
              <a:off x="2356" y="960"/>
              <a:ext cx="1192" cy="959"/>
              <a:chOff x="2356" y="960"/>
              <a:chExt cx="1192" cy="959"/>
            </a:xfrm>
          </p:grpSpPr>
          <p:grpSp>
            <p:nvGrpSpPr>
              <p:cNvPr id="4" name="Group 5"/>
              <p:cNvGrpSpPr>
                <a:grpSpLocks/>
              </p:cNvGrpSpPr>
              <p:nvPr/>
            </p:nvGrpSpPr>
            <p:grpSpPr bwMode="auto">
              <a:xfrm>
                <a:off x="2356" y="960"/>
                <a:ext cx="1192" cy="959"/>
                <a:chOff x="2057" y="862"/>
                <a:chExt cx="1549" cy="1351"/>
              </a:xfrm>
            </p:grpSpPr>
            <p:sp>
              <p:nvSpPr>
                <p:cNvPr id="20524" name="AutoShape 6"/>
                <p:cNvSpPr>
                  <a:spLocks noChangeArrowheads="1"/>
                </p:cNvSpPr>
                <p:nvPr/>
              </p:nvSpPr>
              <p:spPr bwMode="gray">
                <a:xfrm>
                  <a:off x="2070" y="885"/>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ru-RU"/>
                </a:p>
              </p:txBody>
            </p:sp>
            <p:sp>
              <p:nvSpPr>
                <p:cNvPr id="20525" name="AutoShape 7"/>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ru-RU"/>
                </a:p>
              </p:txBody>
            </p:sp>
            <p:sp>
              <p:nvSpPr>
                <p:cNvPr id="20526" name="AutoShape 8"/>
                <p:cNvSpPr>
                  <a:spLocks noChangeArrowheads="1"/>
                </p:cNvSpPr>
                <p:nvPr/>
              </p:nvSpPr>
              <p:spPr bwMode="gray">
                <a:xfrm>
                  <a:off x="2147" y="942"/>
                  <a:ext cx="1350" cy="1168"/>
                </a:xfrm>
                <a:prstGeom prst="hexagon">
                  <a:avLst>
                    <a:gd name="adj" fmla="val 28896"/>
                    <a:gd name="vf" fmla="val 115470"/>
                  </a:avLst>
                </a:prstGeom>
                <a:gradFill rotWithShape="1">
                  <a:gsLst>
                    <a:gs pos="0">
                      <a:srgbClr val="7262EC"/>
                    </a:gs>
                    <a:gs pos="100000">
                      <a:srgbClr val="2614AA"/>
                    </a:gs>
                  </a:gsLst>
                  <a:lin ang="2700000" scaled="1"/>
                </a:gradFill>
                <a:ln w="9525">
                  <a:solidFill>
                    <a:schemeClr val="tx1"/>
                  </a:solidFill>
                  <a:miter lim="800000"/>
                  <a:headEnd/>
                  <a:tailEnd/>
                </a:ln>
              </p:spPr>
              <p:txBody>
                <a:bodyPr wrap="none" anchor="ctr"/>
                <a:lstStyle/>
                <a:p>
                  <a:endParaRPr lang="ru-RU"/>
                </a:p>
              </p:txBody>
            </p:sp>
          </p:grpSp>
          <p:sp>
            <p:nvSpPr>
              <p:cNvPr id="20523" name="Text Box 9"/>
              <p:cNvSpPr txBox="1">
                <a:spLocks noChangeArrowheads="1"/>
              </p:cNvSpPr>
              <p:nvPr/>
            </p:nvSpPr>
            <p:spPr bwMode="gray">
              <a:xfrm>
                <a:off x="2562" y="1170"/>
                <a:ext cx="858" cy="465"/>
              </a:xfrm>
              <a:prstGeom prst="rect">
                <a:avLst/>
              </a:prstGeom>
              <a:noFill/>
              <a:ln w="9525" algn="ctr">
                <a:noFill/>
                <a:miter lim="800000"/>
                <a:headEnd/>
                <a:tailEnd/>
              </a:ln>
            </p:spPr>
            <p:txBody>
              <a:bodyPr>
                <a:spAutoFit/>
              </a:bodyPr>
              <a:lstStyle/>
              <a:p>
                <a:r>
                  <a:rPr lang="ru-RU" sz="1400">
                    <a:solidFill>
                      <a:schemeClr val="bg1"/>
                    </a:solidFill>
                    <a:latin typeface="Calibri" pitchFamily="34" charset="0"/>
                  </a:rPr>
                  <a:t>Современные образовательные технологии</a:t>
                </a:r>
              </a:p>
            </p:txBody>
          </p:sp>
        </p:grpSp>
        <p:grpSp>
          <p:nvGrpSpPr>
            <p:cNvPr id="5" name="Group 10"/>
            <p:cNvGrpSpPr>
              <a:grpSpLocks/>
            </p:cNvGrpSpPr>
            <p:nvPr/>
          </p:nvGrpSpPr>
          <p:grpSpPr bwMode="auto">
            <a:xfrm>
              <a:off x="1488" y="1438"/>
              <a:ext cx="1193" cy="959"/>
              <a:chOff x="1488" y="1438"/>
              <a:chExt cx="1193" cy="959"/>
            </a:xfrm>
          </p:grpSpPr>
          <p:grpSp>
            <p:nvGrpSpPr>
              <p:cNvPr id="6" name="Group 11"/>
              <p:cNvGrpSpPr>
                <a:grpSpLocks/>
              </p:cNvGrpSpPr>
              <p:nvPr/>
            </p:nvGrpSpPr>
            <p:grpSpPr bwMode="auto">
              <a:xfrm>
                <a:off x="1488" y="1438"/>
                <a:ext cx="1193" cy="959"/>
                <a:chOff x="1110" y="2656"/>
                <a:chExt cx="1549" cy="1351"/>
              </a:xfrm>
            </p:grpSpPr>
            <p:sp>
              <p:nvSpPr>
                <p:cNvPr id="20519" name="AutoShape 12"/>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ru-RU"/>
                </a:p>
              </p:txBody>
            </p:sp>
            <p:sp>
              <p:nvSpPr>
                <p:cNvPr id="20520" name="AutoShape 13"/>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ru-RU"/>
                </a:p>
              </p:txBody>
            </p:sp>
            <p:sp>
              <p:nvSpPr>
                <p:cNvPr id="20521" name="AutoShape 14"/>
                <p:cNvSpPr>
                  <a:spLocks noChangeArrowheads="1"/>
                </p:cNvSpPr>
                <p:nvPr/>
              </p:nvSpPr>
              <p:spPr bwMode="gray">
                <a:xfrm>
                  <a:off x="1200" y="2736"/>
                  <a:ext cx="1350" cy="1168"/>
                </a:xfrm>
                <a:prstGeom prst="hexagon">
                  <a:avLst>
                    <a:gd name="adj" fmla="val 28896"/>
                    <a:gd name="vf" fmla="val 115470"/>
                  </a:avLst>
                </a:prstGeom>
                <a:gradFill rotWithShape="1">
                  <a:gsLst>
                    <a:gs pos="0">
                      <a:srgbClr val="45A2D6"/>
                    </a:gs>
                    <a:gs pos="100000">
                      <a:srgbClr val="49ACE3"/>
                    </a:gs>
                  </a:gsLst>
                  <a:lin ang="2700000" scaled="1"/>
                </a:gradFill>
                <a:ln w="9525">
                  <a:solidFill>
                    <a:schemeClr val="tx1"/>
                  </a:solidFill>
                  <a:miter lim="800000"/>
                  <a:headEnd/>
                  <a:tailEnd/>
                </a:ln>
              </p:spPr>
              <p:txBody>
                <a:bodyPr wrap="none" anchor="ctr"/>
                <a:lstStyle/>
                <a:p>
                  <a:endParaRPr lang="ru-RU"/>
                </a:p>
              </p:txBody>
            </p:sp>
          </p:grpSp>
          <p:sp>
            <p:nvSpPr>
              <p:cNvPr id="20518" name="Text Box 15"/>
              <p:cNvSpPr txBox="1">
                <a:spLocks noChangeArrowheads="1"/>
              </p:cNvSpPr>
              <p:nvPr/>
            </p:nvSpPr>
            <p:spPr bwMode="gray">
              <a:xfrm>
                <a:off x="1702" y="1642"/>
                <a:ext cx="116" cy="194"/>
              </a:xfrm>
              <a:prstGeom prst="rect">
                <a:avLst/>
              </a:prstGeom>
              <a:noFill/>
              <a:ln w="9525" algn="ctr">
                <a:noFill/>
                <a:miter lim="800000"/>
                <a:headEnd/>
                <a:tailEnd/>
              </a:ln>
            </p:spPr>
            <p:txBody>
              <a:bodyPr wrap="none">
                <a:spAutoFit/>
              </a:bodyPr>
              <a:lstStyle/>
              <a:p>
                <a:endParaRPr lang="en-US" sz="1400">
                  <a:solidFill>
                    <a:srgbClr val="FFFFFF"/>
                  </a:solidFill>
                </a:endParaRPr>
              </a:p>
            </p:txBody>
          </p:sp>
        </p:grpSp>
        <p:grpSp>
          <p:nvGrpSpPr>
            <p:cNvPr id="7" name="Group 16"/>
            <p:cNvGrpSpPr>
              <a:grpSpLocks/>
            </p:cNvGrpSpPr>
            <p:nvPr/>
          </p:nvGrpSpPr>
          <p:grpSpPr bwMode="auto">
            <a:xfrm>
              <a:off x="2356" y="1919"/>
              <a:ext cx="1192" cy="959"/>
              <a:chOff x="2356" y="1919"/>
              <a:chExt cx="1192" cy="959"/>
            </a:xfrm>
          </p:grpSpPr>
          <p:grpSp>
            <p:nvGrpSpPr>
              <p:cNvPr id="8" name="Group 17"/>
              <p:cNvGrpSpPr>
                <a:grpSpLocks/>
              </p:cNvGrpSpPr>
              <p:nvPr/>
            </p:nvGrpSpPr>
            <p:grpSpPr bwMode="auto">
              <a:xfrm>
                <a:off x="2356" y="1919"/>
                <a:ext cx="1192" cy="959"/>
                <a:chOff x="3174" y="2656"/>
                <a:chExt cx="1549" cy="1351"/>
              </a:xfrm>
            </p:grpSpPr>
            <p:sp>
              <p:nvSpPr>
                <p:cNvPr id="20514" name="AutoShape 1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ru-RU"/>
                </a:p>
              </p:txBody>
            </p:sp>
            <p:sp>
              <p:nvSpPr>
                <p:cNvPr id="20515" name="AutoShape 1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ru-RU"/>
                </a:p>
              </p:txBody>
            </p:sp>
            <p:sp>
              <p:nvSpPr>
                <p:cNvPr id="20516" name="AutoShape 20"/>
                <p:cNvSpPr>
                  <a:spLocks noChangeArrowheads="1"/>
                </p:cNvSpPr>
                <p:nvPr/>
              </p:nvSpPr>
              <p:spPr bwMode="gray">
                <a:xfrm>
                  <a:off x="3264" y="2736"/>
                  <a:ext cx="1350" cy="1168"/>
                </a:xfrm>
                <a:prstGeom prst="hexagon">
                  <a:avLst>
                    <a:gd name="adj" fmla="val 28896"/>
                    <a:gd name="vf" fmla="val 115470"/>
                  </a:avLst>
                </a:prstGeom>
                <a:gradFill rotWithShape="1">
                  <a:gsLst>
                    <a:gs pos="0">
                      <a:srgbClr val="182F5E"/>
                    </a:gs>
                    <a:gs pos="100000">
                      <a:srgbClr val="3366CC"/>
                    </a:gs>
                  </a:gsLst>
                  <a:lin ang="2700000" scaled="1"/>
                </a:gradFill>
                <a:ln w="9525">
                  <a:solidFill>
                    <a:schemeClr val="tx1"/>
                  </a:solidFill>
                  <a:miter lim="800000"/>
                  <a:headEnd/>
                  <a:tailEnd/>
                </a:ln>
              </p:spPr>
              <p:txBody>
                <a:bodyPr wrap="none" anchor="ctr"/>
                <a:lstStyle/>
                <a:p>
                  <a:endParaRPr lang="ru-RU"/>
                </a:p>
              </p:txBody>
            </p:sp>
          </p:grpSp>
          <p:sp>
            <p:nvSpPr>
              <p:cNvPr id="20513" name="Text Box 21"/>
              <p:cNvSpPr txBox="1">
                <a:spLocks noChangeArrowheads="1"/>
              </p:cNvSpPr>
              <p:nvPr/>
            </p:nvSpPr>
            <p:spPr bwMode="gray">
              <a:xfrm>
                <a:off x="2700" y="2160"/>
                <a:ext cx="489" cy="388"/>
              </a:xfrm>
              <a:prstGeom prst="rect">
                <a:avLst/>
              </a:prstGeom>
              <a:noFill/>
              <a:ln w="9525" algn="ctr">
                <a:noFill/>
                <a:miter lim="800000"/>
                <a:headEnd/>
                <a:tailEnd/>
              </a:ln>
            </p:spPr>
            <p:txBody>
              <a:bodyPr wrap="none">
                <a:spAutoFit/>
              </a:bodyPr>
              <a:lstStyle/>
              <a:p>
                <a:r>
                  <a:rPr lang="ru-RU" sz="2000" b="1">
                    <a:solidFill>
                      <a:schemeClr val="bg1"/>
                    </a:solidFill>
                    <a:latin typeface="Calibri" pitchFamily="34" charset="0"/>
                  </a:rPr>
                  <a:t>Урок </a:t>
                </a:r>
              </a:p>
              <a:p>
                <a:endParaRPr lang="en-US" sz="1400">
                  <a:solidFill>
                    <a:srgbClr val="FFFFFF"/>
                  </a:solidFill>
                </a:endParaRPr>
              </a:p>
            </p:txBody>
          </p:sp>
        </p:grpSp>
        <p:grpSp>
          <p:nvGrpSpPr>
            <p:cNvPr id="9" name="Group 22"/>
            <p:cNvGrpSpPr>
              <a:grpSpLocks/>
            </p:cNvGrpSpPr>
            <p:nvPr/>
          </p:nvGrpSpPr>
          <p:grpSpPr bwMode="auto">
            <a:xfrm>
              <a:off x="3223" y="1438"/>
              <a:ext cx="1193" cy="959"/>
              <a:chOff x="3223" y="1438"/>
              <a:chExt cx="1193" cy="959"/>
            </a:xfrm>
          </p:grpSpPr>
          <p:grpSp>
            <p:nvGrpSpPr>
              <p:cNvPr id="10" name="Group 23"/>
              <p:cNvGrpSpPr>
                <a:grpSpLocks/>
              </p:cNvGrpSpPr>
              <p:nvPr/>
            </p:nvGrpSpPr>
            <p:grpSpPr bwMode="auto">
              <a:xfrm>
                <a:off x="3223" y="1438"/>
                <a:ext cx="1193" cy="959"/>
                <a:chOff x="2057" y="862"/>
                <a:chExt cx="1549" cy="1351"/>
              </a:xfrm>
            </p:grpSpPr>
            <p:sp>
              <p:nvSpPr>
                <p:cNvPr id="20509" name="AutoShape 24"/>
                <p:cNvSpPr>
                  <a:spLocks noChangeArrowheads="1"/>
                </p:cNvSpPr>
                <p:nvPr/>
              </p:nvSpPr>
              <p:spPr bwMode="gray">
                <a:xfrm>
                  <a:off x="2070" y="885"/>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ru-RU"/>
                </a:p>
              </p:txBody>
            </p:sp>
            <p:sp>
              <p:nvSpPr>
                <p:cNvPr id="20510" name="AutoShape 25"/>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ru-RU"/>
                </a:p>
              </p:txBody>
            </p:sp>
            <p:sp>
              <p:nvSpPr>
                <p:cNvPr id="20511" name="AutoShape 26"/>
                <p:cNvSpPr>
                  <a:spLocks noChangeArrowheads="1"/>
                </p:cNvSpPr>
                <p:nvPr/>
              </p:nvSpPr>
              <p:spPr bwMode="gray">
                <a:xfrm>
                  <a:off x="2147" y="942"/>
                  <a:ext cx="1350" cy="1168"/>
                </a:xfrm>
                <a:prstGeom prst="hexagon">
                  <a:avLst>
                    <a:gd name="adj" fmla="val 28896"/>
                    <a:gd name="vf" fmla="val 115470"/>
                  </a:avLst>
                </a:prstGeom>
                <a:gradFill rotWithShape="1">
                  <a:gsLst>
                    <a:gs pos="0">
                      <a:srgbClr val="3E565A"/>
                    </a:gs>
                    <a:gs pos="100000">
                      <a:srgbClr val="85B9C3"/>
                    </a:gs>
                  </a:gsLst>
                  <a:lin ang="2700000" scaled="1"/>
                </a:gradFill>
                <a:ln w="9525">
                  <a:solidFill>
                    <a:schemeClr val="tx1"/>
                  </a:solidFill>
                  <a:miter lim="800000"/>
                  <a:headEnd/>
                  <a:tailEnd/>
                </a:ln>
              </p:spPr>
              <p:txBody>
                <a:bodyPr wrap="none" anchor="ctr"/>
                <a:lstStyle/>
                <a:p>
                  <a:endParaRPr lang="ru-RU"/>
                </a:p>
              </p:txBody>
            </p:sp>
          </p:grpSp>
          <p:sp>
            <p:nvSpPr>
              <p:cNvPr id="20508" name="Text Box 27"/>
              <p:cNvSpPr txBox="1">
                <a:spLocks noChangeArrowheads="1"/>
              </p:cNvSpPr>
              <p:nvPr/>
            </p:nvSpPr>
            <p:spPr bwMode="gray">
              <a:xfrm>
                <a:off x="3435" y="1652"/>
                <a:ext cx="840" cy="543"/>
              </a:xfrm>
              <a:prstGeom prst="rect">
                <a:avLst/>
              </a:prstGeom>
              <a:noFill/>
              <a:ln w="9525" algn="ctr">
                <a:noFill/>
                <a:miter lim="800000"/>
                <a:headEnd/>
                <a:tailEnd/>
              </a:ln>
            </p:spPr>
            <p:txBody>
              <a:bodyPr>
                <a:spAutoFit/>
              </a:bodyPr>
              <a:lstStyle/>
              <a:p>
                <a:pPr algn="ctr"/>
                <a:r>
                  <a:rPr lang="ru-RU" sz="1200" b="1">
                    <a:solidFill>
                      <a:schemeClr val="bg1"/>
                    </a:solidFill>
                    <a:latin typeface="Calibri" pitchFamily="34" charset="0"/>
                  </a:rPr>
                  <a:t>Разноуровневое содержание образования</a:t>
                </a:r>
              </a:p>
              <a:p>
                <a:endParaRPr lang="en-US" sz="1400">
                  <a:solidFill>
                    <a:srgbClr val="FFFFFF"/>
                  </a:solidFill>
                </a:endParaRPr>
              </a:p>
            </p:txBody>
          </p:sp>
        </p:grpSp>
        <p:grpSp>
          <p:nvGrpSpPr>
            <p:cNvPr id="11" name="Group 28"/>
            <p:cNvGrpSpPr>
              <a:grpSpLocks/>
            </p:cNvGrpSpPr>
            <p:nvPr/>
          </p:nvGrpSpPr>
          <p:grpSpPr bwMode="auto">
            <a:xfrm>
              <a:off x="3223" y="2400"/>
              <a:ext cx="1193" cy="959"/>
              <a:chOff x="3223" y="2400"/>
              <a:chExt cx="1193" cy="959"/>
            </a:xfrm>
          </p:grpSpPr>
          <p:grpSp>
            <p:nvGrpSpPr>
              <p:cNvPr id="12" name="Group 29"/>
              <p:cNvGrpSpPr>
                <a:grpSpLocks/>
              </p:cNvGrpSpPr>
              <p:nvPr/>
            </p:nvGrpSpPr>
            <p:grpSpPr bwMode="auto">
              <a:xfrm>
                <a:off x="3223" y="2400"/>
                <a:ext cx="1193" cy="959"/>
                <a:chOff x="3174" y="2656"/>
                <a:chExt cx="1549" cy="1351"/>
              </a:xfrm>
            </p:grpSpPr>
            <p:sp>
              <p:nvSpPr>
                <p:cNvPr id="20504" name="AutoShape 30"/>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ru-RU"/>
                </a:p>
              </p:txBody>
            </p:sp>
            <p:sp>
              <p:nvSpPr>
                <p:cNvPr id="20505" name="AutoShape 31"/>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ru-RU"/>
                </a:p>
              </p:txBody>
            </p:sp>
            <p:sp>
              <p:nvSpPr>
                <p:cNvPr id="20506" name="AutoShape 32"/>
                <p:cNvSpPr>
                  <a:spLocks noChangeArrowheads="1"/>
                </p:cNvSpPr>
                <p:nvPr/>
              </p:nvSpPr>
              <p:spPr bwMode="gray">
                <a:xfrm>
                  <a:off x="3264" y="2736"/>
                  <a:ext cx="1350" cy="1168"/>
                </a:xfrm>
                <a:prstGeom prst="hexagon">
                  <a:avLst>
                    <a:gd name="adj" fmla="val 28896"/>
                    <a:gd name="vf" fmla="val 115470"/>
                  </a:avLst>
                </a:prstGeom>
                <a:gradFill rotWithShape="1">
                  <a:gsLst>
                    <a:gs pos="0">
                      <a:srgbClr val="216D4B"/>
                    </a:gs>
                    <a:gs pos="100000">
                      <a:srgbClr val="41D592"/>
                    </a:gs>
                  </a:gsLst>
                  <a:lin ang="2700000" scaled="1"/>
                </a:gradFill>
                <a:ln w="9525">
                  <a:solidFill>
                    <a:schemeClr val="tx1"/>
                  </a:solidFill>
                  <a:miter lim="800000"/>
                  <a:headEnd/>
                  <a:tailEnd/>
                </a:ln>
              </p:spPr>
              <p:txBody>
                <a:bodyPr wrap="none" anchor="ctr"/>
                <a:lstStyle/>
                <a:p>
                  <a:endParaRPr lang="ru-RU"/>
                </a:p>
              </p:txBody>
            </p:sp>
          </p:grpSp>
          <p:sp>
            <p:nvSpPr>
              <p:cNvPr id="20503" name="Text Box 33"/>
              <p:cNvSpPr txBox="1">
                <a:spLocks noChangeArrowheads="1"/>
              </p:cNvSpPr>
              <p:nvPr/>
            </p:nvSpPr>
            <p:spPr bwMode="gray">
              <a:xfrm>
                <a:off x="3690" y="2700"/>
                <a:ext cx="373" cy="349"/>
              </a:xfrm>
              <a:prstGeom prst="rect">
                <a:avLst/>
              </a:prstGeom>
              <a:noFill/>
              <a:ln w="9525" algn="ctr">
                <a:noFill/>
                <a:miter lim="800000"/>
                <a:headEnd/>
                <a:tailEnd/>
              </a:ln>
            </p:spPr>
            <p:txBody>
              <a:bodyPr wrap="none">
                <a:spAutoFit/>
              </a:bodyPr>
              <a:lstStyle/>
              <a:p>
                <a:r>
                  <a:rPr lang="ru-RU" sz="1600" b="1">
                    <a:solidFill>
                      <a:schemeClr val="bg1"/>
                    </a:solidFill>
                    <a:latin typeface="Calibri" pitchFamily="34" charset="0"/>
                  </a:rPr>
                  <a:t>УМК</a:t>
                </a:r>
              </a:p>
              <a:p>
                <a:endParaRPr lang="en-US" sz="1400">
                  <a:solidFill>
                    <a:srgbClr val="FFFFFF"/>
                  </a:solidFill>
                </a:endParaRPr>
              </a:p>
            </p:txBody>
          </p:sp>
        </p:grpSp>
        <p:grpSp>
          <p:nvGrpSpPr>
            <p:cNvPr id="13" name="Group 34"/>
            <p:cNvGrpSpPr>
              <a:grpSpLocks/>
            </p:cNvGrpSpPr>
            <p:nvPr/>
          </p:nvGrpSpPr>
          <p:grpSpPr bwMode="auto">
            <a:xfrm>
              <a:off x="1488" y="2400"/>
              <a:ext cx="1193" cy="959"/>
              <a:chOff x="1488" y="2400"/>
              <a:chExt cx="1193" cy="959"/>
            </a:xfrm>
          </p:grpSpPr>
          <p:grpSp>
            <p:nvGrpSpPr>
              <p:cNvPr id="14" name="Group 35"/>
              <p:cNvGrpSpPr>
                <a:grpSpLocks/>
              </p:cNvGrpSpPr>
              <p:nvPr/>
            </p:nvGrpSpPr>
            <p:grpSpPr bwMode="auto">
              <a:xfrm>
                <a:off x="1488" y="2400"/>
                <a:ext cx="1193" cy="959"/>
                <a:chOff x="3174" y="2656"/>
                <a:chExt cx="1549" cy="1351"/>
              </a:xfrm>
            </p:grpSpPr>
            <p:sp>
              <p:nvSpPr>
                <p:cNvPr id="20499" name="AutoShape 36"/>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ru-RU"/>
                </a:p>
              </p:txBody>
            </p:sp>
            <p:sp>
              <p:nvSpPr>
                <p:cNvPr id="20500" name="AutoShape 37"/>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ru-RU"/>
                </a:p>
              </p:txBody>
            </p:sp>
            <p:sp>
              <p:nvSpPr>
                <p:cNvPr id="20501" name="AutoShape 38"/>
                <p:cNvSpPr>
                  <a:spLocks noChangeArrowheads="1"/>
                </p:cNvSpPr>
                <p:nvPr/>
              </p:nvSpPr>
              <p:spPr bwMode="gray">
                <a:xfrm>
                  <a:off x="3264" y="2736"/>
                  <a:ext cx="1350" cy="1168"/>
                </a:xfrm>
                <a:prstGeom prst="hexagon">
                  <a:avLst>
                    <a:gd name="adj" fmla="val 28896"/>
                    <a:gd name="vf" fmla="val 115470"/>
                  </a:avLst>
                </a:prstGeom>
                <a:gradFill rotWithShape="1">
                  <a:gsLst>
                    <a:gs pos="0">
                      <a:srgbClr val="0082AD"/>
                    </a:gs>
                    <a:gs pos="100000">
                      <a:srgbClr val="0099CC"/>
                    </a:gs>
                  </a:gsLst>
                  <a:lin ang="2700000" scaled="1"/>
                </a:gradFill>
                <a:ln w="9525">
                  <a:solidFill>
                    <a:schemeClr val="tx1"/>
                  </a:solidFill>
                  <a:miter lim="800000"/>
                  <a:headEnd/>
                  <a:tailEnd/>
                </a:ln>
              </p:spPr>
              <p:txBody>
                <a:bodyPr wrap="none" anchor="ctr"/>
                <a:lstStyle/>
                <a:p>
                  <a:endParaRPr lang="ru-RU"/>
                </a:p>
              </p:txBody>
            </p:sp>
          </p:grpSp>
          <p:sp>
            <p:nvSpPr>
              <p:cNvPr id="20498" name="Text Box 39"/>
              <p:cNvSpPr txBox="1">
                <a:spLocks noChangeArrowheads="1"/>
              </p:cNvSpPr>
              <p:nvPr/>
            </p:nvSpPr>
            <p:spPr bwMode="gray">
              <a:xfrm>
                <a:off x="1890" y="2655"/>
                <a:ext cx="335" cy="349"/>
              </a:xfrm>
              <a:prstGeom prst="rect">
                <a:avLst/>
              </a:prstGeom>
              <a:noFill/>
              <a:ln w="9525" algn="ctr">
                <a:noFill/>
                <a:miter lim="800000"/>
                <a:headEnd/>
                <a:tailEnd/>
              </a:ln>
            </p:spPr>
            <p:txBody>
              <a:bodyPr wrap="none">
                <a:spAutoFit/>
              </a:bodyPr>
              <a:lstStyle/>
              <a:p>
                <a:r>
                  <a:rPr lang="ru-RU" sz="1600" b="1">
                    <a:solidFill>
                      <a:schemeClr val="bg1"/>
                    </a:solidFill>
                    <a:latin typeface="Calibri" pitchFamily="34" charset="0"/>
                  </a:rPr>
                  <a:t>ИКТ</a:t>
                </a:r>
              </a:p>
              <a:p>
                <a:endParaRPr lang="en-US" sz="1400">
                  <a:solidFill>
                    <a:srgbClr val="FFFFFF"/>
                  </a:solidFill>
                </a:endParaRPr>
              </a:p>
            </p:txBody>
          </p:sp>
        </p:grpSp>
        <p:grpSp>
          <p:nvGrpSpPr>
            <p:cNvPr id="15" name="Group 40"/>
            <p:cNvGrpSpPr>
              <a:grpSpLocks/>
            </p:cNvGrpSpPr>
            <p:nvPr/>
          </p:nvGrpSpPr>
          <p:grpSpPr bwMode="auto">
            <a:xfrm>
              <a:off x="2356" y="2881"/>
              <a:ext cx="1192" cy="959"/>
              <a:chOff x="2356" y="2881"/>
              <a:chExt cx="1192" cy="959"/>
            </a:xfrm>
          </p:grpSpPr>
          <p:grpSp>
            <p:nvGrpSpPr>
              <p:cNvPr id="16" name="Group 41"/>
              <p:cNvGrpSpPr>
                <a:grpSpLocks/>
              </p:cNvGrpSpPr>
              <p:nvPr/>
            </p:nvGrpSpPr>
            <p:grpSpPr bwMode="auto">
              <a:xfrm>
                <a:off x="2356" y="2881"/>
                <a:ext cx="1192" cy="959"/>
                <a:chOff x="3174" y="2656"/>
                <a:chExt cx="1549" cy="1351"/>
              </a:xfrm>
            </p:grpSpPr>
            <p:sp>
              <p:nvSpPr>
                <p:cNvPr id="20494" name="AutoShape 42"/>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ru-RU"/>
                </a:p>
              </p:txBody>
            </p:sp>
            <p:sp>
              <p:nvSpPr>
                <p:cNvPr id="20495" name="AutoShape 4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ru-RU"/>
                </a:p>
              </p:txBody>
            </p:sp>
            <p:sp>
              <p:nvSpPr>
                <p:cNvPr id="20496" name="AutoShape 44"/>
                <p:cNvSpPr>
                  <a:spLocks noChangeArrowheads="1"/>
                </p:cNvSpPr>
                <p:nvPr/>
              </p:nvSpPr>
              <p:spPr bwMode="gray">
                <a:xfrm>
                  <a:off x="3264" y="2736"/>
                  <a:ext cx="1350" cy="1168"/>
                </a:xfrm>
                <a:prstGeom prst="hexagon">
                  <a:avLst>
                    <a:gd name="adj" fmla="val 28896"/>
                    <a:gd name="vf" fmla="val 115470"/>
                  </a:avLst>
                </a:prstGeom>
                <a:gradFill rotWithShape="1">
                  <a:gsLst>
                    <a:gs pos="0">
                      <a:srgbClr val="185E5E"/>
                    </a:gs>
                    <a:gs pos="100000">
                      <a:srgbClr val="33CCCC"/>
                    </a:gs>
                  </a:gsLst>
                  <a:lin ang="2700000" scaled="1"/>
                </a:gradFill>
                <a:ln w="9525">
                  <a:solidFill>
                    <a:schemeClr val="tx1"/>
                  </a:solidFill>
                  <a:miter lim="800000"/>
                  <a:headEnd/>
                  <a:tailEnd/>
                </a:ln>
              </p:spPr>
              <p:txBody>
                <a:bodyPr wrap="none" anchor="ctr"/>
                <a:lstStyle/>
                <a:p>
                  <a:endParaRPr lang="ru-RU"/>
                </a:p>
              </p:txBody>
            </p:sp>
          </p:grpSp>
          <p:sp>
            <p:nvSpPr>
              <p:cNvPr id="20493" name="Text Box 45"/>
              <p:cNvSpPr txBox="1">
                <a:spLocks noChangeArrowheads="1"/>
              </p:cNvSpPr>
              <p:nvPr/>
            </p:nvSpPr>
            <p:spPr bwMode="gray">
              <a:xfrm>
                <a:off x="2475" y="3095"/>
                <a:ext cx="855" cy="523"/>
              </a:xfrm>
              <a:prstGeom prst="rect">
                <a:avLst/>
              </a:prstGeom>
              <a:noFill/>
              <a:ln w="9525" algn="ctr">
                <a:noFill/>
                <a:miter lim="800000"/>
                <a:headEnd/>
                <a:tailEnd/>
              </a:ln>
            </p:spPr>
            <p:txBody>
              <a:bodyPr>
                <a:spAutoFit/>
              </a:bodyPr>
              <a:lstStyle/>
              <a:p>
                <a:r>
                  <a:rPr lang="ru-RU" sz="1200" b="1">
                    <a:solidFill>
                      <a:schemeClr val="bg1"/>
                    </a:solidFill>
                    <a:latin typeface="Calibri" pitchFamily="34" charset="0"/>
                  </a:rPr>
                  <a:t>Компетентностно-деятельностный подход в образовании</a:t>
                </a:r>
              </a:p>
            </p:txBody>
          </p:sp>
        </p:grpSp>
      </p:grpSp>
      <p:sp>
        <p:nvSpPr>
          <p:cNvPr id="20484" name="Прямоугольник 45"/>
          <p:cNvSpPr>
            <a:spLocks noChangeArrowheads="1"/>
          </p:cNvSpPr>
          <p:nvPr/>
        </p:nvSpPr>
        <p:spPr bwMode="auto">
          <a:xfrm>
            <a:off x="2571750" y="3071810"/>
            <a:ext cx="1214438" cy="646331"/>
          </a:xfrm>
          <a:prstGeom prst="rect">
            <a:avLst/>
          </a:prstGeom>
          <a:noFill/>
          <a:ln w="9525">
            <a:noFill/>
            <a:miter lim="800000"/>
            <a:headEnd/>
            <a:tailEnd/>
          </a:ln>
        </p:spPr>
        <p:txBody>
          <a:bodyPr wrap="square">
            <a:spAutoFit/>
          </a:bodyPr>
          <a:lstStyle/>
          <a:p>
            <a:pPr algn="ctr"/>
            <a:r>
              <a:rPr lang="ru-RU" b="1" dirty="0">
                <a:solidFill>
                  <a:schemeClr val="bg1"/>
                </a:solidFill>
                <a:latin typeface="Calibri" pitchFamily="34" charset="0"/>
              </a:rPr>
              <a:t>Сотрудничество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Игровые</a:t>
            </a:r>
            <a:r>
              <a:rPr lang="ru-RU" dirty="0" smtClean="0"/>
              <a:t/>
            </a:r>
            <a:br>
              <a:rPr lang="ru-RU" dirty="0" smtClean="0"/>
            </a:br>
            <a:r>
              <a:rPr lang="ru-RU" b="1" dirty="0" smtClean="0"/>
              <a:t>   технологии.</a:t>
            </a:r>
            <a:endParaRPr lang="ru-RU" dirty="0"/>
          </a:p>
        </p:txBody>
      </p:sp>
      <p:sp>
        <p:nvSpPr>
          <p:cNvPr id="3" name="Содержимое 2"/>
          <p:cNvSpPr>
            <a:spLocks noGrp="1"/>
          </p:cNvSpPr>
          <p:nvPr>
            <p:ph idx="1"/>
          </p:nvPr>
        </p:nvSpPr>
        <p:spPr/>
        <p:txBody>
          <a:bodyPr>
            <a:normAutofit fontScale="55000" lnSpcReduction="20000"/>
          </a:bodyPr>
          <a:lstStyle/>
          <a:p>
            <a:r>
              <a:rPr lang="ru-RU" b="1" i="1" dirty="0" smtClean="0"/>
              <a:t> Применение в работе</a:t>
            </a:r>
            <a:endParaRPr lang="ru-RU" dirty="0" smtClean="0"/>
          </a:p>
          <a:p>
            <a:r>
              <a:rPr lang="ru-RU" dirty="0" smtClean="0"/>
              <a:t> </a:t>
            </a:r>
          </a:p>
          <a:p>
            <a:r>
              <a:rPr lang="ru-RU" b="1" u="sng" dirty="0" smtClean="0"/>
              <a:t>Итоговый урок по русским народным       </a:t>
            </a:r>
            <a:endParaRPr lang="ru-RU" dirty="0" smtClean="0"/>
          </a:p>
          <a:p>
            <a:r>
              <a:rPr lang="ru-RU" b="1" u="sng" dirty="0" smtClean="0"/>
              <a:t>сказкам в 5 классе (викторина).</a:t>
            </a:r>
            <a:r>
              <a:rPr lang="ru-RU" b="1" dirty="0" smtClean="0"/>
              <a:t> </a:t>
            </a:r>
            <a:endParaRPr lang="ru-RU" dirty="0" smtClean="0"/>
          </a:p>
          <a:p>
            <a:r>
              <a:rPr lang="ru-RU" dirty="0" smtClean="0"/>
              <a:t>Урок сопровождается   компьютерной    презентацией.</a:t>
            </a:r>
          </a:p>
          <a:p>
            <a:r>
              <a:rPr lang="ru-RU" dirty="0" smtClean="0"/>
              <a:t> </a:t>
            </a:r>
            <a:r>
              <a:rPr lang="ru-RU" b="1" dirty="0" smtClean="0"/>
              <a:t>Примечание: </a:t>
            </a:r>
            <a:r>
              <a:rPr lang="ru-RU" dirty="0" smtClean="0"/>
              <a:t>предварительно учащиеся получают вопросы для подготовки к занятию.</a:t>
            </a:r>
          </a:p>
          <a:p>
            <a:r>
              <a:rPr lang="ru-RU" b="1" u="sng" dirty="0" smtClean="0"/>
              <a:t>Игра «Узнай героя»  применяется во многих классах на итоговых уроках литературы</a:t>
            </a:r>
            <a:r>
              <a:rPr lang="ru-RU" i="1" u="sng" dirty="0" smtClean="0"/>
              <a:t>.</a:t>
            </a:r>
            <a:r>
              <a:rPr lang="ru-RU" dirty="0" smtClean="0"/>
              <a:t> </a:t>
            </a:r>
          </a:p>
          <a:p>
            <a:r>
              <a:rPr lang="ru-RU" dirty="0" smtClean="0"/>
              <a:t>Такие уроки сопровождаются компьютерной презентацией, учащиеся должны по портрету или характеристики узнать литературного героя.</a:t>
            </a:r>
          </a:p>
          <a:p>
            <a:r>
              <a:rPr lang="ru-RU" b="1" dirty="0" smtClean="0"/>
              <a:t> </a:t>
            </a:r>
            <a:endParaRPr lang="ru-RU" dirty="0" smtClean="0"/>
          </a:p>
          <a:p>
            <a:r>
              <a:rPr lang="ru-RU" b="1" u="sng" dirty="0" smtClean="0"/>
              <a:t>Дидактическая игра «Составь рассказ, используя…</a:t>
            </a:r>
            <a:r>
              <a:rPr lang="ru-RU" u="sng" dirty="0" smtClean="0"/>
              <a:t> (</a:t>
            </a:r>
            <a:r>
              <a:rPr lang="ru-RU" dirty="0" smtClean="0"/>
              <a:t>например, неопределённые местоимения: каждый ученик по очереди составляет предложение, в котором должно быть неопределённое местоимение, предложения связываются между собой по смыслу, так получается связный рассказ). Игра используется на уроках русского языка в 5-7 классах.</a:t>
            </a:r>
          </a:p>
          <a:p>
            <a:r>
              <a:rPr lang="ru-RU" b="1" u="sng" dirty="0" smtClean="0"/>
              <a:t>Дидактическая игра</a:t>
            </a:r>
            <a:r>
              <a:rPr lang="ru-RU" b="1" dirty="0" smtClean="0"/>
              <a:t> </a:t>
            </a:r>
            <a:r>
              <a:rPr lang="ru-RU" b="1" u="sng" dirty="0" smtClean="0"/>
              <a:t>«Исключи лишнее» (может применятся при изучении различный орфограмм и частей речи).</a:t>
            </a:r>
            <a:r>
              <a:rPr lang="ru-RU" u="sng" dirty="0" smtClean="0"/>
              <a:t> </a:t>
            </a:r>
            <a:r>
              <a:rPr lang="ru-RU" dirty="0" smtClean="0"/>
              <a:t> Игра используется на уроках русского языка в 5-7 классах.</a:t>
            </a:r>
          </a:p>
          <a:p>
            <a:r>
              <a:rPr lang="ru-RU" b="1" dirty="0" smtClean="0"/>
              <a:t>6.</a:t>
            </a:r>
            <a:r>
              <a:rPr lang="ru-RU" dirty="0" smtClean="0"/>
              <a:t> </a:t>
            </a:r>
            <a:r>
              <a:rPr lang="ru-RU" b="1" u="sng" dirty="0" smtClean="0"/>
              <a:t>Дидактическая игра «Исправь ошибки»</a:t>
            </a:r>
            <a:r>
              <a:rPr lang="ru-RU" dirty="0" smtClean="0"/>
              <a:t> (могут быть предложены различные правила, определения и т.д.). Игра может применяться и на уроках русского языка, и на уроках литературы.</a:t>
            </a:r>
          </a:p>
          <a:p>
            <a:r>
              <a:rPr lang="ru-RU" b="1" dirty="0" smtClean="0"/>
              <a:t>7. </a:t>
            </a:r>
            <a:r>
              <a:rPr lang="ru-RU" b="1" u="sng" dirty="0" smtClean="0"/>
              <a:t>Игра «Назови последним»</a:t>
            </a:r>
            <a:r>
              <a:rPr lang="ru-RU" u="sng" dirty="0" smtClean="0"/>
              <a:t> </a:t>
            </a:r>
            <a:r>
              <a:rPr lang="ru-RU" dirty="0" smtClean="0"/>
              <a:t>(предлагается перечислить определённые признаки или слова (например, личные местоимения), выигрывает  тот , кто называет последний).</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Результат применения СОТ</a:t>
            </a:r>
            <a:endParaRPr lang="ru-RU" dirty="0"/>
          </a:p>
        </p:txBody>
      </p:sp>
      <p:sp>
        <p:nvSpPr>
          <p:cNvPr id="3" name="Содержимое 2"/>
          <p:cNvSpPr>
            <a:spLocks noGrp="1"/>
          </p:cNvSpPr>
          <p:nvPr>
            <p:ph idx="1"/>
          </p:nvPr>
        </p:nvSpPr>
        <p:spPr/>
        <p:txBody>
          <a:bodyPr>
            <a:normAutofit fontScale="77500" lnSpcReduction="20000"/>
          </a:bodyPr>
          <a:lstStyle/>
          <a:p>
            <a:pPr lvl="0"/>
            <a:r>
              <a:rPr lang="ru-RU" dirty="0" smtClean="0"/>
              <a:t>Данное мероприятие позволяет  </a:t>
            </a:r>
          </a:p>
          <a:p>
            <a:r>
              <a:rPr lang="ru-RU" dirty="0" smtClean="0"/>
              <a:t>активизировать знания ребят, формирует коммуникативную компетенцию, позволяет расширить кругозор школьников и обогатить словарный запас.</a:t>
            </a:r>
          </a:p>
          <a:p>
            <a:r>
              <a:rPr lang="ru-RU" dirty="0" smtClean="0"/>
              <a:t> </a:t>
            </a:r>
          </a:p>
          <a:p>
            <a:pPr lvl="0"/>
            <a:r>
              <a:rPr lang="ru-RU" dirty="0" smtClean="0"/>
              <a:t>Урок даёт возможность осуществить дифференцированный подход в обучении: каждый ученик выбирает вопросы по своим возможностям. Материал викторины позволяет углубить знания ребят и привлечь внимание к глубинам устного народного творчества. А этап самостоятельной подготовки формирует информационную компетенцию. </a:t>
            </a:r>
          </a:p>
          <a:p>
            <a:r>
              <a:rPr lang="ru-RU" dirty="0" smtClean="0"/>
              <a:t> </a:t>
            </a:r>
          </a:p>
          <a:p>
            <a:pPr lvl="0"/>
            <a:r>
              <a:rPr lang="ru-RU" dirty="0" smtClean="0"/>
              <a:t>Данный вид работы позволяет активизировать</a:t>
            </a:r>
          </a:p>
          <a:p>
            <a:r>
              <a:rPr lang="ru-RU" dirty="0" smtClean="0"/>
              <a:t>      знания ребят и делает процесс   обучения</a:t>
            </a:r>
          </a:p>
          <a:p>
            <a:r>
              <a:rPr lang="ru-RU" dirty="0" smtClean="0"/>
              <a:t>         более увлекательным.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Технология проблемного обучения</a:t>
            </a:r>
            <a:endParaRPr lang="ru-RU" dirty="0"/>
          </a:p>
        </p:txBody>
      </p:sp>
      <p:sp>
        <p:nvSpPr>
          <p:cNvPr id="3" name="Содержимое 2"/>
          <p:cNvSpPr>
            <a:spLocks noGrp="1"/>
          </p:cNvSpPr>
          <p:nvPr>
            <p:ph idx="1"/>
          </p:nvPr>
        </p:nvSpPr>
        <p:spPr>
          <a:xfrm>
            <a:off x="457200" y="1785926"/>
            <a:ext cx="8229600" cy="4538674"/>
          </a:xfrm>
        </p:spPr>
        <p:txBody>
          <a:bodyPr>
            <a:normAutofit fontScale="62500" lnSpcReduction="20000"/>
          </a:bodyPr>
          <a:lstStyle/>
          <a:p>
            <a:r>
              <a:rPr lang="ru-RU" b="1" i="1" dirty="0" smtClean="0"/>
              <a:t> Применение в работе</a:t>
            </a:r>
          </a:p>
          <a:p>
            <a:endParaRPr lang="ru-RU" b="1" dirty="0" smtClean="0"/>
          </a:p>
          <a:p>
            <a:r>
              <a:rPr lang="ru-RU" b="1" dirty="0" smtClean="0"/>
              <a:t>1. </a:t>
            </a:r>
            <a:r>
              <a:rPr lang="ru-RU" dirty="0" smtClean="0"/>
              <a:t>Русский язык. 6 класс.</a:t>
            </a:r>
            <a:r>
              <a:rPr lang="ru-RU" b="1" u="sng" dirty="0" smtClean="0"/>
              <a:t> «Чередующиеся   гласные»</a:t>
            </a:r>
          </a:p>
          <a:p>
            <a:endParaRPr lang="ru-RU" dirty="0" smtClean="0"/>
          </a:p>
          <a:p>
            <a:r>
              <a:rPr lang="ru-RU" dirty="0" smtClean="0"/>
              <a:t> (создаётся проблемная ситуация: ребята      обнаруживают, что не все безударные гласные можно проверить ударением; анализируя языковой материал, ученики устанавливают закономерность в работе с данной орфограммой).</a:t>
            </a:r>
          </a:p>
          <a:p>
            <a:r>
              <a:rPr lang="ru-RU" dirty="0" smtClean="0"/>
              <a:t> </a:t>
            </a:r>
          </a:p>
          <a:p>
            <a:r>
              <a:rPr lang="ru-RU" b="1" dirty="0" smtClean="0"/>
              <a:t>2. </a:t>
            </a:r>
            <a:r>
              <a:rPr lang="ru-RU" dirty="0" smtClean="0"/>
              <a:t>Русский язык. 7 класс.» </a:t>
            </a:r>
            <a:r>
              <a:rPr lang="ru-RU" b="1" u="sng" dirty="0" smtClean="0"/>
              <a:t>Причастие как часть речи» </a:t>
            </a:r>
            <a:r>
              <a:rPr lang="ru-RU" dirty="0" smtClean="0"/>
              <a:t>(при определении морфологических признаков причастия  учащимся предлагается две точки зрения на определение причастия как части речи (особая форма глагола или самостоятельная часть речи), ребята должны выбрать одну из точек зрения и обосновать свой выбор).</a:t>
            </a:r>
          </a:p>
          <a:p>
            <a:r>
              <a:rPr lang="ru-RU" dirty="0" smtClean="0"/>
              <a:t> </a:t>
            </a:r>
          </a:p>
          <a:p>
            <a:r>
              <a:rPr lang="ru-RU" b="1" dirty="0" smtClean="0"/>
              <a:t>3. </a:t>
            </a:r>
            <a:r>
              <a:rPr lang="ru-RU" b="1" u="sng" dirty="0" smtClean="0"/>
              <a:t>Характеристика литературных героев, которым нельзя дать  однозначную оценку</a:t>
            </a:r>
            <a:r>
              <a:rPr lang="ru-RU" dirty="0" smtClean="0"/>
              <a:t>      (например, уроки литературы по романам «Евгений Онегин», «Герой нашего времени»; может использоваться приём «</a:t>
            </a:r>
            <a:r>
              <a:rPr lang="ru-RU" dirty="0" err="1" smtClean="0"/>
              <a:t>фишбоу</a:t>
            </a:r>
            <a:r>
              <a:rPr lang="ru-RU" dirty="0" smtClean="0"/>
              <a:t>»).</a:t>
            </a:r>
          </a:p>
          <a:p>
            <a:r>
              <a:rPr lang="ru-RU" dirty="0" smtClean="0"/>
              <a:t>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Результат применения СОТ</a:t>
            </a:r>
            <a:endParaRPr lang="ru-RU" dirty="0"/>
          </a:p>
        </p:txBody>
      </p:sp>
      <p:sp>
        <p:nvSpPr>
          <p:cNvPr id="3" name="Содержимое 2"/>
          <p:cNvSpPr>
            <a:spLocks noGrp="1"/>
          </p:cNvSpPr>
          <p:nvPr>
            <p:ph idx="1"/>
          </p:nvPr>
        </p:nvSpPr>
        <p:spPr/>
        <p:txBody>
          <a:bodyPr>
            <a:normAutofit fontScale="92500" lnSpcReduction="10000"/>
          </a:bodyPr>
          <a:lstStyle/>
          <a:p>
            <a:pPr lvl="0"/>
            <a:r>
              <a:rPr lang="ru-RU" dirty="0" smtClean="0"/>
              <a:t>1.Создание проблемной ситуации позволяет сделать акцент не на простое запоминание, а на осмысленное усвоение материала.</a:t>
            </a:r>
          </a:p>
          <a:p>
            <a:pPr lvl="0"/>
            <a:r>
              <a:rPr lang="ru-RU" dirty="0" smtClean="0"/>
              <a:t>2.Такая методика развивает мышление учащихся, коммуникативную компетентность. Кроме того позволяет осуществить </a:t>
            </a:r>
            <a:r>
              <a:rPr lang="ru-RU" dirty="0" err="1" smtClean="0"/>
              <a:t>личностноориентированный</a:t>
            </a:r>
            <a:r>
              <a:rPr lang="ru-RU" dirty="0" smtClean="0"/>
              <a:t> подход в обучении.</a:t>
            </a:r>
          </a:p>
          <a:p>
            <a:pPr lvl="0"/>
            <a:r>
              <a:rPr lang="ru-RU" dirty="0" smtClean="0"/>
              <a:t>3.Этот вид работы формирует познавательные универсальные учебные действия: умение обобщать, анализировать, приводить примеры, обосновывать своё мнение, структурировать материал.</a:t>
            </a:r>
          </a:p>
          <a:p>
            <a:r>
              <a:rPr lang="ru-RU" dirty="0" smtClean="0"/>
              <a:t>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Технология развития критического мышления</a:t>
            </a:r>
            <a:endParaRPr lang="ru-RU" dirty="0"/>
          </a:p>
        </p:txBody>
      </p:sp>
      <p:sp>
        <p:nvSpPr>
          <p:cNvPr id="3" name="Содержимое 2"/>
          <p:cNvSpPr>
            <a:spLocks noGrp="1"/>
          </p:cNvSpPr>
          <p:nvPr>
            <p:ph idx="1"/>
          </p:nvPr>
        </p:nvSpPr>
        <p:spPr/>
        <p:txBody>
          <a:bodyPr>
            <a:normAutofit fontScale="77500" lnSpcReduction="20000"/>
          </a:bodyPr>
          <a:lstStyle/>
          <a:p>
            <a:pPr lvl="0"/>
            <a:r>
              <a:rPr lang="ru-RU" b="1" u="sng" dirty="0" smtClean="0"/>
              <a:t>«Тема поэта и поэзии в лирике А.С.Пушкина.</a:t>
            </a:r>
            <a:r>
              <a:rPr lang="ru-RU" dirty="0" smtClean="0"/>
              <a:t> Литература. 9 класс.</a:t>
            </a:r>
          </a:p>
          <a:p>
            <a:r>
              <a:rPr lang="ru-RU" dirty="0" smtClean="0"/>
              <a:t>     В начале урока учащимся предлагается записать и продолжить фразу Я СЧИТАЮ, ЧТО НАЗНАЧЕНИЕ ПОЭТА В ТОМ…</a:t>
            </a:r>
          </a:p>
          <a:p>
            <a:r>
              <a:rPr lang="ru-RU" dirty="0" smtClean="0"/>
              <a:t>     А после работы над анализом стихотворений, в заключение урока, ребятам снова предлагается продолжить предложение</a:t>
            </a:r>
          </a:p>
          <a:p>
            <a:r>
              <a:rPr lang="ru-RU" dirty="0" smtClean="0"/>
              <a:t>А.С.ПУШКИН ВИДЕЛ НАЗНАЧЕНИЕ ПОЭТА </a:t>
            </a:r>
          </a:p>
          <a:p>
            <a:pPr lvl="0"/>
            <a:r>
              <a:rPr lang="ru-RU" b="1" u="sng" dirty="0" smtClean="0"/>
              <a:t>Вводные лекции по литературе в 9, 10, 11 классах</a:t>
            </a:r>
            <a:r>
              <a:rPr lang="ru-RU" dirty="0" smtClean="0"/>
              <a:t>   (Маркировка текста:</a:t>
            </a:r>
          </a:p>
          <a:p>
            <a:r>
              <a:rPr lang="ru-RU" dirty="0" smtClean="0"/>
              <a:t>       - что уже известно;</a:t>
            </a:r>
          </a:p>
          <a:p>
            <a:r>
              <a:rPr lang="ru-RU" dirty="0" smtClean="0"/>
              <a:t>       - что было новым;</a:t>
            </a:r>
          </a:p>
          <a:p>
            <a:r>
              <a:rPr lang="ru-RU" dirty="0" smtClean="0"/>
              <a:t>       - что вызвало вопросы;</a:t>
            </a:r>
          </a:p>
          <a:p>
            <a:r>
              <a:rPr lang="ru-RU" dirty="0" smtClean="0"/>
              <a:t>       - с чем можно поспорить).  </a:t>
            </a:r>
          </a:p>
          <a:p>
            <a:r>
              <a:rPr lang="ru-RU" dirty="0" smtClean="0"/>
              <a:t>1. Технология КМ   даёт возможность не просто сообщать готовые знания, а самостоятельно </a:t>
            </a:r>
            <a:r>
              <a:rPr lang="ru-RU" dirty="0" smtClean="0"/>
              <a:t>разобраться.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Компьютерные</a:t>
            </a:r>
            <a:r>
              <a:rPr lang="ru-RU" dirty="0" smtClean="0"/>
              <a:t/>
            </a:r>
            <a:br>
              <a:rPr lang="ru-RU" dirty="0" smtClean="0"/>
            </a:br>
            <a:r>
              <a:rPr lang="ru-RU" b="1" dirty="0" smtClean="0"/>
              <a:t>технологии.</a:t>
            </a:r>
            <a:endParaRPr lang="ru-RU" dirty="0"/>
          </a:p>
        </p:txBody>
      </p:sp>
      <p:sp>
        <p:nvSpPr>
          <p:cNvPr id="3" name="Содержимое 2"/>
          <p:cNvSpPr>
            <a:spLocks noGrp="1"/>
          </p:cNvSpPr>
          <p:nvPr>
            <p:ph idx="1"/>
          </p:nvPr>
        </p:nvSpPr>
        <p:spPr/>
        <p:txBody>
          <a:bodyPr>
            <a:normAutofit fontScale="92500" lnSpcReduction="10000"/>
          </a:bodyPr>
          <a:lstStyle/>
          <a:p>
            <a:r>
              <a:rPr lang="ru-RU" b="1" dirty="0" smtClean="0"/>
              <a:t>1. </a:t>
            </a:r>
            <a:r>
              <a:rPr lang="ru-RU" b="1" u="sng" dirty="0" smtClean="0"/>
              <a:t>Компьютерное тестирование</a:t>
            </a:r>
            <a:r>
              <a:rPr lang="ru-RU" dirty="0" smtClean="0"/>
              <a:t> («Чередующиеся гласные», «Правописание суффиксов причастий», «Буквы Ы-И после Ц», «Виды подчинительной связи в словосочетании»).</a:t>
            </a:r>
          </a:p>
          <a:p>
            <a:r>
              <a:rPr lang="ru-RU" b="1" dirty="0" smtClean="0"/>
              <a:t>2. </a:t>
            </a:r>
            <a:r>
              <a:rPr lang="ru-RU" b="1" u="sng" dirty="0" smtClean="0"/>
              <a:t>Использование компьютерных презентаций на разных этапах урока.</a:t>
            </a:r>
            <a:endParaRPr lang="ru-RU" dirty="0" smtClean="0"/>
          </a:p>
          <a:p>
            <a:pPr lvl="0"/>
            <a:r>
              <a:rPr lang="ru-RU" dirty="0" smtClean="0"/>
              <a:t>Использование компьютерных технологий позволяет значительно увеличить темп урока, заинтересовать учащихся, реализовать принцип наглядности.   </a:t>
            </a:r>
          </a:p>
          <a:p>
            <a:pPr lvl="0"/>
            <a:r>
              <a:rPr lang="ru-RU" dirty="0" smtClean="0"/>
              <a:t>Такая технология  способствует созданию на уроке особой эмоциональной обстановки, которая помогает ребятам включиться в работу.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Технология дифференцированного обучения</a:t>
            </a:r>
            <a:endParaRPr lang="ru-RU" dirty="0"/>
          </a:p>
        </p:txBody>
      </p:sp>
      <p:sp>
        <p:nvSpPr>
          <p:cNvPr id="3" name="Содержимое 2"/>
          <p:cNvSpPr>
            <a:spLocks noGrp="1"/>
          </p:cNvSpPr>
          <p:nvPr>
            <p:ph idx="1"/>
          </p:nvPr>
        </p:nvSpPr>
        <p:spPr/>
        <p:txBody>
          <a:bodyPr>
            <a:normAutofit fontScale="92500"/>
          </a:bodyPr>
          <a:lstStyle/>
          <a:p>
            <a:r>
              <a:rPr lang="ru-RU" dirty="0" smtClean="0"/>
              <a:t/>
            </a:r>
            <a:br>
              <a:rPr lang="ru-RU" dirty="0" smtClean="0"/>
            </a:br>
            <a:r>
              <a:rPr lang="ru-RU" dirty="0" smtClean="0"/>
              <a:t>Сочетание </a:t>
            </a:r>
            <a:r>
              <a:rPr lang="ru-RU" dirty="0" err="1" smtClean="0"/>
              <a:t>общеклассной</a:t>
            </a:r>
            <a:r>
              <a:rPr lang="ru-RU" dirty="0" smtClean="0"/>
              <a:t>, групповой и индивидуальной работы. Работа в группах, внеурочные дополнительные и индивидуальные задания </a:t>
            </a:r>
          </a:p>
          <a:p>
            <a:r>
              <a:rPr lang="ru-RU" dirty="0" smtClean="0"/>
              <a:t/>
            </a:r>
            <a:br>
              <a:rPr lang="ru-RU" dirty="0" smtClean="0"/>
            </a:br>
            <a:endParaRPr lang="ru-RU" dirty="0" smtClean="0"/>
          </a:p>
          <a:p>
            <a:r>
              <a:rPr lang="ru-RU" dirty="0" smtClean="0"/>
              <a:t/>
            </a:r>
            <a:br>
              <a:rPr lang="ru-RU" dirty="0" smtClean="0"/>
            </a:br>
            <a:r>
              <a:rPr lang="ru-RU" dirty="0" smtClean="0"/>
              <a:t>Создание банка материалов тестового контроля в электронном варианте </a:t>
            </a:r>
            <a:r>
              <a:rPr lang="ru-RU" smtClean="0"/>
              <a:t>по русскому языку и литературе  </a:t>
            </a:r>
            <a:r>
              <a:rPr lang="ru-RU" dirty="0" smtClean="0"/>
              <a:t>с учётом разно уровневого подхода к обучению учащихся.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 </a:t>
            </a:r>
            <a:r>
              <a:rPr lang="ru-RU" b="1" dirty="0" smtClean="0"/>
              <a:t>Р</a:t>
            </a:r>
            <a:r>
              <a:rPr lang="ru-RU" b="1" dirty="0" smtClean="0"/>
              <a:t>езультаты</a:t>
            </a:r>
            <a:r>
              <a:rPr lang="ru-RU" b="1" dirty="0" smtClean="0"/>
              <a:t>:</a:t>
            </a:r>
            <a:endParaRPr lang="ru-RU" dirty="0" smtClean="0"/>
          </a:p>
        </p:txBody>
      </p:sp>
      <p:sp>
        <p:nvSpPr>
          <p:cNvPr id="3" name="Содержимое 2"/>
          <p:cNvSpPr>
            <a:spLocks noGrp="1"/>
          </p:cNvSpPr>
          <p:nvPr>
            <p:ph idx="1"/>
          </p:nvPr>
        </p:nvSpPr>
        <p:spPr/>
        <p:txBody>
          <a:bodyPr>
            <a:normAutofit/>
          </a:bodyPr>
          <a:lstStyle/>
          <a:p>
            <a:pPr lvl="0"/>
            <a:r>
              <a:rPr lang="ru-RU" dirty="0" smtClean="0"/>
              <a:t>повышение качества знаний учащихся; </a:t>
            </a:r>
          </a:p>
          <a:p>
            <a:pPr lvl="0"/>
            <a:r>
              <a:rPr lang="ru-RU" dirty="0" smtClean="0"/>
              <a:t>развитие научно-исследовательских и творческих способностей учащихся;</a:t>
            </a:r>
          </a:p>
          <a:p>
            <a:pPr lvl="0"/>
            <a:r>
              <a:rPr lang="ru-RU" dirty="0" smtClean="0"/>
              <a:t>изменение профессиональной позиции педагога – это творческий подход к организации учебно-воспитательного процесса в  школе; </a:t>
            </a:r>
          </a:p>
          <a:p>
            <a:pPr lvl="0"/>
            <a:r>
              <a:rPr lang="ru-RU" dirty="0" smtClean="0"/>
              <a:t>активная жизненная позиция всех членов образовательного процесса;</a:t>
            </a:r>
          </a:p>
          <a:p>
            <a:pPr lvl="0"/>
            <a:r>
              <a:rPr lang="ru-RU" dirty="0" smtClean="0"/>
              <a:t>совершенствование качественных характеристик личности учащихся.</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510994"/>
          </a:xfrm>
        </p:spPr>
        <p:txBody>
          <a:bodyPr>
            <a:normAutofit/>
          </a:bodyPr>
          <a:lstStyle/>
          <a:p>
            <a:r>
              <a:rPr lang="ru-RU" sz="4400" dirty="0" smtClean="0"/>
              <a:t>Плохой учитель преподносит истину, хороший – учит её находить. </a:t>
            </a:r>
            <a:br>
              <a:rPr lang="ru-RU" sz="4400" dirty="0" smtClean="0"/>
            </a:br>
            <a:r>
              <a:rPr lang="ru-RU" sz="4400" dirty="0" smtClean="0"/>
              <a:t>                                  </a:t>
            </a:r>
            <a:r>
              <a:rPr lang="ru-RU" sz="4400" dirty="0" err="1" smtClean="0"/>
              <a:t>А.Дистервег</a:t>
            </a:r>
            <a:r>
              <a:rPr lang="ru-RU" sz="4400" dirty="0" smtClean="0"/>
              <a:t/>
            </a:r>
            <a:br>
              <a:rPr lang="ru-RU" sz="4400" dirty="0" smtClean="0"/>
            </a:br>
            <a:endParaRPr lang="ru-RU"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Актуальность темы</a:t>
            </a:r>
            <a:endParaRPr lang="ru-RU" dirty="0" smtClean="0"/>
          </a:p>
        </p:txBody>
      </p:sp>
      <p:sp>
        <p:nvSpPr>
          <p:cNvPr id="3" name="Содержимое 2"/>
          <p:cNvSpPr>
            <a:spLocks noGrp="1"/>
          </p:cNvSpPr>
          <p:nvPr>
            <p:ph idx="1"/>
          </p:nvPr>
        </p:nvSpPr>
        <p:spPr/>
        <p:txBody>
          <a:bodyPr/>
          <a:lstStyle/>
          <a:p>
            <a:r>
              <a:rPr lang="ru-RU" dirty="0" smtClean="0"/>
              <a:t> обусловлена необходимостью переосмысления применений  педагогических технологий в современном образовании и отбором СОТ для повышения качества обучения на уроках русского языка и литературы.</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3" name="Содержимое 2"/>
          <p:cNvSpPr>
            <a:spLocks noGrp="1"/>
          </p:cNvSpPr>
          <p:nvPr>
            <p:ph idx="1"/>
          </p:nvPr>
        </p:nvSpPr>
        <p:spPr/>
        <p:txBody>
          <a:bodyPr/>
          <a:lstStyle/>
          <a:p>
            <a:r>
              <a:rPr lang="ru-RU" dirty="0" smtClean="0"/>
              <a:t>Внедрить  современные  образовательные технологии, способствующие повышению качества </a:t>
            </a:r>
          </a:p>
          <a:p>
            <a:r>
              <a:rPr lang="ru-RU" dirty="0" smtClean="0"/>
              <a:t>обучения, формированию грамотности, развитию</a:t>
            </a:r>
          </a:p>
          <a:p>
            <a:r>
              <a:rPr lang="ru-RU" dirty="0" smtClean="0"/>
              <a:t>потенциальных способностей обучающихся на уроках русского языка и литературы.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a:t>
            </a:r>
            <a:endParaRPr lang="ru-RU" dirty="0"/>
          </a:p>
        </p:txBody>
      </p:sp>
      <p:sp>
        <p:nvSpPr>
          <p:cNvPr id="3" name="Содержимое 2"/>
          <p:cNvSpPr>
            <a:spLocks noGrp="1"/>
          </p:cNvSpPr>
          <p:nvPr>
            <p:ph idx="1"/>
          </p:nvPr>
        </p:nvSpPr>
        <p:spPr/>
        <p:txBody>
          <a:bodyPr>
            <a:normAutofit fontScale="70000" lnSpcReduction="20000"/>
          </a:bodyPr>
          <a:lstStyle/>
          <a:p>
            <a:pPr lvl="0"/>
            <a:r>
              <a:rPr lang="ru-RU" dirty="0" smtClean="0"/>
              <a:t>выбор СОТ для повышения качества обучения русскому языку и литературе; </a:t>
            </a:r>
          </a:p>
          <a:p>
            <a:pPr lvl="0"/>
            <a:r>
              <a:rPr lang="ru-RU" dirty="0" smtClean="0"/>
              <a:t/>
            </a:r>
            <a:br>
              <a:rPr lang="ru-RU" dirty="0" smtClean="0"/>
            </a:br>
            <a:r>
              <a:rPr lang="ru-RU" dirty="0" smtClean="0"/>
              <a:t>развитие ключевых компетенций учащихся; </a:t>
            </a:r>
          </a:p>
          <a:p>
            <a:pPr lvl="0"/>
            <a:r>
              <a:rPr lang="ru-RU" dirty="0" smtClean="0"/>
              <a:t/>
            </a:r>
            <a:br>
              <a:rPr lang="ru-RU" dirty="0" smtClean="0"/>
            </a:br>
            <a:r>
              <a:rPr lang="ru-RU" dirty="0" smtClean="0"/>
              <a:t>повышение профессиональной компетентности, методологической культуры и инновационного потенциала педагога; </a:t>
            </a:r>
          </a:p>
          <a:p>
            <a:pPr lvl="0"/>
            <a:r>
              <a:rPr lang="ru-RU" dirty="0" smtClean="0"/>
              <a:t/>
            </a:r>
            <a:br>
              <a:rPr lang="ru-RU" dirty="0" smtClean="0"/>
            </a:br>
            <a:r>
              <a:rPr lang="ru-RU" dirty="0" smtClean="0"/>
              <a:t>формирование ключевых компетенций педагога; </a:t>
            </a:r>
          </a:p>
          <a:p>
            <a:pPr lvl="0"/>
            <a:r>
              <a:rPr lang="ru-RU" dirty="0" smtClean="0"/>
              <a:t/>
            </a:r>
            <a:br>
              <a:rPr lang="ru-RU" dirty="0" smtClean="0"/>
            </a:br>
            <a:r>
              <a:rPr lang="ru-RU" dirty="0" smtClean="0"/>
              <a:t>включение педагога в проектирование, исследование и сопровождение индивидуальных образовательных траекторий учащихся; </a:t>
            </a:r>
          </a:p>
          <a:p>
            <a:pPr lvl="0"/>
            <a:r>
              <a:rPr lang="ru-RU" dirty="0" smtClean="0"/>
              <a:t/>
            </a:r>
            <a:br>
              <a:rPr lang="ru-RU" dirty="0" smtClean="0"/>
            </a:br>
            <a:r>
              <a:rPr lang="ru-RU" dirty="0" smtClean="0"/>
              <a:t>внедрение в учебный процесс технологий личностно-ориентированного обучения, </a:t>
            </a:r>
            <a:r>
              <a:rPr lang="ru-RU" dirty="0" err="1" smtClean="0"/>
              <a:t>здоровьесберегающих</a:t>
            </a:r>
            <a:r>
              <a:rPr lang="ru-RU" dirty="0" smtClean="0"/>
              <a:t> технологий; технологий дифференцированного обучения; информационных технологий; технологий обучения в сотрудничестве; игровых технологий; технологии развития критического мышления через чтение и письмо.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pPr eaLnBrk="1" hangingPunct="1"/>
            <a:r>
              <a:rPr lang="ru-RU" smtClean="0"/>
              <a:t>Образовательные технологии </a:t>
            </a:r>
          </a:p>
        </p:txBody>
      </p:sp>
      <p:sp>
        <p:nvSpPr>
          <p:cNvPr id="32771" name="TextBox 2"/>
          <p:cNvSpPr txBox="1">
            <a:spLocks noChangeArrowheads="1"/>
          </p:cNvSpPr>
          <p:nvPr/>
        </p:nvSpPr>
        <p:spPr bwMode="auto">
          <a:xfrm>
            <a:off x="500063" y="2000250"/>
            <a:ext cx="8215312" cy="3786188"/>
          </a:xfrm>
          <a:prstGeom prst="rect">
            <a:avLst/>
          </a:prstGeom>
          <a:solidFill>
            <a:schemeClr val="accent5">
              <a:lumMod val="20000"/>
              <a:lumOff val="80000"/>
            </a:schemeClr>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a:pPr>
            <a:r>
              <a:rPr lang="ru-RU" sz="2400" dirty="0">
                <a:solidFill>
                  <a:schemeClr val="tx2">
                    <a:lumMod val="10000"/>
                  </a:schemeClr>
                </a:solidFill>
              </a:rPr>
              <a:t>В документах ФГОС сформулированы требования к учителю,  в том числе :</a:t>
            </a:r>
          </a:p>
          <a:p>
            <a:pPr fontAlgn="auto">
              <a:spcBef>
                <a:spcPts val="0"/>
              </a:spcBef>
              <a:spcAft>
                <a:spcPts val="0"/>
              </a:spcAft>
              <a:defRPr/>
            </a:pPr>
            <a:endParaRPr lang="ru-RU" sz="2400" dirty="0">
              <a:solidFill>
                <a:schemeClr val="accent4">
                  <a:lumMod val="50000"/>
                </a:schemeClr>
              </a:solidFill>
            </a:endParaRPr>
          </a:p>
          <a:p>
            <a:pPr fontAlgn="auto">
              <a:spcBef>
                <a:spcPts val="0"/>
              </a:spcBef>
              <a:spcAft>
                <a:spcPts val="0"/>
              </a:spcAft>
              <a:buFont typeface="Arial" pitchFamily="34" charset="0"/>
              <a:buChar char="•"/>
              <a:defRPr/>
            </a:pPr>
            <a:r>
              <a:rPr lang="ru-RU" sz="2400" dirty="0">
                <a:solidFill>
                  <a:schemeClr val="accent4">
                    <a:lumMod val="50000"/>
                  </a:schemeClr>
                </a:solidFill>
              </a:rPr>
              <a:t> </a:t>
            </a:r>
            <a:r>
              <a:rPr lang="ru-RU" sz="2400" i="1" dirty="0">
                <a:solidFill>
                  <a:srgbClr val="FF0000"/>
                </a:solidFill>
              </a:rPr>
              <a:t>уметь выбирать </a:t>
            </a:r>
            <a:r>
              <a:rPr lang="ru-RU" sz="2400" i="1" dirty="0">
                <a:solidFill>
                  <a:schemeClr val="tx2">
                    <a:lumMod val="10000"/>
                  </a:schemeClr>
                </a:solidFill>
              </a:rPr>
              <a:t>и использовать </a:t>
            </a:r>
            <a:r>
              <a:rPr lang="ru-RU" sz="2400" dirty="0">
                <a:solidFill>
                  <a:schemeClr val="tx2">
                    <a:lumMod val="10000"/>
                  </a:schemeClr>
                </a:solidFill>
              </a:rPr>
              <a:t>современные</a:t>
            </a:r>
          </a:p>
          <a:p>
            <a:pPr fontAlgn="auto">
              <a:spcBef>
                <a:spcPts val="0"/>
              </a:spcBef>
              <a:spcAft>
                <a:spcPts val="0"/>
              </a:spcAft>
              <a:defRPr/>
            </a:pPr>
            <a:r>
              <a:rPr lang="ru-RU" sz="2400" dirty="0">
                <a:solidFill>
                  <a:schemeClr val="tx1"/>
                </a:solidFill>
              </a:rPr>
              <a:t>   </a:t>
            </a:r>
            <a:r>
              <a:rPr lang="ru-RU" sz="2400" dirty="0">
                <a:solidFill>
                  <a:srgbClr val="FF0000"/>
                </a:solidFill>
              </a:rPr>
              <a:t>образовательные технологии</a:t>
            </a:r>
          </a:p>
          <a:p>
            <a:pPr fontAlgn="auto">
              <a:spcBef>
                <a:spcPts val="0"/>
              </a:spcBef>
              <a:spcAft>
                <a:spcPts val="0"/>
              </a:spcAft>
              <a:buFont typeface="Arial" pitchFamily="34" charset="0"/>
              <a:buChar char="•"/>
              <a:defRPr/>
            </a:pPr>
            <a:endParaRPr lang="ru-RU" sz="2400" dirty="0">
              <a:solidFill>
                <a:schemeClr val="accent4">
                  <a:lumMod val="50000"/>
                </a:schemeClr>
              </a:solidFill>
            </a:endParaRPr>
          </a:p>
          <a:p>
            <a:pPr fontAlgn="auto">
              <a:spcBef>
                <a:spcPts val="0"/>
              </a:spcBef>
              <a:spcAft>
                <a:spcPts val="0"/>
              </a:spcAft>
              <a:buFont typeface="Arial" pitchFamily="34" charset="0"/>
              <a:buChar char="•"/>
              <a:defRPr/>
            </a:pPr>
            <a:r>
              <a:rPr lang="ru-RU" sz="2400" dirty="0">
                <a:solidFill>
                  <a:schemeClr val="accent4">
                    <a:lumMod val="50000"/>
                  </a:schemeClr>
                </a:solidFill>
              </a:rPr>
              <a:t> </a:t>
            </a:r>
            <a:r>
              <a:rPr lang="ru-RU" sz="2400" i="1" dirty="0">
                <a:solidFill>
                  <a:schemeClr val="tx2">
                    <a:lumMod val="10000"/>
                  </a:schemeClr>
                </a:solidFill>
              </a:rPr>
              <a:t>использовать</a:t>
            </a:r>
            <a:r>
              <a:rPr lang="ru-RU" sz="2400" i="1" dirty="0">
                <a:solidFill>
                  <a:schemeClr val="tx2"/>
                </a:solidFill>
              </a:rPr>
              <a:t> </a:t>
            </a:r>
            <a:r>
              <a:rPr lang="ru-RU" sz="2400" i="1" dirty="0">
                <a:solidFill>
                  <a:srgbClr val="FF0000"/>
                </a:solidFill>
              </a:rPr>
              <a:t>технологии оценки</a:t>
            </a:r>
          </a:p>
          <a:p>
            <a:pPr fontAlgn="auto">
              <a:spcBef>
                <a:spcPts val="0"/>
              </a:spcBef>
              <a:spcAft>
                <a:spcPts val="0"/>
              </a:spcAft>
              <a:buFont typeface="Arial" pitchFamily="34" charset="0"/>
              <a:buChar char="•"/>
              <a:defRPr/>
            </a:pPr>
            <a:endParaRPr lang="ru-RU" sz="2400" i="1" dirty="0">
              <a:solidFill>
                <a:schemeClr val="accent4">
                  <a:lumMod val="50000"/>
                </a:schemeClr>
              </a:solidFill>
            </a:endParaRPr>
          </a:p>
          <a:p>
            <a:pPr fontAlgn="auto">
              <a:spcBef>
                <a:spcPts val="0"/>
              </a:spcBef>
              <a:spcAft>
                <a:spcPts val="0"/>
              </a:spcAft>
              <a:buFont typeface="Arial" pitchFamily="34" charset="0"/>
              <a:buChar char="•"/>
              <a:defRPr/>
            </a:pPr>
            <a:r>
              <a:rPr lang="ru-RU" sz="2400" i="1" dirty="0">
                <a:solidFill>
                  <a:schemeClr val="tx2">
                    <a:lumMod val="10000"/>
                  </a:schemeClr>
                </a:solidFill>
              </a:rPr>
              <a:t>современные </a:t>
            </a:r>
            <a:r>
              <a:rPr lang="ru-RU" sz="2400" i="1" dirty="0">
                <a:solidFill>
                  <a:srgbClr val="FF0000"/>
                </a:solidFill>
              </a:rPr>
              <a:t>технологии проектирования </a:t>
            </a:r>
            <a:r>
              <a:rPr lang="ru-RU" sz="2400" dirty="0">
                <a:solidFill>
                  <a:schemeClr val="tx2">
                    <a:lumMod val="10000"/>
                  </a:schemeClr>
                </a:solidFill>
              </a:rPr>
              <a:t>образовательной среды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Содержимое 2"/>
          <p:cNvSpPr>
            <a:spLocks noGrp="1"/>
          </p:cNvSpPr>
          <p:nvPr>
            <p:ph idx="1"/>
          </p:nvPr>
        </p:nvSpPr>
        <p:spPr/>
        <p:txBody>
          <a:bodyPr/>
          <a:lstStyle/>
          <a:p>
            <a:r>
              <a:rPr lang="ru-RU" dirty="0" smtClean="0"/>
              <a:t>Новый стандарт акцентирует внимание учителей на необходимости использовать современные образовательные технологии, которые могут обеспечить развитие школьников. Не случайно, именно использование передовых технологий становится важнейшим критерием успешности учителя. Благодаря современным технологиям на уроках развертывается деятельность учеников. </a:t>
            </a:r>
          </a:p>
          <a:p>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57188" y="714356"/>
          <a:ext cx="8215368" cy="5730240"/>
        </p:xfrm>
        <a:graphic>
          <a:graphicData uri="http://schemas.openxmlformats.org/drawingml/2006/table">
            <a:tbl>
              <a:tblPr firstRow="1" bandRow="1">
                <a:tableStyleId>{5C22544A-7EE6-4342-B048-85BDC9FD1C3A}</a:tableStyleId>
              </a:tblPr>
              <a:tblGrid>
                <a:gridCol w="2738456"/>
                <a:gridCol w="2738456"/>
                <a:gridCol w="2738456"/>
              </a:tblGrid>
              <a:tr h="21147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solidFill>
                            <a:schemeClr val="accent4">
                              <a:lumMod val="10000"/>
                            </a:schemeClr>
                          </a:solidFill>
                        </a:rPr>
                        <a:t>Современные  педагогические </a:t>
                      </a:r>
                      <a:r>
                        <a:rPr lang="ru-RU" baseline="0" dirty="0" smtClean="0">
                          <a:solidFill>
                            <a:schemeClr val="accent4">
                              <a:lumMod val="10000"/>
                            </a:schemeClr>
                          </a:solidFill>
                        </a:rPr>
                        <a:t> </a:t>
                      </a:r>
                      <a:r>
                        <a:rPr lang="ru-RU" dirty="0" smtClean="0">
                          <a:solidFill>
                            <a:schemeClr val="accent4">
                              <a:lumMod val="10000"/>
                            </a:schemeClr>
                          </a:solidFill>
                        </a:rPr>
                        <a:t>технологии </a:t>
                      </a:r>
                    </a:p>
                    <a:p>
                      <a:endParaRPr lang="ru-RU" dirty="0">
                        <a:solidFill>
                          <a:schemeClr val="accent4">
                            <a:lumMod val="10000"/>
                          </a:schemeClr>
                        </a:solidFill>
                      </a:endParaRPr>
                    </a:p>
                  </a:txBody>
                  <a:tcPr/>
                </a:tc>
                <a:tc hMerge="1">
                  <a:txBody>
                    <a:bodyPr/>
                    <a:lstStyle/>
                    <a:p>
                      <a:endParaRPr lang="ru-RU" dirty="0"/>
                    </a:p>
                  </a:txBody>
                  <a:tcPr/>
                </a:tc>
                <a:tc hMerge="1">
                  <a:txBody>
                    <a:bodyPr/>
                    <a:lstStyle/>
                    <a:p>
                      <a:endParaRPr lang="ru-RU" dirty="0"/>
                    </a:p>
                  </a:txBody>
                  <a:tcPr/>
                </a:tc>
              </a:tr>
              <a:tr h="1503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accent4">
                              <a:lumMod val="10000"/>
                            </a:schemeClr>
                          </a:solidFill>
                        </a:rPr>
                        <a:t>Здоровьесберегающие</a:t>
                      </a:r>
                      <a:r>
                        <a:rPr lang="ru-RU" sz="1600" b="1" dirty="0" smtClean="0">
                          <a:solidFill>
                            <a:schemeClr val="accent4">
                              <a:lumMod val="10000"/>
                            </a:schemeClr>
                          </a:solidFill>
                        </a:rPr>
                        <a:t> технологии</a:t>
                      </a:r>
                    </a:p>
                    <a:p>
                      <a:endParaRPr lang="ru-RU" sz="1600" dirty="0">
                        <a:solidFill>
                          <a:schemeClr val="accent4">
                            <a:lumMod val="10000"/>
                          </a:schemeClr>
                        </a:solidFill>
                      </a:endParaRPr>
                    </a:p>
                  </a:txBody>
                  <a:tcPr/>
                </a:tc>
                <a:tc>
                  <a:txBody>
                    <a:bodyPr/>
                    <a:lstStyle/>
                    <a:p>
                      <a:pPr lvl="0"/>
                      <a:r>
                        <a:rPr lang="ru-RU" sz="1600" b="1" dirty="0" smtClean="0">
                          <a:solidFill>
                            <a:schemeClr val="accent4">
                              <a:lumMod val="10000"/>
                            </a:schemeClr>
                          </a:solidFill>
                        </a:rPr>
                        <a:t>Технологии интегрированного </a:t>
                      </a:r>
                    </a:p>
                    <a:p>
                      <a:pPr lvl="0"/>
                      <a:r>
                        <a:rPr lang="ru-RU" sz="1600" b="1" dirty="0" smtClean="0">
                          <a:solidFill>
                            <a:schemeClr val="accent4">
                              <a:lumMod val="10000"/>
                            </a:schemeClr>
                          </a:solidFill>
                        </a:rPr>
                        <a:t>обучения </a:t>
                      </a:r>
                    </a:p>
                    <a:p>
                      <a:endParaRPr lang="ru-RU" sz="1600" dirty="0">
                        <a:solidFill>
                          <a:schemeClr val="accent4">
                            <a:lumMod val="1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accent4">
                              <a:lumMod val="10000"/>
                            </a:schemeClr>
                          </a:solidFill>
                        </a:rPr>
                        <a:t>Проектная деятельность (индивидуальная, групповая, коллективная)</a:t>
                      </a:r>
                    </a:p>
                    <a:p>
                      <a:endParaRPr lang="ru-RU" sz="1600" b="1" dirty="0" smtClean="0">
                        <a:solidFill>
                          <a:schemeClr val="accent4">
                            <a:lumMod val="10000"/>
                          </a:schemeClr>
                        </a:solidFill>
                      </a:endParaRPr>
                    </a:p>
                    <a:p>
                      <a:endParaRPr lang="ru-RU" sz="1600" dirty="0">
                        <a:solidFill>
                          <a:schemeClr val="accent4">
                            <a:lumMod val="10000"/>
                          </a:schemeClr>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accent4">
                              <a:lumMod val="10000"/>
                            </a:schemeClr>
                          </a:solidFill>
                        </a:rPr>
                        <a:t>Учебно-исследовательская деятельность</a:t>
                      </a:r>
                    </a:p>
                    <a:p>
                      <a:endParaRPr lang="ru-RU" sz="1600" dirty="0">
                        <a:solidFill>
                          <a:schemeClr val="accent4">
                            <a:lumMod val="1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accent4">
                              <a:lumMod val="10000"/>
                            </a:schemeClr>
                          </a:solidFill>
                        </a:rPr>
                        <a:t>Технологии сотрудничества </a:t>
                      </a:r>
                    </a:p>
                    <a:p>
                      <a:endParaRPr lang="ru-RU" sz="1600" dirty="0">
                        <a:solidFill>
                          <a:schemeClr val="accent4">
                            <a:lumMod val="10000"/>
                          </a:schemeClr>
                        </a:solidFill>
                      </a:endParaRPr>
                    </a:p>
                  </a:txBody>
                  <a:tcPr/>
                </a:tc>
                <a:tc>
                  <a:txBody>
                    <a:bodyPr/>
                    <a:lstStyle/>
                    <a:p>
                      <a:r>
                        <a:rPr lang="ru-RU" sz="1600" dirty="0" smtClean="0">
                          <a:solidFill>
                            <a:schemeClr val="accent4">
                              <a:lumMod val="10000"/>
                            </a:schemeClr>
                          </a:solidFill>
                        </a:rPr>
                        <a:t> Личностно-ориентированные технологии</a:t>
                      </a:r>
                      <a:endParaRPr lang="ru-RU" sz="1600" dirty="0">
                        <a:solidFill>
                          <a:schemeClr val="accent4">
                            <a:lumMod val="10000"/>
                          </a:schemeClr>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accent4">
                              <a:lumMod val="10000"/>
                            </a:schemeClr>
                          </a:solidFill>
                        </a:rPr>
                        <a:t>Обучение на основе учебных задач и ситуаций</a:t>
                      </a:r>
                    </a:p>
                    <a:p>
                      <a:endParaRPr lang="ru-RU" sz="1600" dirty="0">
                        <a:solidFill>
                          <a:schemeClr val="accent4">
                            <a:lumMod val="10000"/>
                          </a:schemeClr>
                        </a:solidFill>
                      </a:endParaRPr>
                    </a:p>
                  </a:txBody>
                  <a:tcPr/>
                </a:tc>
                <a:tc>
                  <a:txBody>
                    <a:bodyPr/>
                    <a:lstStyle/>
                    <a:p>
                      <a:r>
                        <a:rPr lang="ru-RU" sz="1600" dirty="0" err="1" smtClean="0">
                          <a:solidFill>
                            <a:srgbClr val="000000"/>
                          </a:solidFill>
                          <a:latin typeface="Constantia" pitchFamily="18" charset="0"/>
                        </a:rPr>
                        <a:t>Информационнокоммуникационная</a:t>
                      </a:r>
                      <a:r>
                        <a:rPr lang="ru-RU" sz="1600" dirty="0" smtClean="0">
                          <a:solidFill>
                            <a:srgbClr val="000000"/>
                          </a:solidFill>
                          <a:latin typeface="Constantia" pitchFamily="18" charset="0"/>
                        </a:rPr>
                        <a:t> (ИКТ)</a:t>
                      </a:r>
                      <a:endParaRPr lang="ru-RU" sz="1600" dirty="0">
                        <a:solidFill>
                          <a:schemeClr val="accent4">
                            <a:lumMod val="1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i="1" dirty="0" smtClean="0">
                          <a:solidFill>
                            <a:schemeClr val="accent4">
                              <a:lumMod val="10000"/>
                            </a:schemeClr>
                          </a:solidFill>
                        </a:rPr>
                        <a:t>Технологии дифференцированного обучения</a:t>
                      </a:r>
                    </a:p>
                    <a:p>
                      <a:endParaRPr lang="ru-RU" sz="1600" dirty="0">
                        <a:solidFill>
                          <a:schemeClr val="accent4">
                            <a:lumMod val="10000"/>
                          </a:schemeClr>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accent4">
                              <a:lumMod val="10000"/>
                            </a:schemeClr>
                          </a:solidFill>
                        </a:rPr>
                        <a:t>Деловые игры</a:t>
                      </a:r>
                    </a:p>
                    <a:p>
                      <a:endParaRPr lang="ru-RU" sz="1600" dirty="0">
                        <a:solidFill>
                          <a:schemeClr val="accent4">
                            <a:lumMod val="1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accent4">
                              <a:lumMod val="10000"/>
                            </a:schemeClr>
                          </a:solidFill>
                        </a:rPr>
                        <a:t>Проблемное  обучение</a:t>
                      </a:r>
                    </a:p>
                    <a:p>
                      <a:endParaRPr lang="ru-RU" sz="1600" dirty="0">
                        <a:solidFill>
                          <a:schemeClr val="accent4">
                            <a:lumMod val="1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err="1" smtClean="0">
                          <a:solidFill>
                            <a:schemeClr val="accent4">
                              <a:lumMod val="10000"/>
                            </a:schemeClr>
                          </a:solidFill>
                        </a:rPr>
                        <a:t>Портфолио</a:t>
                      </a:r>
                      <a:r>
                        <a:rPr lang="ru-RU" sz="1600" dirty="0" smtClean="0">
                          <a:solidFill>
                            <a:schemeClr val="accent4">
                              <a:lumMod val="10000"/>
                            </a:schemeClr>
                          </a:solidFill>
                        </a:rPr>
                        <a:t>  учащихся </a:t>
                      </a:r>
                    </a:p>
                    <a:p>
                      <a:endParaRPr lang="ru-RU" sz="1600" dirty="0">
                        <a:solidFill>
                          <a:schemeClr val="accent4">
                            <a:lumMod val="10000"/>
                          </a:schemeClr>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accent4">
                              <a:lumMod val="10000"/>
                            </a:schemeClr>
                          </a:solidFill>
                        </a:rPr>
                        <a:t>компьютерные технологии  </a:t>
                      </a:r>
                    </a:p>
                    <a:p>
                      <a:endParaRPr lang="ru-RU" sz="1600" dirty="0">
                        <a:solidFill>
                          <a:schemeClr val="accent4">
                            <a:lumMod val="10000"/>
                          </a:schemeClr>
                        </a:solidFill>
                      </a:endParaRPr>
                    </a:p>
                  </a:txBody>
                  <a:tcPr/>
                </a:tc>
                <a:tc>
                  <a:txBody>
                    <a:bodyPr/>
                    <a:lstStyle/>
                    <a:p>
                      <a:r>
                        <a:rPr lang="ru-RU" sz="1600" dirty="0" smtClean="0">
                          <a:solidFill>
                            <a:schemeClr val="accent4">
                              <a:lumMod val="10000"/>
                            </a:schemeClr>
                          </a:solidFill>
                        </a:rPr>
                        <a:t>интерактивные технологии </a:t>
                      </a:r>
                      <a:endParaRPr lang="ru-RU" sz="1600" dirty="0">
                        <a:solidFill>
                          <a:schemeClr val="accent4">
                            <a:lumMod val="1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accent4">
                              <a:lumMod val="10000"/>
                            </a:schemeClr>
                          </a:solidFill>
                        </a:rPr>
                        <a:t>Технологии </a:t>
                      </a:r>
                      <a:r>
                        <a:rPr lang="ru-RU" sz="1600" dirty="0" err="1" smtClean="0">
                          <a:solidFill>
                            <a:schemeClr val="accent4">
                              <a:lumMod val="10000"/>
                            </a:schemeClr>
                          </a:solidFill>
                        </a:rPr>
                        <a:t>разноуровнего</a:t>
                      </a:r>
                      <a:r>
                        <a:rPr lang="ru-RU" sz="1600" dirty="0" smtClean="0">
                          <a:solidFill>
                            <a:schemeClr val="accent4">
                              <a:lumMod val="10000"/>
                            </a:schemeClr>
                          </a:solidFill>
                        </a:rPr>
                        <a:t> обучения</a:t>
                      </a:r>
                    </a:p>
                    <a:p>
                      <a:endParaRPr lang="ru-RU" sz="1600" dirty="0">
                        <a:solidFill>
                          <a:schemeClr val="accent4">
                            <a:lumMod val="1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457200" y="928670"/>
            <a:ext cx="8229600" cy="1285884"/>
          </a:xfrm>
        </p:spPr>
        <p:txBody>
          <a:bodyPr>
            <a:normAutofit fontScale="90000"/>
          </a:bodyPr>
          <a:lstStyle/>
          <a:p>
            <a:pPr eaLnBrk="1" hangingPunct="1"/>
            <a:r>
              <a:rPr lang="ru-RU" sz="3200" dirty="0" smtClean="0"/>
              <a:t>Большое  распространение получили следующие образовательные технологии:</a:t>
            </a:r>
            <a:br>
              <a:rPr lang="ru-RU" sz="3200" dirty="0" smtClean="0"/>
            </a:br>
            <a:endParaRPr lang="ru-RU" sz="3200" dirty="0" smtClean="0"/>
          </a:p>
        </p:txBody>
      </p:sp>
      <p:sp>
        <p:nvSpPr>
          <p:cNvPr id="32771" name="Содержимое 2"/>
          <p:cNvSpPr>
            <a:spLocks noGrp="1"/>
          </p:cNvSpPr>
          <p:nvPr>
            <p:ph idx="1"/>
          </p:nvPr>
        </p:nvSpPr>
        <p:spPr>
          <a:xfrm>
            <a:off x="457200" y="2571744"/>
            <a:ext cx="8229600" cy="3752856"/>
          </a:xfrm>
        </p:spPr>
        <p:txBody>
          <a:bodyPr/>
          <a:lstStyle/>
          <a:p>
            <a:pPr eaLnBrk="1" hangingPunct="1"/>
            <a:r>
              <a:rPr lang="ru-RU" smtClean="0"/>
              <a:t>технология </a:t>
            </a:r>
            <a:r>
              <a:rPr lang="ru-RU" dirty="0" smtClean="0"/>
              <a:t>проектного обучения;</a:t>
            </a:r>
          </a:p>
          <a:p>
            <a:pPr eaLnBrk="1" hangingPunct="1"/>
            <a:r>
              <a:rPr lang="ru-RU" dirty="0" smtClean="0"/>
              <a:t>технология дифференцированного обучения;</a:t>
            </a:r>
          </a:p>
          <a:p>
            <a:pPr eaLnBrk="1" hangingPunct="1"/>
            <a:r>
              <a:rPr lang="ru-RU" dirty="0" smtClean="0"/>
              <a:t>технология проблемного обучения;</a:t>
            </a:r>
          </a:p>
          <a:p>
            <a:pPr eaLnBrk="1" hangingPunct="1"/>
            <a:r>
              <a:rPr lang="ru-RU" dirty="0" smtClean="0"/>
              <a:t> игровые технологии;</a:t>
            </a:r>
          </a:p>
          <a:p>
            <a:pPr eaLnBrk="1" hangingPunct="1"/>
            <a:r>
              <a:rPr lang="ru-RU" dirty="0" smtClean="0"/>
              <a:t>компьютерные технологии;</a:t>
            </a:r>
          </a:p>
          <a:p>
            <a:pPr eaLnBrk="1" hangingPunct="1"/>
            <a:endParaRPr lang="ru-RU"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TotalTime>
  <Words>642</Words>
  <Application>Microsoft Office PowerPoint</Application>
  <PresentationFormat>Экран (4:3)</PresentationFormat>
  <Paragraphs>129</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Слайд 1</vt:lpstr>
      <vt:lpstr>Плохой учитель преподносит истину, хороший – учит её находить.                                    А.Дистервег </vt:lpstr>
      <vt:lpstr>Актуальность темы</vt:lpstr>
      <vt:lpstr>Цель:</vt:lpstr>
      <vt:lpstr>Задачи:</vt:lpstr>
      <vt:lpstr>Образовательные технологии </vt:lpstr>
      <vt:lpstr>Слайд 7</vt:lpstr>
      <vt:lpstr>Слайд 8</vt:lpstr>
      <vt:lpstr>Большое  распространение получили следующие образовательные технологии: </vt:lpstr>
      <vt:lpstr>   Инновационное образовательное пространство урока</vt:lpstr>
      <vt:lpstr>Игровые    технологии.</vt:lpstr>
      <vt:lpstr>Результат применения СОТ</vt:lpstr>
      <vt:lpstr>Технология проблемного обучения</vt:lpstr>
      <vt:lpstr>Результат применения СОТ</vt:lpstr>
      <vt:lpstr>Технология развития критического мышления</vt:lpstr>
      <vt:lpstr>Компьютерные технологии.</vt:lpstr>
      <vt:lpstr>Технология дифференцированного обучения</vt:lpstr>
      <vt:lpstr> Результаты: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Медина Исламовна</cp:lastModifiedBy>
  <cp:revision>69</cp:revision>
  <dcterms:modified xsi:type="dcterms:W3CDTF">2015-11-20T12:52:06Z</dcterms:modified>
</cp:coreProperties>
</file>