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25AD"/>
    <a:srgbClr val="EE7EC1"/>
    <a:srgbClr val="FF6C99"/>
    <a:srgbClr val="005A7E"/>
    <a:srgbClr val="C5700A"/>
    <a:srgbClr val="4A2B0E"/>
    <a:srgbClr val="1D120E"/>
    <a:srgbClr val="000306"/>
    <a:srgbClr val="526664"/>
    <a:srgbClr val="B5B5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490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63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1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568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59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01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773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218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96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140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122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16556-29AD-44B1-8A1C-ABE338D926E3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  <p:sp>
        <p:nvSpPr>
          <p:cNvPr id="47" name="Місце для дати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AAE95F-5EE2-4501-8C40-B6EE9CB54DC1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8" name="Місце для номера слайда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42F9C5-6E28-4E69-828F-5ECB310EF8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9" name="Picture 2" descr="http://garcya.us/wp-content/uploads/2010/12/Christmas_Wallpaper-45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9" r="51190" b="10064"/>
          <a:stretch/>
        </p:blipFill>
        <p:spPr bwMode="auto">
          <a:xfrm>
            <a:off x="0" y="2060849"/>
            <a:ext cx="2359782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garcya.us/wp-content/uploads/2010/12/Christmas_Wallpaper-45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9" r="51190" b="10064"/>
          <a:stretch/>
        </p:blipFill>
        <p:spPr bwMode="auto">
          <a:xfrm flipH="1">
            <a:off x="6784218" y="2067600"/>
            <a:ext cx="2359782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кутник 8"/>
          <p:cNvSpPr/>
          <p:nvPr userDrawn="1"/>
        </p:nvSpPr>
        <p:spPr>
          <a:xfrm>
            <a:off x="1619672" y="2067600"/>
            <a:ext cx="864096" cy="479715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Прямокутник 9"/>
          <p:cNvSpPr/>
          <p:nvPr userDrawn="1"/>
        </p:nvSpPr>
        <p:spPr>
          <a:xfrm flipH="1">
            <a:off x="6648025" y="2067600"/>
            <a:ext cx="864096" cy="479715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Прямокутник 10"/>
          <p:cNvSpPr/>
          <p:nvPr userDrawn="1"/>
        </p:nvSpPr>
        <p:spPr>
          <a:xfrm rot="16200000">
            <a:off x="3707904" y="-1647056"/>
            <a:ext cx="1728191" cy="9144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Прямокутник 11"/>
          <p:cNvSpPr/>
          <p:nvPr userDrawn="1"/>
        </p:nvSpPr>
        <p:spPr>
          <a:xfrm flipH="1">
            <a:off x="5647447" y="0"/>
            <a:ext cx="3496553" cy="3284984"/>
          </a:xfrm>
          <a:prstGeom prst="rect">
            <a:avLst/>
          </a:prstGeom>
          <a:gradFill flip="none" rotWithShape="1">
            <a:gsLst>
              <a:gs pos="53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Прямокутник 12"/>
          <p:cNvSpPr/>
          <p:nvPr userDrawn="1"/>
        </p:nvSpPr>
        <p:spPr>
          <a:xfrm>
            <a:off x="-4673" y="0"/>
            <a:ext cx="3496553" cy="3284984"/>
          </a:xfrm>
          <a:prstGeom prst="rect">
            <a:avLst/>
          </a:prstGeom>
          <a:gradFill flip="none" rotWithShape="1">
            <a:gsLst>
              <a:gs pos="53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1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-vedy.adu.by/mod/resource/view.php?id=2568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b="7399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928134" y="542064"/>
            <a:ext cx="5671335" cy="1399751"/>
          </a:xfrm>
        </p:spPr>
        <p:txBody>
          <a:bodyPr>
            <a:noAutofit/>
          </a:bodyPr>
          <a:lstStyle/>
          <a:p>
            <a:pPr algn="ctr"/>
            <a:r>
              <a:rPr lang="ru-RU" sz="6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Использование условий</a:t>
            </a:r>
            <a:endParaRPr lang="ru-RU" sz="6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4043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908" y="118546"/>
            <a:ext cx="7886700" cy="3540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CD25AD"/>
                </a:solidFill>
              </a:rPr>
              <a:t>Задания</a:t>
            </a:r>
            <a:endParaRPr lang="ru-RU" sz="2800" dirty="0">
              <a:solidFill>
                <a:srgbClr val="CD25A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606175"/>
            <a:ext cx="7886700" cy="557078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1600" dirty="0" smtClean="0"/>
              <a:t>Напишите </a:t>
            </a:r>
            <a:r>
              <a:rPr lang="ru-RU" sz="1600" dirty="0"/>
              <a:t>программу для решения задач w3 и w8 из встроенного задачника. Обращайте внимание на начальное и конечное положение Робота</a:t>
            </a:r>
            <a:r>
              <a:rPr lang="ru-RU" sz="1600" dirty="0" smtClean="0"/>
              <a:t>.</a:t>
            </a:r>
          </a:p>
          <a:p>
            <a:pPr marL="342900" indent="-342900">
              <a:buAutoNum type="arabicPeriod"/>
            </a:pPr>
            <a:endParaRPr lang="ru-RU" sz="1800" dirty="0"/>
          </a:p>
          <a:p>
            <a:pPr marL="342900" indent="-342900">
              <a:buAutoNum type="arabicPeriod"/>
            </a:pPr>
            <a:endParaRPr lang="ru-RU" sz="1800" dirty="0" smtClean="0"/>
          </a:p>
          <a:p>
            <a:pPr marL="342900" indent="-342900">
              <a:buAutoNum type="arabicPeriod"/>
            </a:pPr>
            <a:endParaRPr lang="ru-RU" sz="1800" dirty="0"/>
          </a:p>
          <a:p>
            <a:pPr marL="342900" indent="-342900">
              <a:buAutoNum type="arabicPeriod"/>
            </a:pPr>
            <a:endParaRPr lang="ru-RU" sz="1800" dirty="0" smtClean="0"/>
          </a:p>
          <a:p>
            <a:pPr marL="342900" indent="-342900">
              <a:buAutoNum type="arabicPeriod"/>
            </a:pPr>
            <a:endParaRPr lang="ru-RU" sz="1800" dirty="0"/>
          </a:p>
          <a:p>
            <a:pPr marL="342900" indent="-342900">
              <a:buAutoNum type="arabicPeriod"/>
            </a:pPr>
            <a:endParaRPr lang="ru-RU" sz="1800" dirty="0" smtClean="0"/>
          </a:p>
          <a:p>
            <a:pPr marL="342900" indent="-342900">
              <a:buAutoNum type="arabicPeriod"/>
            </a:pPr>
            <a:endParaRPr lang="ru-RU" sz="1800" dirty="0"/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ru-RU" sz="1600" b="1" dirty="0"/>
              <a:t>Робот</a:t>
            </a:r>
            <a:r>
              <a:rPr lang="ru-RU" sz="1600" dirty="0"/>
              <a:t> находится на квадратном поле неизвестного размера. Начальное положение Робота — верхний левый угол. Составьте и выполните алгоритм, по которому </a:t>
            </a:r>
            <a:r>
              <a:rPr lang="ru-RU" sz="1600" b="1" dirty="0"/>
              <a:t>Робот</a:t>
            </a:r>
            <a:r>
              <a:rPr lang="ru-RU" sz="1600" dirty="0"/>
              <a:t> переместится из начального положения в нижний правый угол и закрасит все клетки своего пути. На каком (на каких) из рисунков изображено решение этой задачи? Почему?</a:t>
            </a:r>
          </a:p>
          <a:p>
            <a:pPr marL="342900" indent="-342900">
              <a:buAutoNum type="arabicPeriod"/>
            </a:pPr>
            <a:endParaRPr lang="ru-RU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52" y="1297669"/>
            <a:ext cx="2996489" cy="233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238" y="1280587"/>
            <a:ext cx="3018417" cy="235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41" y="4964576"/>
            <a:ext cx="2255606" cy="161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598" y="4937843"/>
            <a:ext cx="2330382" cy="166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447" y="4949883"/>
            <a:ext cx="2296702" cy="164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50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958" y="159721"/>
            <a:ext cx="7432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3.* Решите </a:t>
            </a:r>
            <a:r>
              <a:rPr lang="ru-RU" dirty="0"/>
              <a:t>задачу w10 из встроенного задачника. </a:t>
            </a:r>
            <a:endParaRPr lang="ru-RU" dirty="0" smtClean="0"/>
          </a:p>
          <a:p>
            <a:r>
              <a:rPr lang="ru-RU" dirty="0" smtClean="0"/>
              <a:t>Напишите </a:t>
            </a:r>
            <a:r>
              <a:rPr lang="ru-RU" dirty="0"/>
              <a:t>вспомогательный алгоритм для обхода одной стены.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475" y="806052"/>
            <a:ext cx="4655049" cy="362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67"/>
          <a:stretch/>
        </p:blipFill>
        <p:spPr bwMode="auto">
          <a:xfrm>
            <a:off x="2116475" y="4514123"/>
            <a:ext cx="4655049" cy="221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27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198" y="211013"/>
            <a:ext cx="7886700" cy="34379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D25AD"/>
                </a:solidFill>
              </a:rPr>
              <a:t>Понятие </a:t>
            </a:r>
            <a:r>
              <a:rPr lang="ru-RU" b="1" dirty="0" smtClean="0">
                <a:solidFill>
                  <a:srgbClr val="CD25AD"/>
                </a:solidFill>
              </a:rPr>
              <a:t>условия</a:t>
            </a:r>
            <a:endParaRPr lang="ru-RU" dirty="0">
              <a:solidFill>
                <a:srgbClr val="CD25A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757" y="678094"/>
            <a:ext cx="8774131" cy="6082302"/>
          </a:xfrm>
        </p:spPr>
        <p:txBody>
          <a:bodyPr>
            <a:normAutofit/>
          </a:bodyPr>
          <a:lstStyle/>
          <a:p>
            <a:r>
              <a:rPr lang="ru-RU" sz="1800" dirty="0"/>
              <a:t>В жизни человека принятие решений зачастую зависит от различных условий. Если на улице идет дождь, то нужно взять с собой зонтик; если хорошо подготовился к уроку, то получишь высокую отметку, иначе низкую; пока не выполнил домашнее задание, не будешь развлекаться и др.</a:t>
            </a:r>
          </a:p>
          <a:p>
            <a:r>
              <a:rPr lang="ru-RU" sz="1800" dirty="0"/>
              <a:t>Человек способен понимать условия, сформулированные в произвольной форме. Но для </a:t>
            </a:r>
            <a:r>
              <a:rPr lang="ru-RU" sz="1800" dirty="0" smtClean="0"/>
              <a:t>того, чтобы </a:t>
            </a:r>
            <a:r>
              <a:rPr lang="ru-RU" sz="1800" b="1" dirty="0" smtClean="0"/>
              <a:t>Робот</a:t>
            </a:r>
            <a:r>
              <a:rPr lang="ru-RU" sz="1800" dirty="0"/>
              <a:t> или другой исполнитель мог принимать решения, нужно «научить» его «понимать» условия.</a:t>
            </a:r>
          </a:p>
          <a:p>
            <a:r>
              <a:rPr lang="ru-RU" sz="1800" b="1" dirty="0"/>
              <a:t>Условием</a:t>
            </a:r>
            <a:r>
              <a:rPr lang="ru-RU" sz="1800" dirty="0"/>
              <a:t> для исполнителя является понятное исполнителю высказывание, которое может быть истинным (соблюдаться) либо быть ложным (не </a:t>
            </a:r>
            <a:r>
              <a:rPr lang="ru-RU" sz="1800" dirty="0" smtClean="0"/>
              <a:t>соблюдаться).</a:t>
            </a:r>
          </a:p>
          <a:p>
            <a:r>
              <a:rPr lang="ru-RU" sz="1800" b="1" i="1" dirty="0" smtClean="0"/>
              <a:t>Примеры использования условий</a:t>
            </a:r>
          </a:p>
          <a:p>
            <a:pPr marL="0" indent="0">
              <a:buNone/>
            </a:pPr>
            <a:r>
              <a:rPr lang="ru-RU" sz="1800" dirty="0"/>
              <a:t>а</a:t>
            </a:r>
            <a:r>
              <a:rPr lang="ru-RU" sz="1800" dirty="0" smtClean="0"/>
              <a:t>) Правила </a:t>
            </a:r>
            <a:r>
              <a:rPr lang="ru-RU" sz="1800" dirty="0"/>
              <a:t>дорожного </a:t>
            </a:r>
            <a:r>
              <a:rPr lang="ru-RU" sz="1800" dirty="0" smtClean="0"/>
              <a:t>движения</a:t>
            </a:r>
          </a:p>
          <a:p>
            <a:r>
              <a:rPr lang="ru-RU" sz="1800" dirty="0"/>
              <a:t>Если горит зеленый свет, можно переходить улицу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/>
              <a:t>б</a:t>
            </a:r>
            <a:r>
              <a:rPr lang="ru-RU" sz="1800" dirty="0" smtClean="0"/>
              <a:t>) Фольклор</a:t>
            </a:r>
            <a:endParaRPr lang="ru-RU" sz="1800" dirty="0"/>
          </a:p>
          <a:p>
            <a:r>
              <a:rPr lang="ru-RU" sz="1800" dirty="0"/>
              <a:t>Выбор пути сказочными героями.</a:t>
            </a:r>
          </a:p>
          <a:p>
            <a:endParaRPr lang="ru-RU" sz="1800" dirty="0"/>
          </a:p>
          <a:p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658" y="3184989"/>
            <a:ext cx="3002913" cy="16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566" y="4872627"/>
            <a:ext cx="2565083" cy="198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312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054" y="118546"/>
            <a:ext cx="8289319" cy="60064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CD25AD"/>
                </a:solidFill>
              </a:rPr>
              <a:t>С</a:t>
            </a:r>
            <a:r>
              <a:rPr lang="ru-RU" sz="2400" dirty="0" smtClean="0">
                <a:solidFill>
                  <a:srgbClr val="CD25AD"/>
                </a:solidFill>
              </a:rPr>
              <a:t>истема </a:t>
            </a:r>
            <a:r>
              <a:rPr lang="ru-RU" sz="2400" dirty="0">
                <a:solidFill>
                  <a:srgbClr val="CD25AD"/>
                </a:solidFill>
              </a:rPr>
              <a:t>условий для учебного компьютерного исполнителя Робот</a:t>
            </a:r>
            <a:endParaRPr lang="ru-RU" sz="2400" dirty="0">
              <a:solidFill>
                <a:srgbClr val="CD25AD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363209"/>
              </p:ext>
            </p:extLst>
          </p:nvPr>
        </p:nvGraphicFramePr>
        <p:xfrm>
          <a:off x="608101" y="991931"/>
          <a:ext cx="8083835" cy="4134872"/>
        </p:xfrm>
        <a:graphic>
          <a:graphicData uri="http://schemas.openxmlformats.org/drawingml/2006/table">
            <a:tbl>
              <a:tblPr/>
              <a:tblGrid>
                <a:gridCol w="3335800"/>
                <a:gridCol w="4748035"/>
              </a:tblGrid>
              <a:tr h="360007">
                <a:tc>
                  <a:txBody>
                    <a:bodyPr/>
                    <a:lstStyle/>
                    <a:p>
                      <a:pPr algn="l"/>
                      <a:r>
                        <a:rPr lang="en-US" sz="1700">
                          <a:effectLst/>
                          <a:latin typeface="Courier New"/>
                        </a:rPr>
                        <a:t>WallFromLeft</a:t>
                      </a:r>
                      <a:endParaRPr lang="en-US" sz="1700">
                        <a:effectLst/>
                      </a:endParaRPr>
                    </a:p>
                  </a:txBody>
                  <a:tcPr marL="62806" marR="62806" marT="44862" marB="44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>
                          <a:effectLst/>
                        </a:rPr>
                        <a:t>Истинно, если слева от Робота стена</a:t>
                      </a:r>
                    </a:p>
                  </a:txBody>
                  <a:tcPr marL="62806" marR="62806" marT="44862" marB="4486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007">
                <a:tc>
                  <a:txBody>
                    <a:bodyPr/>
                    <a:lstStyle/>
                    <a:p>
                      <a:pPr algn="l"/>
                      <a:r>
                        <a:rPr lang="en-US" sz="1700">
                          <a:effectLst/>
                          <a:latin typeface="Courier New"/>
                        </a:rPr>
                        <a:t>WallFromRight</a:t>
                      </a:r>
                      <a:endParaRPr lang="en-US" sz="1700">
                        <a:effectLst/>
                      </a:endParaRPr>
                    </a:p>
                  </a:txBody>
                  <a:tcPr marL="62806" marR="62806" marT="44862" marB="4486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>
                          <a:effectLst/>
                        </a:rPr>
                        <a:t>Истинно, если справа от Робота стена</a:t>
                      </a:r>
                    </a:p>
                  </a:txBody>
                  <a:tcPr marL="62806" marR="62806" marT="44862" marB="4486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007">
                <a:tc>
                  <a:txBody>
                    <a:bodyPr/>
                    <a:lstStyle/>
                    <a:p>
                      <a:pPr algn="l"/>
                      <a:r>
                        <a:rPr lang="en-US" sz="1700">
                          <a:effectLst/>
                          <a:latin typeface="Courier New"/>
                        </a:rPr>
                        <a:t>WallFromUp</a:t>
                      </a:r>
                      <a:endParaRPr lang="en-US" sz="1700">
                        <a:effectLst/>
                      </a:endParaRPr>
                    </a:p>
                  </a:txBody>
                  <a:tcPr marL="62806" marR="62806" marT="44862" marB="4486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>
                          <a:effectLst/>
                        </a:rPr>
                        <a:t>Истинно, если сверху от Робота стена</a:t>
                      </a:r>
                    </a:p>
                  </a:txBody>
                  <a:tcPr marL="62806" marR="62806" marT="44862" marB="4486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007">
                <a:tc>
                  <a:txBody>
                    <a:bodyPr/>
                    <a:lstStyle/>
                    <a:p>
                      <a:pPr algn="l"/>
                      <a:r>
                        <a:rPr lang="en-US" sz="1700">
                          <a:effectLst/>
                          <a:latin typeface="Courier New"/>
                        </a:rPr>
                        <a:t>WallFromDown</a:t>
                      </a:r>
                      <a:endParaRPr lang="en-US" sz="1700">
                        <a:effectLst/>
                      </a:endParaRPr>
                    </a:p>
                  </a:txBody>
                  <a:tcPr marL="62806" marR="62806" marT="44862" marB="4486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>
                          <a:effectLst/>
                        </a:rPr>
                        <a:t>Истинно, если снизу от Робота стена</a:t>
                      </a:r>
                    </a:p>
                  </a:txBody>
                  <a:tcPr marL="62806" marR="62806" marT="44862" marB="4486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007">
                <a:tc>
                  <a:txBody>
                    <a:bodyPr/>
                    <a:lstStyle/>
                    <a:p>
                      <a:pPr algn="l"/>
                      <a:r>
                        <a:rPr lang="en-US" sz="1700">
                          <a:effectLst/>
                          <a:latin typeface="Courier New"/>
                        </a:rPr>
                        <a:t>FreeFromLeft</a:t>
                      </a:r>
                      <a:endParaRPr lang="en-US" sz="1700">
                        <a:effectLst/>
                      </a:endParaRPr>
                    </a:p>
                  </a:txBody>
                  <a:tcPr marL="62806" marR="62806" marT="44862" marB="4486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>
                          <a:effectLst/>
                        </a:rPr>
                        <a:t>Истинно, если слева от Робота свободно</a:t>
                      </a:r>
                    </a:p>
                  </a:txBody>
                  <a:tcPr marL="62806" marR="62806" marT="44862" marB="4486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007">
                <a:tc>
                  <a:txBody>
                    <a:bodyPr/>
                    <a:lstStyle/>
                    <a:p>
                      <a:pPr algn="l"/>
                      <a:r>
                        <a:rPr lang="en-US" sz="1700">
                          <a:effectLst/>
                          <a:latin typeface="Courier New"/>
                        </a:rPr>
                        <a:t>FreeFromRight</a:t>
                      </a:r>
                      <a:endParaRPr lang="en-US" sz="1700">
                        <a:effectLst/>
                      </a:endParaRPr>
                    </a:p>
                  </a:txBody>
                  <a:tcPr marL="62806" marR="62806" marT="44862" marB="4486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>
                          <a:effectLst/>
                        </a:rPr>
                        <a:t>Истинно, если справа от Робота свободно</a:t>
                      </a:r>
                    </a:p>
                  </a:txBody>
                  <a:tcPr marL="62806" marR="62806" marT="44862" marB="4486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007">
                <a:tc>
                  <a:txBody>
                    <a:bodyPr/>
                    <a:lstStyle/>
                    <a:p>
                      <a:pPr algn="l"/>
                      <a:r>
                        <a:rPr lang="en-US" sz="1700">
                          <a:effectLst/>
                          <a:latin typeface="Courier New"/>
                        </a:rPr>
                        <a:t>FreeFromUp</a:t>
                      </a:r>
                      <a:endParaRPr lang="en-US" sz="1700">
                        <a:effectLst/>
                      </a:endParaRPr>
                    </a:p>
                  </a:txBody>
                  <a:tcPr marL="62806" marR="62806" marT="44862" marB="4486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>
                          <a:effectLst/>
                        </a:rPr>
                        <a:t>Истинно, если сверху от Робота свободно</a:t>
                      </a:r>
                    </a:p>
                  </a:txBody>
                  <a:tcPr marL="62806" marR="62806" marT="44862" marB="4486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007">
                <a:tc>
                  <a:txBody>
                    <a:bodyPr/>
                    <a:lstStyle/>
                    <a:p>
                      <a:pPr algn="l"/>
                      <a:r>
                        <a:rPr lang="en-US" sz="1700">
                          <a:effectLst/>
                          <a:latin typeface="Courier New"/>
                        </a:rPr>
                        <a:t>FreeFromDown</a:t>
                      </a:r>
                      <a:endParaRPr lang="en-US" sz="1700">
                        <a:effectLst/>
                      </a:endParaRPr>
                    </a:p>
                  </a:txBody>
                  <a:tcPr marL="62806" marR="62806" marT="44862" marB="4486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>
                          <a:effectLst/>
                        </a:rPr>
                        <a:t>Истинно, если снизу от Робота свободно</a:t>
                      </a:r>
                    </a:p>
                  </a:txBody>
                  <a:tcPr marL="62806" marR="62806" marT="44862" marB="4486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7408">
                <a:tc>
                  <a:txBody>
                    <a:bodyPr/>
                    <a:lstStyle/>
                    <a:p>
                      <a:pPr algn="l"/>
                      <a:r>
                        <a:rPr lang="en-US" sz="1700">
                          <a:effectLst/>
                          <a:latin typeface="Courier New"/>
                        </a:rPr>
                        <a:t>CellIsPainted</a:t>
                      </a:r>
                      <a:endParaRPr lang="en-US" sz="1700">
                        <a:effectLst/>
                      </a:endParaRPr>
                    </a:p>
                  </a:txBody>
                  <a:tcPr marL="62806" marR="62806" marT="44862" marB="4486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>
                          <a:effectLst/>
                        </a:rPr>
                        <a:t>Истинно, если ячейка, в которой находится Робот, закрашена</a:t>
                      </a:r>
                    </a:p>
                  </a:txBody>
                  <a:tcPr marL="62806" marR="62806" marT="44862" marB="4486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7408">
                <a:tc>
                  <a:txBody>
                    <a:bodyPr/>
                    <a:lstStyle/>
                    <a:p>
                      <a:pPr algn="l"/>
                      <a:r>
                        <a:rPr lang="en-US" sz="1700">
                          <a:effectLst/>
                          <a:latin typeface="Courier New"/>
                        </a:rPr>
                        <a:t>CellIsFree</a:t>
                      </a:r>
                      <a:endParaRPr lang="en-US" sz="1700">
                        <a:effectLst/>
                      </a:endParaRPr>
                    </a:p>
                  </a:txBody>
                  <a:tcPr marL="62806" marR="62806" marT="44862" marB="4486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dirty="0">
                          <a:effectLst/>
                        </a:rPr>
                        <a:t>Истинно, если ячейка, в которой находится Робот, не закрашена</a:t>
                      </a:r>
                    </a:p>
                  </a:txBody>
                  <a:tcPr marL="62806" marR="62806" marT="44862" marB="4486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85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553" y="118547"/>
            <a:ext cx="7886700" cy="3643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rgbClr val="CD25AD"/>
                </a:solidFill>
              </a:rPr>
              <a:t>Образцы истинных и ложных условий для исполнителя Робот</a:t>
            </a:r>
            <a:endParaRPr lang="ru-RU" sz="2000" b="1" dirty="0">
              <a:solidFill>
                <a:srgbClr val="CD25A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554804"/>
            <a:ext cx="7886700" cy="5622159"/>
          </a:xfrm>
        </p:spPr>
        <p:txBody>
          <a:bodyPr>
            <a:normAutofit/>
          </a:bodyPr>
          <a:lstStyle/>
          <a:p>
            <a:r>
              <a:rPr lang="ru-RU" sz="1800" dirty="0"/>
              <a:t>Рассмотрим начальную обстановку поля Робота</a:t>
            </a:r>
            <a:r>
              <a:rPr lang="ru-RU" sz="1800" dirty="0" smtClean="0"/>
              <a:t>:</a:t>
            </a:r>
          </a:p>
          <a:p>
            <a:r>
              <a:rPr lang="ru-RU" sz="1800" dirty="0"/>
              <a:t>Для Робота будут </a:t>
            </a:r>
            <a:r>
              <a:rPr lang="ru-RU" sz="1800" b="1" dirty="0">
                <a:solidFill>
                  <a:srgbClr val="CD25AD"/>
                </a:solidFill>
              </a:rPr>
              <a:t>истинны</a:t>
            </a:r>
            <a:r>
              <a:rPr lang="ru-RU" sz="1800" dirty="0"/>
              <a:t> </a:t>
            </a:r>
            <a:r>
              <a:rPr lang="ru-RU" sz="1800" b="1" dirty="0">
                <a:solidFill>
                  <a:srgbClr val="CD25AD"/>
                </a:solidFill>
              </a:rPr>
              <a:t>следующие условия:</a:t>
            </a:r>
          </a:p>
          <a:p>
            <a:r>
              <a:rPr lang="en-US" sz="1800" dirty="0" err="1"/>
              <a:t>WallFromLeft</a:t>
            </a:r>
            <a:endParaRPr lang="en-US" sz="1800" dirty="0"/>
          </a:p>
          <a:p>
            <a:r>
              <a:rPr lang="en-US" sz="1800" dirty="0" err="1"/>
              <a:t>WallFromUp</a:t>
            </a:r>
            <a:endParaRPr lang="en-US" sz="1800" dirty="0"/>
          </a:p>
          <a:p>
            <a:r>
              <a:rPr lang="en-US" sz="1800" dirty="0" err="1"/>
              <a:t>FreeFromRight</a:t>
            </a:r>
            <a:endParaRPr lang="en-US" sz="1800" dirty="0"/>
          </a:p>
          <a:p>
            <a:r>
              <a:rPr lang="en-US" sz="1800" dirty="0" err="1"/>
              <a:t>FreeFromDown</a:t>
            </a:r>
            <a:endParaRPr lang="en-US" sz="1800" dirty="0"/>
          </a:p>
          <a:p>
            <a:r>
              <a:rPr lang="en-US" sz="1800" dirty="0" err="1"/>
              <a:t>CellIsPainted</a:t>
            </a:r>
            <a:endParaRPr lang="en-US" sz="1800" dirty="0"/>
          </a:p>
          <a:p>
            <a:r>
              <a:rPr lang="ru-RU" sz="1800" b="1" dirty="0">
                <a:solidFill>
                  <a:srgbClr val="CD25AD"/>
                </a:solidFill>
              </a:rPr>
              <a:t>Ложными будут условия</a:t>
            </a:r>
            <a:r>
              <a:rPr lang="ru-RU" sz="1800" dirty="0"/>
              <a:t> :</a:t>
            </a:r>
          </a:p>
          <a:p>
            <a:r>
              <a:rPr lang="en-US" sz="1800" dirty="0" err="1"/>
              <a:t>WallFromRight</a:t>
            </a:r>
            <a:endParaRPr lang="en-US" sz="1800" dirty="0"/>
          </a:p>
          <a:p>
            <a:r>
              <a:rPr lang="en-US" sz="1800" dirty="0" err="1"/>
              <a:t>WallFromDown</a:t>
            </a:r>
            <a:endParaRPr lang="en-US" sz="1800" dirty="0"/>
          </a:p>
          <a:p>
            <a:r>
              <a:rPr lang="en-US" sz="1800" dirty="0" err="1"/>
              <a:t>FreeFromLeft</a:t>
            </a:r>
            <a:endParaRPr lang="en-US" sz="1800" dirty="0"/>
          </a:p>
          <a:p>
            <a:r>
              <a:rPr lang="en-US" sz="1800" dirty="0" err="1"/>
              <a:t>FreeFromUp</a:t>
            </a:r>
            <a:endParaRPr lang="en-US" sz="1800" dirty="0"/>
          </a:p>
          <a:p>
            <a:r>
              <a:rPr lang="en-US" sz="1800" dirty="0" err="1"/>
              <a:t>CellIsFree</a:t>
            </a:r>
            <a:endParaRPr lang="en-US" sz="1800" dirty="0"/>
          </a:p>
          <a:p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448" y="1243174"/>
            <a:ext cx="4339150" cy="338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1" t="28384" r="7080" b="7399"/>
          <a:stretch/>
        </p:blipFill>
        <p:spPr bwMode="auto">
          <a:xfrm>
            <a:off x="2239530" y="4844652"/>
            <a:ext cx="1726363" cy="2013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1" t="28384" r="7080" b="7399"/>
          <a:stretch/>
        </p:blipFill>
        <p:spPr bwMode="auto">
          <a:xfrm>
            <a:off x="3965893" y="4844652"/>
            <a:ext cx="1726363" cy="2013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1" t="28384" r="7080" b="7399"/>
          <a:stretch/>
        </p:blipFill>
        <p:spPr bwMode="auto">
          <a:xfrm>
            <a:off x="5692256" y="4844652"/>
            <a:ext cx="1726363" cy="2013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22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375" y="195209"/>
            <a:ext cx="7886700" cy="43151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D25AD"/>
                </a:solidFill>
              </a:rPr>
              <a:t>Цикл с </a:t>
            </a:r>
            <a:r>
              <a:rPr lang="ru-RU" sz="2400" b="1" dirty="0" smtClean="0">
                <a:solidFill>
                  <a:srgbClr val="CD25AD"/>
                </a:solidFill>
              </a:rPr>
              <a:t>предусловием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515" y="606175"/>
            <a:ext cx="8486453" cy="5570788"/>
          </a:xfrm>
        </p:spPr>
        <p:txBody>
          <a:bodyPr>
            <a:normAutofit/>
          </a:bodyPr>
          <a:lstStyle/>
          <a:p>
            <a:r>
              <a:rPr lang="ru-RU" sz="1600" b="1" dirty="0"/>
              <a:t>Цикл</a:t>
            </a:r>
            <a:r>
              <a:rPr lang="ru-RU" sz="1600" dirty="0"/>
              <a:t> с параметром используется при составлении алгоритма в том случае, когда заранее известно количество повторений. Однако часто до выполнения цикла количество повторений не известно.</a:t>
            </a:r>
          </a:p>
          <a:p>
            <a:r>
              <a:rPr lang="ru-RU" sz="1600" b="1" dirty="0"/>
              <a:t>Пример 11.2. </a:t>
            </a:r>
            <a:r>
              <a:rPr lang="ru-RU" sz="1600" dirty="0"/>
              <a:t>Вы с родителями пошли в лес собирать грибы. Ваши действия можно описать командами: найти гриб, срезать гриб, положить гриб в корзину. Эти действия будут выполняться в цикле, но вы заранее не знаете, сколько грибов поместится в корзину. Поэтому следует говорить не о количестве повторений (количестве грибов), а об условии, при котором вы будете продолжать сбор грибов: пока корзина не заполнена.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512" y="2610011"/>
            <a:ext cx="26289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13" y="2692204"/>
            <a:ext cx="28575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507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08" y="101614"/>
            <a:ext cx="911339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D25AD"/>
                </a:solidFill>
              </a:rPr>
              <a:t>Алгоритмическая конструкция цикл с предусловием (цикл «пока») — способ </a:t>
            </a:r>
            <a:endParaRPr lang="ru-RU" b="1" dirty="0" smtClean="0">
              <a:solidFill>
                <a:srgbClr val="CD25AD"/>
              </a:solidFill>
            </a:endParaRPr>
          </a:p>
          <a:p>
            <a:r>
              <a:rPr lang="ru-RU" b="1" dirty="0" smtClean="0">
                <a:solidFill>
                  <a:srgbClr val="CD25AD"/>
                </a:solidFill>
              </a:rPr>
              <a:t>организации </a:t>
            </a:r>
            <a:r>
              <a:rPr lang="ru-RU" b="1" dirty="0">
                <a:solidFill>
                  <a:srgbClr val="CD25AD"/>
                </a:solidFill>
              </a:rPr>
              <a:t>цикла, при котором количество выполнений команд тела цикла зависит от </a:t>
            </a:r>
            <a:endParaRPr lang="ru-RU" b="1" dirty="0" smtClean="0">
              <a:solidFill>
                <a:srgbClr val="CD25AD"/>
              </a:solidFill>
            </a:endParaRPr>
          </a:p>
          <a:p>
            <a:r>
              <a:rPr lang="ru-RU" b="1" dirty="0" smtClean="0">
                <a:solidFill>
                  <a:srgbClr val="CD25AD"/>
                </a:solidFill>
              </a:rPr>
              <a:t>истинности </a:t>
            </a:r>
            <a:r>
              <a:rPr lang="ru-RU" b="1" dirty="0">
                <a:solidFill>
                  <a:srgbClr val="CD25AD"/>
                </a:solidFill>
              </a:rPr>
              <a:t>или ложности условия цикла.</a:t>
            </a:r>
          </a:p>
          <a:p>
            <a:endParaRPr lang="ru-RU" b="1" dirty="0" smtClean="0">
              <a:solidFill>
                <a:srgbClr val="CD25AD"/>
              </a:solidFill>
            </a:endParaRPr>
          </a:p>
          <a:p>
            <a:r>
              <a:rPr lang="ru-RU" b="1" dirty="0" smtClean="0"/>
              <a:t>Цикл</a:t>
            </a:r>
            <a:r>
              <a:rPr lang="ru-RU" dirty="0"/>
              <a:t> с предусловием используется в том случае, когда количество повторений тела </a:t>
            </a:r>
            <a:r>
              <a:rPr lang="ru-RU" dirty="0" smtClean="0"/>
              <a:t>цикла</a:t>
            </a:r>
          </a:p>
          <a:p>
            <a:r>
              <a:rPr lang="ru-RU" dirty="0" smtClean="0"/>
              <a:t> </a:t>
            </a:r>
            <a:r>
              <a:rPr lang="ru-RU" dirty="0"/>
              <a:t>заранее не известно, но известно условие продолжения работы.</a:t>
            </a:r>
          </a:p>
          <a:p>
            <a:endParaRPr lang="ru-RU" dirty="0" smtClean="0"/>
          </a:p>
          <a:p>
            <a:r>
              <a:rPr lang="ru-RU" dirty="0" smtClean="0"/>
              <a:t>Условие </a:t>
            </a:r>
            <a:r>
              <a:rPr lang="ru-RU" dirty="0"/>
              <a:t>цикла определяет, как долго будет выполняться цикл. Пока условие истинно, </a:t>
            </a:r>
            <a:endParaRPr lang="ru-RU" dirty="0" smtClean="0"/>
          </a:p>
          <a:p>
            <a:r>
              <a:rPr lang="ru-RU" dirty="0" smtClean="0"/>
              <a:t>выполняются </a:t>
            </a:r>
            <a:r>
              <a:rPr lang="ru-RU" dirty="0"/>
              <a:t>команды, составляющие тело цикла. </a:t>
            </a:r>
            <a:r>
              <a:rPr lang="ru-RU" b="1" dirty="0"/>
              <a:t>Цикл</a:t>
            </a:r>
            <a:r>
              <a:rPr lang="ru-RU" dirty="0"/>
              <a:t> прекращает выполняться тогда, </a:t>
            </a:r>
            <a:endParaRPr lang="ru-RU" dirty="0" smtClean="0"/>
          </a:p>
          <a:p>
            <a:r>
              <a:rPr lang="ru-RU" dirty="0" smtClean="0"/>
              <a:t>когда </a:t>
            </a:r>
            <a:r>
              <a:rPr lang="ru-RU" dirty="0"/>
              <a:t>условие становится ложным. </a:t>
            </a:r>
            <a:r>
              <a:rPr lang="ru-RU" b="1" dirty="0"/>
              <a:t>Цикл</a:t>
            </a:r>
            <a:r>
              <a:rPr lang="ru-RU" dirty="0"/>
              <a:t> с предусловием имеет такое название, </a:t>
            </a:r>
            <a:endParaRPr lang="ru-RU" dirty="0" smtClean="0"/>
          </a:p>
          <a:p>
            <a:r>
              <a:rPr lang="ru-RU" dirty="0" smtClean="0"/>
              <a:t>поскольку </a:t>
            </a:r>
            <a:r>
              <a:rPr lang="ru-RU" dirty="0"/>
              <a:t>проверка условия предваряет выполнение команд тела цикла.</a:t>
            </a:r>
          </a:p>
          <a:p>
            <a:r>
              <a:rPr lang="ru-RU" dirty="0"/>
              <a:t>Алгоритмическая конструкция цикла с предусловием может изображаться на блок-схеме </a:t>
            </a:r>
            <a:endParaRPr lang="ru-RU" dirty="0" smtClean="0"/>
          </a:p>
          <a:p>
            <a:r>
              <a:rPr lang="ru-RU" dirty="0" smtClean="0"/>
              <a:t>следующим </a:t>
            </a:r>
            <a:r>
              <a:rPr lang="ru-RU" dirty="0"/>
              <a:t>образом: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550" y="3501849"/>
            <a:ext cx="2842882" cy="208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8449" y="5608726"/>
            <a:ext cx="52177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Если условие в цикле будет всегда истинно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всегда Да), то такой цикл не сможет завершиться. </a:t>
            </a:r>
            <a:endParaRPr lang="ru-RU" dirty="0" smtClean="0"/>
          </a:p>
          <a:p>
            <a:r>
              <a:rPr lang="ru-RU" dirty="0" smtClean="0"/>
              <a:t>Возникшую </a:t>
            </a:r>
            <a:r>
              <a:rPr lang="ru-RU" dirty="0"/>
              <a:t>ситуацию называют </a:t>
            </a:r>
            <a:r>
              <a:rPr lang="ru-RU" b="1" dirty="0"/>
              <a:t>зацикливанием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0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402" y="205483"/>
            <a:ext cx="912685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D25AD"/>
                </a:solidFill>
              </a:rPr>
              <a:t>Для записи цикла с предусловием используется команда </a:t>
            </a:r>
            <a:r>
              <a:rPr lang="ru-RU" sz="2000" b="1" dirty="0" err="1">
                <a:solidFill>
                  <a:srgbClr val="CD25AD"/>
                </a:solidFill>
              </a:rPr>
              <a:t>while</a:t>
            </a:r>
            <a:r>
              <a:rPr lang="ru-RU" sz="2000" b="1" dirty="0">
                <a:solidFill>
                  <a:srgbClr val="CD25AD"/>
                </a:solidFill>
              </a:rPr>
              <a:t>. </a:t>
            </a:r>
            <a:endParaRPr lang="ru-RU" sz="2000" b="1" dirty="0" smtClean="0">
              <a:solidFill>
                <a:srgbClr val="CD25AD"/>
              </a:solidFill>
            </a:endParaRPr>
          </a:p>
          <a:p>
            <a:endParaRPr lang="ru-RU" sz="2000" dirty="0"/>
          </a:p>
          <a:p>
            <a:r>
              <a:rPr lang="ru-RU" sz="2000" dirty="0" smtClean="0"/>
              <a:t>Формат </a:t>
            </a:r>
            <a:r>
              <a:rPr lang="ru-RU" sz="2000" dirty="0"/>
              <a:t>записи команды следующий</a:t>
            </a:r>
            <a:r>
              <a:rPr lang="ru-RU" sz="2000" dirty="0" smtClean="0"/>
              <a:t>:</a:t>
            </a:r>
          </a:p>
          <a:p>
            <a:endParaRPr lang="ru-RU" sz="2000" dirty="0"/>
          </a:p>
          <a:p>
            <a:r>
              <a:rPr lang="ru-RU" sz="2000" b="1" dirty="0" err="1"/>
              <a:t>while</a:t>
            </a:r>
            <a:r>
              <a:rPr lang="ru-RU" sz="2000" b="1" dirty="0"/>
              <a:t> &lt;</a:t>
            </a:r>
            <a:r>
              <a:rPr lang="ru-RU" sz="2000" dirty="0"/>
              <a:t>условие</a:t>
            </a:r>
            <a:r>
              <a:rPr lang="ru-RU" sz="2000" b="1" dirty="0"/>
              <a:t>&gt;</a:t>
            </a:r>
            <a:r>
              <a:rPr lang="ru-RU" sz="2000" dirty="0"/>
              <a:t> </a:t>
            </a:r>
            <a:r>
              <a:rPr lang="ru-RU" sz="2000" b="1" dirty="0" err="1"/>
              <a:t>do</a:t>
            </a:r>
            <a:endParaRPr lang="ru-RU" sz="2000" dirty="0"/>
          </a:p>
          <a:p>
            <a:r>
              <a:rPr lang="ru-RU" sz="2000" b="1" dirty="0" err="1"/>
              <a:t>begin</a:t>
            </a:r>
            <a:endParaRPr lang="ru-RU" sz="2000" dirty="0"/>
          </a:p>
          <a:p>
            <a:r>
              <a:rPr lang="ru-RU" sz="2000" dirty="0"/>
              <a:t>тело цикла;</a:t>
            </a:r>
          </a:p>
          <a:p>
            <a:r>
              <a:rPr lang="ru-RU" sz="2000" b="1" dirty="0" err="1"/>
              <a:t>end</a:t>
            </a:r>
            <a:r>
              <a:rPr lang="ru-RU" sz="2000" dirty="0"/>
              <a:t>;</a:t>
            </a:r>
          </a:p>
          <a:p>
            <a:endParaRPr lang="ru-RU" sz="2000" dirty="0" smtClean="0"/>
          </a:p>
          <a:p>
            <a:r>
              <a:rPr lang="ru-RU" sz="2000" dirty="0" smtClean="0"/>
              <a:t>Строка</a:t>
            </a:r>
            <a:r>
              <a:rPr lang="ru-RU" sz="2000" dirty="0"/>
              <a:t> </a:t>
            </a:r>
            <a:r>
              <a:rPr lang="ru-RU" sz="2000" b="1" dirty="0" err="1"/>
              <a:t>while</a:t>
            </a:r>
            <a:r>
              <a:rPr lang="ru-RU" sz="2000" b="1" dirty="0"/>
              <a:t> &lt;</a:t>
            </a:r>
            <a:r>
              <a:rPr lang="ru-RU" sz="2000" dirty="0"/>
              <a:t>условие</a:t>
            </a:r>
            <a:r>
              <a:rPr lang="ru-RU" sz="2000" b="1" dirty="0"/>
              <a:t>&gt;</a:t>
            </a:r>
            <a:r>
              <a:rPr lang="ru-RU" sz="2000" dirty="0"/>
              <a:t> </a:t>
            </a:r>
            <a:r>
              <a:rPr lang="ru-RU" sz="2000" b="1" dirty="0" err="1"/>
              <a:t>do</a:t>
            </a:r>
            <a:r>
              <a:rPr lang="ru-RU" sz="2000" b="1" dirty="0"/>
              <a:t> </a:t>
            </a:r>
            <a:r>
              <a:rPr lang="ru-RU" sz="2000" dirty="0"/>
              <a:t>является заголовком цикла. </a:t>
            </a:r>
            <a:endParaRPr lang="ru-RU" sz="2000" dirty="0" smtClean="0"/>
          </a:p>
          <a:p>
            <a:r>
              <a:rPr lang="ru-RU" sz="2000" dirty="0" smtClean="0"/>
              <a:t>Эту </a:t>
            </a:r>
            <a:r>
              <a:rPr lang="ru-RU" sz="2000" dirty="0"/>
              <a:t>строку можно прочитать следующим образом: «Пока верно условие, делай». </a:t>
            </a:r>
            <a:endParaRPr lang="ru-RU" sz="2000" dirty="0" smtClean="0"/>
          </a:p>
          <a:p>
            <a:r>
              <a:rPr lang="ru-RU" sz="2000" dirty="0" smtClean="0"/>
              <a:t>Команды</a:t>
            </a:r>
            <a:r>
              <a:rPr lang="ru-RU" sz="2000" dirty="0"/>
              <a:t> </a:t>
            </a:r>
            <a:r>
              <a:rPr lang="ru-RU" sz="2000" b="1" dirty="0" err="1"/>
              <a:t>begin</a:t>
            </a:r>
            <a:r>
              <a:rPr lang="ru-RU" sz="2000" dirty="0"/>
              <a:t> и </a:t>
            </a:r>
            <a:r>
              <a:rPr lang="ru-RU" sz="2000" b="1" dirty="0" err="1"/>
              <a:t>end</a:t>
            </a:r>
            <a:r>
              <a:rPr lang="ru-RU" sz="2000" dirty="0"/>
              <a:t>; в данном случае играют роль операторных скобок.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847" y="3991135"/>
            <a:ext cx="4969321" cy="2354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34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209" y="154113"/>
            <a:ext cx="873764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Пример 11.3. </a:t>
            </a:r>
            <a:r>
              <a:rPr lang="ru-RU" dirty="0"/>
              <a:t>Напишем программу для решения задачи w2 из встроенного задачника.</a:t>
            </a:r>
          </a:p>
          <a:p>
            <a:r>
              <a:rPr lang="ru-RU" b="1" dirty="0"/>
              <a:t>Робот</a:t>
            </a:r>
            <a:r>
              <a:rPr lang="ru-RU" dirty="0"/>
              <a:t> должен закрасить коридор переменной длины.</a:t>
            </a:r>
          </a:p>
          <a:p>
            <a:r>
              <a:rPr lang="ru-RU" dirty="0"/>
              <a:t>В данной задаче нам не известна длина коридора, но известно, что </a:t>
            </a:r>
            <a:r>
              <a:rPr lang="ru-RU" b="1" dirty="0"/>
              <a:t>Робот</a:t>
            </a:r>
            <a:r>
              <a:rPr lang="ru-RU" dirty="0"/>
              <a:t> может </a:t>
            </a:r>
            <a:endParaRPr lang="ru-RU" dirty="0" smtClean="0"/>
          </a:p>
          <a:p>
            <a:r>
              <a:rPr lang="ru-RU" dirty="0" smtClean="0"/>
              <a:t>двигаться</a:t>
            </a:r>
            <a:r>
              <a:rPr lang="ru-RU" dirty="0"/>
              <a:t>, пока справа пусто, и закрашивать клетки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b="1" dirty="0"/>
              <a:t>Пока</a:t>
            </a:r>
            <a:r>
              <a:rPr lang="ru-RU" dirty="0"/>
              <a:t> справа пусто, </a:t>
            </a:r>
            <a:r>
              <a:rPr lang="ru-RU" b="1" dirty="0"/>
              <a:t>повторять</a:t>
            </a:r>
            <a:endParaRPr lang="ru-RU" dirty="0"/>
          </a:p>
          <a:p>
            <a:r>
              <a:rPr lang="ru-RU" dirty="0"/>
              <a:t>закрасить;</a:t>
            </a:r>
          </a:p>
          <a:p>
            <a:r>
              <a:rPr lang="ru-RU" dirty="0"/>
              <a:t>вправо.</a:t>
            </a:r>
          </a:p>
          <a:p>
            <a:endParaRPr lang="ru-RU" dirty="0" smtClean="0"/>
          </a:p>
          <a:p>
            <a:r>
              <a:rPr lang="ru-RU" dirty="0" smtClean="0"/>
              <a:t>После </a:t>
            </a:r>
            <a:r>
              <a:rPr lang="ru-RU" dirty="0"/>
              <a:t>прохода всего коридора </a:t>
            </a:r>
            <a:r>
              <a:rPr lang="ru-RU" b="1" dirty="0"/>
              <a:t>Робот</a:t>
            </a:r>
            <a:r>
              <a:rPr lang="ru-RU" dirty="0"/>
              <a:t> должен закрасить последнюю клетку. </a:t>
            </a:r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/>
              <a:t>действие происходит после выполнения цикла, так как для последней клетки </a:t>
            </a:r>
            <a:endParaRPr lang="ru-RU" dirty="0" smtClean="0"/>
          </a:p>
          <a:p>
            <a:r>
              <a:rPr lang="ru-RU" dirty="0" smtClean="0"/>
              <a:t>условие </a:t>
            </a:r>
            <a:r>
              <a:rPr lang="ru-RU" dirty="0"/>
              <a:t>«справа пусто» уже не выполняется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914" y="1005558"/>
            <a:ext cx="2445249" cy="171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78033" y="367766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800080"/>
                </a:solidFill>
                <a:latin typeface="inherit"/>
              </a:rPr>
              <a:t>uses</a:t>
            </a:r>
            <a:r>
              <a:rPr lang="en-US" dirty="0">
                <a:solidFill>
                  <a:srgbClr val="006FE0"/>
                </a:solidFill>
                <a:latin typeface="inherit"/>
              </a:rPr>
              <a:t> </a:t>
            </a:r>
            <a:r>
              <a:rPr lang="en-US" dirty="0">
                <a:solidFill>
                  <a:srgbClr val="002D7A"/>
                </a:solidFill>
                <a:latin typeface="inherit"/>
              </a:rPr>
              <a:t>Robot</a:t>
            </a:r>
            <a:r>
              <a:rPr lang="en-US" dirty="0">
                <a:solidFill>
                  <a:srgbClr val="333333"/>
                </a:solidFill>
                <a:latin typeface="inherit"/>
              </a:rPr>
              <a:t>;</a:t>
            </a:r>
            <a:endParaRPr lang="en-US" dirty="0">
              <a:solidFill>
                <a:srgbClr val="000000"/>
              </a:solidFill>
              <a:latin typeface="Monaco"/>
            </a:endParaRPr>
          </a:p>
          <a:p>
            <a:r>
              <a:rPr lang="en-US" dirty="0">
                <a:solidFill>
                  <a:srgbClr val="800080"/>
                </a:solidFill>
                <a:latin typeface="inherit"/>
              </a:rPr>
              <a:t>begin</a:t>
            </a:r>
            <a:r>
              <a:rPr lang="en-US" dirty="0">
                <a:solidFill>
                  <a:srgbClr val="006FE0"/>
                </a:solidFill>
                <a:latin typeface="inherit"/>
              </a:rPr>
              <a:t> </a:t>
            </a:r>
            <a:endParaRPr lang="en-US" dirty="0">
              <a:solidFill>
                <a:srgbClr val="000000"/>
              </a:solidFill>
              <a:latin typeface="Monaco"/>
            </a:endParaRPr>
          </a:p>
          <a:p>
            <a:r>
              <a:rPr lang="en-US" dirty="0" smtClean="0">
                <a:solidFill>
                  <a:srgbClr val="004ED0"/>
                </a:solidFill>
                <a:latin typeface="inherit"/>
              </a:rPr>
              <a:t>Task</a:t>
            </a:r>
            <a:r>
              <a:rPr lang="en-US" dirty="0" smtClean="0">
                <a:solidFill>
                  <a:srgbClr val="333333"/>
                </a:solidFill>
                <a:latin typeface="inherit"/>
              </a:rPr>
              <a:t>(‘</a:t>
            </a:r>
            <a:r>
              <a:rPr lang="en-US" dirty="0" smtClean="0">
                <a:solidFill>
                  <a:srgbClr val="000000"/>
                </a:solidFill>
                <a:latin typeface="inherit"/>
              </a:rPr>
              <a:t>w2’</a:t>
            </a:r>
            <a:r>
              <a:rPr lang="en-US" dirty="0" smtClean="0">
                <a:solidFill>
                  <a:srgbClr val="333333"/>
                </a:solidFill>
                <a:latin typeface="inherit"/>
              </a:rPr>
              <a:t>);</a:t>
            </a:r>
            <a:endParaRPr lang="en-US" dirty="0">
              <a:solidFill>
                <a:srgbClr val="000000"/>
              </a:solidFill>
              <a:latin typeface="Monaco"/>
            </a:endParaRPr>
          </a:p>
          <a:p>
            <a:r>
              <a:rPr lang="en-US" dirty="0">
                <a:solidFill>
                  <a:srgbClr val="800080"/>
                </a:solidFill>
                <a:latin typeface="inherit"/>
              </a:rPr>
              <a:t>while</a:t>
            </a:r>
            <a:r>
              <a:rPr lang="en-US" dirty="0">
                <a:solidFill>
                  <a:srgbClr val="006FE0"/>
                </a:solidFill>
                <a:latin typeface="inherit"/>
              </a:rPr>
              <a:t> </a:t>
            </a:r>
            <a:r>
              <a:rPr lang="en-US" dirty="0" err="1">
                <a:solidFill>
                  <a:srgbClr val="004ED0"/>
                </a:solidFill>
                <a:latin typeface="inherit"/>
              </a:rPr>
              <a:t>FreeFromRight</a:t>
            </a:r>
            <a:r>
              <a:rPr lang="en-US" dirty="0">
                <a:solidFill>
                  <a:srgbClr val="004ED0"/>
                </a:solidFill>
                <a:latin typeface="inherit"/>
              </a:rPr>
              <a:t> </a:t>
            </a:r>
            <a:r>
              <a:rPr lang="en-US" dirty="0">
                <a:solidFill>
                  <a:srgbClr val="800080"/>
                </a:solidFill>
                <a:latin typeface="inherit"/>
              </a:rPr>
              <a:t>do</a:t>
            </a:r>
            <a:endParaRPr lang="en-US" dirty="0">
              <a:solidFill>
                <a:srgbClr val="000000"/>
              </a:solidFill>
              <a:latin typeface="Monaco"/>
            </a:endParaRPr>
          </a:p>
          <a:p>
            <a:r>
              <a:rPr lang="en-US" dirty="0">
                <a:solidFill>
                  <a:srgbClr val="800080"/>
                </a:solidFill>
                <a:latin typeface="inherit"/>
              </a:rPr>
              <a:t>begin</a:t>
            </a:r>
            <a:endParaRPr lang="en-US" dirty="0">
              <a:solidFill>
                <a:srgbClr val="000000"/>
              </a:solidFill>
              <a:latin typeface="Monaco"/>
            </a:endParaRPr>
          </a:p>
          <a:p>
            <a:r>
              <a:rPr lang="en-US" dirty="0">
                <a:solidFill>
                  <a:srgbClr val="002D7A"/>
                </a:solidFill>
                <a:latin typeface="inherit"/>
              </a:rPr>
              <a:t>paint</a:t>
            </a:r>
            <a:r>
              <a:rPr lang="en-US" dirty="0">
                <a:solidFill>
                  <a:srgbClr val="333333"/>
                </a:solidFill>
                <a:latin typeface="inherit"/>
              </a:rPr>
              <a:t>;</a:t>
            </a:r>
            <a:endParaRPr lang="en-US" dirty="0">
              <a:solidFill>
                <a:srgbClr val="000000"/>
              </a:solidFill>
              <a:latin typeface="Monaco"/>
            </a:endParaRPr>
          </a:p>
          <a:p>
            <a:r>
              <a:rPr lang="en-US" dirty="0">
                <a:solidFill>
                  <a:srgbClr val="002D7A"/>
                </a:solidFill>
                <a:latin typeface="inherit"/>
              </a:rPr>
              <a:t>right</a:t>
            </a:r>
            <a:r>
              <a:rPr lang="en-US" dirty="0">
                <a:solidFill>
                  <a:srgbClr val="333333"/>
                </a:solidFill>
                <a:latin typeface="inherit"/>
              </a:rPr>
              <a:t>;</a:t>
            </a:r>
            <a:endParaRPr lang="en-US" dirty="0">
              <a:solidFill>
                <a:srgbClr val="000000"/>
              </a:solidFill>
              <a:latin typeface="Monaco"/>
            </a:endParaRPr>
          </a:p>
          <a:p>
            <a:r>
              <a:rPr lang="en-US" dirty="0">
                <a:solidFill>
                  <a:srgbClr val="800080"/>
                </a:solidFill>
                <a:latin typeface="inherit"/>
              </a:rPr>
              <a:t>end</a:t>
            </a:r>
            <a:r>
              <a:rPr lang="en-US" dirty="0">
                <a:solidFill>
                  <a:srgbClr val="333333"/>
                </a:solidFill>
                <a:latin typeface="inherit"/>
              </a:rPr>
              <a:t>;</a:t>
            </a:r>
            <a:r>
              <a:rPr lang="en-US" dirty="0">
                <a:solidFill>
                  <a:srgbClr val="006FE0"/>
                </a:solidFill>
                <a:latin typeface="inherit"/>
              </a:rPr>
              <a:t> </a:t>
            </a:r>
            <a:endParaRPr lang="en-US" dirty="0">
              <a:solidFill>
                <a:srgbClr val="000000"/>
              </a:solidFill>
              <a:latin typeface="Monaco"/>
            </a:endParaRPr>
          </a:p>
          <a:p>
            <a:r>
              <a:rPr lang="en-US" dirty="0">
                <a:solidFill>
                  <a:srgbClr val="002D7A"/>
                </a:solidFill>
                <a:latin typeface="inherit"/>
              </a:rPr>
              <a:t>paint</a:t>
            </a:r>
            <a:r>
              <a:rPr lang="en-US" dirty="0">
                <a:solidFill>
                  <a:srgbClr val="333333"/>
                </a:solidFill>
                <a:latin typeface="inherit"/>
              </a:rPr>
              <a:t>;</a:t>
            </a:r>
            <a:endParaRPr lang="en-US" dirty="0">
              <a:solidFill>
                <a:srgbClr val="000000"/>
              </a:solidFill>
              <a:latin typeface="Monaco"/>
            </a:endParaRPr>
          </a:p>
          <a:p>
            <a:r>
              <a:rPr lang="en-US" dirty="0">
                <a:solidFill>
                  <a:srgbClr val="800080"/>
                </a:solidFill>
                <a:latin typeface="inherit"/>
              </a:rPr>
              <a:t>end</a:t>
            </a:r>
            <a:r>
              <a:rPr lang="en-US" dirty="0">
                <a:solidFill>
                  <a:srgbClr val="333333"/>
                </a:solidFill>
                <a:latin typeface="inherit"/>
              </a:rPr>
              <a:t>.</a:t>
            </a:r>
            <a:r>
              <a:rPr lang="en-US" dirty="0">
                <a:solidFill>
                  <a:srgbClr val="006FE0"/>
                </a:solidFill>
                <a:latin typeface="inherit"/>
              </a:rPr>
              <a:t> </a:t>
            </a:r>
            <a:endParaRPr lang="en-US" dirty="0" smtClean="0">
              <a:solidFill>
                <a:srgbClr val="006FE0"/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2529183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757" y="246580"/>
            <a:ext cx="891308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Пример 11.4. </a:t>
            </a:r>
            <a:r>
              <a:rPr lang="ru-RU" dirty="0"/>
              <a:t>Напишем программу для решения следующей задачи. </a:t>
            </a:r>
            <a:endParaRPr lang="ru-RU" dirty="0" smtClean="0"/>
          </a:p>
          <a:p>
            <a:r>
              <a:rPr lang="ru-RU" b="1" dirty="0" smtClean="0"/>
              <a:t>Робот</a:t>
            </a:r>
            <a:r>
              <a:rPr lang="ru-RU" dirty="0"/>
              <a:t> находится в верхнем левом углу поля. Снизу от Робота вдоль всего поля </a:t>
            </a:r>
            <a:endParaRPr lang="ru-RU" dirty="0" smtClean="0"/>
          </a:p>
          <a:p>
            <a:r>
              <a:rPr lang="ru-RU" dirty="0" smtClean="0"/>
              <a:t>расположена </a:t>
            </a:r>
            <a:r>
              <a:rPr lang="ru-RU" dirty="0"/>
              <a:t>горизонтальная линия с проходом в одну клетку. Составить алгоритм, </a:t>
            </a:r>
            <a:endParaRPr lang="ru-RU" dirty="0" smtClean="0"/>
          </a:p>
          <a:p>
            <a:r>
              <a:rPr lang="ru-RU" dirty="0" smtClean="0"/>
              <a:t>выполнив </a:t>
            </a:r>
            <a:r>
              <a:rPr lang="ru-RU" dirty="0"/>
              <a:t>который Робот</a:t>
            </a:r>
            <a:r>
              <a:rPr lang="ru-RU" b="1" dirty="0"/>
              <a:t> </a:t>
            </a:r>
            <a:r>
              <a:rPr lang="ru-RU" dirty="0"/>
              <a:t>сможет пройти через проход и закрасить клетку. </a:t>
            </a:r>
            <a:endParaRPr lang="ru-RU" dirty="0" smtClean="0"/>
          </a:p>
          <a:p>
            <a:r>
              <a:rPr lang="ru-RU" dirty="0" smtClean="0"/>
              <a:t>Расположение </a:t>
            </a:r>
            <a:r>
              <a:rPr lang="ru-RU" dirty="0"/>
              <a:t>прохода заранее не известно.</a:t>
            </a:r>
          </a:p>
          <a:p>
            <a:endParaRPr lang="ru-RU" dirty="0" smtClean="0"/>
          </a:p>
          <a:p>
            <a:r>
              <a:rPr lang="ru-RU" dirty="0" smtClean="0"/>
              <a:t>Мы </a:t>
            </a:r>
            <a:r>
              <a:rPr lang="ru-RU" dirty="0"/>
              <a:t>знаем, что проход не ограничен стеной снизу. </a:t>
            </a:r>
            <a:r>
              <a:rPr lang="ru-RU" b="1" dirty="0"/>
              <a:t>Робот</a:t>
            </a:r>
            <a:r>
              <a:rPr lang="ru-RU" dirty="0"/>
              <a:t> может двигаться вправо до тех </a:t>
            </a:r>
            <a:endParaRPr lang="ru-RU" dirty="0" smtClean="0"/>
          </a:p>
          <a:p>
            <a:r>
              <a:rPr lang="ru-RU" dirty="0" smtClean="0"/>
              <a:t>пор</a:t>
            </a:r>
            <a:r>
              <a:rPr lang="ru-RU" dirty="0"/>
              <a:t>, пока внизу есть стена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b="1" dirty="0"/>
              <a:t>Пока</a:t>
            </a:r>
            <a:r>
              <a:rPr lang="ru-RU" dirty="0"/>
              <a:t> снизу стена, </a:t>
            </a:r>
            <a:r>
              <a:rPr lang="ru-RU" b="1" dirty="0"/>
              <a:t>повторять</a:t>
            </a:r>
            <a:endParaRPr lang="ru-RU" dirty="0"/>
          </a:p>
          <a:p>
            <a:r>
              <a:rPr lang="ru-RU" dirty="0"/>
              <a:t>вправо.</a:t>
            </a:r>
          </a:p>
          <a:p>
            <a:endParaRPr lang="ru-RU" b="1" dirty="0" smtClean="0"/>
          </a:p>
          <a:p>
            <a:r>
              <a:rPr lang="ru-RU" b="1" dirty="0" smtClean="0"/>
              <a:t>Робот</a:t>
            </a:r>
            <a:r>
              <a:rPr lang="ru-RU" dirty="0"/>
              <a:t> остановится в той клетке, у которой снизу нет стены. </a:t>
            </a:r>
            <a:endParaRPr lang="ru-RU" dirty="0" smtClean="0"/>
          </a:p>
          <a:p>
            <a:r>
              <a:rPr lang="ru-RU" dirty="0" smtClean="0"/>
              <a:t>После </a:t>
            </a:r>
            <a:r>
              <a:rPr lang="ru-RU" dirty="0"/>
              <a:t>этого </a:t>
            </a:r>
            <a:r>
              <a:rPr lang="ru-RU" b="1" dirty="0"/>
              <a:t>Робот</a:t>
            </a:r>
            <a:r>
              <a:rPr lang="ru-RU" dirty="0"/>
              <a:t> должен сдвинуться вниз и закрасить клетку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349" y="2188395"/>
            <a:ext cx="2707490" cy="210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952617"/>
              </p:ext>
            </p:extLst>
          </p:nvPr>
        </p:nvGraphicFramePr>
        <p:xfrm>
          <a:off x="2311685" y="4297530"/>
          <a:ext cx="3280328" cy="2286000"/>
        </p:xfrm>
        <a:graphic>
          <a:graphicData uri="http://schemas.openxmlformats.org/drawingml/2006/table">
            <a:tbl>
              <a:tblPr/>
              <a:tblGrid>
                <a:gridCol w="251360"/>
                <a:gridCol w="3028968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solidFill>
                            <a:srgbClr val="5499DE"/>
                          </a:solidFill>
                          <a:effectLst/>
                          <a:latin typeface="inherit"/>
                        </a:rPr>
                        <a:t>1</a:t>
                      </a:r>
                    </a:p>
                    <a:p>
                      <a:pPr algn="ctr" fontAlgn="t"/>
                      <a:r>
                        <a:rPr lang="ru-RU" dirty="0">
                          <a:solidFill>
                            <a:srgbClr val="317CC5"/>
                          </a:solidFill>
                          <a:effectLst/>
                          <a:latin typeface="inherit"/>
                        </a:rPr>
                        <a:t>2</a:t>
                      </a:r>
                    </a:p>
                    <a:p>
                      <a:pPr algn="ctr" fontAlgn="t"/>
                      <a:r>
                        <a:rPr lang="ru-RU" dirty="0">
                          <a:solidFill>
                            <a:srgbClr val="5499DE"/>
                          </a:solidFill>
                          <a:effectLst/>
                          <a:latin typeface="inherit"/>
                        </a:rPr>
                        <a:t>3</a:t>
                      </a:r>
                    </a:p>
                    <a:p>
                      <a:pPr algn="ctr" fontAlgn="t"/>
                      <a:r>
                        <a:rPr lang="ru-RU" dirty="0">
                          <a:solidFill>
                            <a:srgbClr val="317CC5"/>
                          </a:solidFill>
                          <a:effectLst/>
                          <a:latin typeface="inherit"/>
                        </a:rPr>
                        <a:t>4</a:t>
                      </a:r>
                    </a:p>
                    <a:p>
                      <a:pPr algn="ctr" fontAlgn="t"/>
                      <a:r>
                        <a:rPr lang="ru-RU" dirty="0">
                          <a:solidFill>
                            <a:srgbClr val="5499DE"/>
                          </a:solidFill>
                          <a:effectLst/>
                          <a:latin typeface="inherit"/>
                        </a:rPr>
                        <a:t>5</a:t>
                      </a:r>
                    </a:p>
                    <a:p>
                      <a:pPr algn="ctr" fontAlgn="t"/>
                      <a:r>
                        <a:rPr lang="ru-RU" dirty="0">
                          <a:solidFill>
                            <a:srgbClr val="317CC5"/>
                          </a:solidFill>
                          <a:effectLst/>
                          <a:latin typeface="inherit"/>
                        </a:rPr>
                        <a:t>6</a:t>
                      </a:r>
                    </a:p>
                    <a:p>
                      <a:pPr algn="ctr" fontAlgn="t"/>
                      <a:r>
                        <a:rPr lang="ru-RU" dirty="0">
                          <a:solidFill>
                            <a:srgbClr val="5499DE"/>
                          </a:solidFill>
                          <a:effectLst/>
                          <a:latin typeface="inherit"/>
                        </a:rPr>
                        <a:t>7</a:t>
                      </a:r>
                    </a:p>
                    <a:p>
                      <a:pPr algn="ctr" fontAlgn="t"/>
                      <a:r>
                        <a:rPr lang="ru-RU" dirty="0" smtClean="0">
                          <a:solidFill>
                            <a:srgbClr val="317CC5"/>
                          </a:solidFill>
                          <a:effectLst/>
                          <a:latin typeface="inherit"/>
                        </a:rPr>
                        <a:t>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solidFill>
                            <a:srgbClr val="800080"/>
                          </a:solidFill>
                          <a:effectLst/>
                          <a:latin typeface="inherit"/>
                        </a:rPr>
                        <a:t>uses</a:t>
                      </a:r>
                      <a:r>
                        <a:rPr lang="en-US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dirty="0">
                          <a:solidFill>
                            <a:srgbClr val="002D7A"/>
                          </a:solidFill>
                          <a:effectLst/>
                          <a:latin typeface="inherit"/>
                        </a:rPr>
                        <a:t>Robot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,</a:t>
                      </a:r>
                      <a:r>
                        <a:rPr lang="en-US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D7A"/>
                          </a:solidFill>
                          <a:effectLst/>
                          <a:latin typeface="inherit"/>
                        </a:rPr>
                        <a:t>RobTasks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;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  <a:p>
                      <a:pPr algn="l" fontAlgn="t"/>
                      <a:r>
                        <a:rPr lang="en-US" dirty="0">
                          <a:solidFill>
                            <a:srgbClr val="800080"/>
                          </a:solidFill>
                          <a:effectLst/>
                          <a:latin typeface="inherit"/>
                        </a:rPr>
                        <a:t>begin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  <a:p>
                      <a:pPr algn="l" fontAlgn="t"/>
                      <a:r>
                        <a:rPr lang="en-US" dirty="0">
                          <a:solidFill>
                            <a:srgbClr val="004ED0"/>
                          </a:solidFill>
                          <a:effectLst/>
                          <a:latin typeface="inherit"/>
                        </a:rPr>
                        <a:t>Task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(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‘myrob3’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);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  <a:p>
                      <a:pPr algn="l" fontAlgn="t"/>
                      <a:r>
                        <a:rPr lang="en-US" dirty="0">
                          <a:solidFill>
                            <a:srgbClr val="800080"/>
                          </a:solidFill>
                          <a:effectLst/>
                          <a:latin typeface="inherit"/>
                        </a:rPr>
                        <a:t>while</a:t>
                      </a:r>
                      <a:r>
                        <a:rPr lang="en-US" dirty="0">
                          <a:solidFill>
                            <a:srgbClr val="006FE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4ED0"/>
                          </a:solidFill>
                          <a:effectLst/>
                          <a:latin typeface="inherit"/>
                        </a:rPr>
                        <a:t>WallFromDown</a:t>
                      </a:r>
                      <a:r>
                        <a:rPr lang="en-US" dirty="0">
                          <a:solidFill>
                            <a:srgbClr val="004ED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dirty="0">
                          <a:solidFill>
                            <a:srgbClr val="800080"/>
                          </a:solidFill>
                          <a:effectLst/>
                          <a:latin typeface="inherit"/>
                        </a:rPr>
                        <a:t>do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  <a:p>
                      <a:pPr algn="l" fontAlgn="t"/>
                      <a:r>
                        <a:rPr lang="en-US" dirty="0">
                          <a:solidFill>
                            <a:srgbClr val="002D7A"/>
                          </a:solidFill>
                          <a:effectLst/>
                          <a:latin typeface="inherit"/>
                        </a:rPr>
                        <a:t>right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;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  <a:p>
                      <a:pPr algn="l" fontAlgn="t"/>
                      <a:r>
                        <a:rPr lang="en-US" dirty="0">
                          <a:solidFill>
                            <a:srgbClr val="002D7A"/>
                          </a:solidFill>
                          <a:effectLst/>
                          <a:latin typeface="inherit"/>
                        </a:rPr>
                        <a:t>down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;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  <a:p>
                      <a:pPr algn="l" fontAlgn="t"/>
                      <a:r>
                        <a:rPr lang="en-US" dirty="0">
                          <a:solidFill>
                            <a:srgbClr val="002D7A"/>
                          </a:solidFill>
                          <a:effectLst/>
                          <a:latin typeface="inherit"/>
                        </a:rPr>
                        <a:t>paint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;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  <a:p>
                      <a:pPr algn="l" fontAlgn="t"/>
                      <a:r>
                        <a:rPr lang="en-US" dirty="0">
                          <a:solidFill>
                            <a:srgbClr val="800080"/>
                          </a:solidFill>
                          <a:effectLst/>
                          <a:latin typeface="inherit"/>
                        </a:rPr>
                        <a:t>end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.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DFD"/>
                    </a:solidFill>
                  </a:tcPr>
                </a:tc>
              </a:tr>
            </a:tbl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828" y="4402868"/>
            <a:ext cx="2758531" cy="214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12225" y="6574423"/>
            <a:ext cx="6682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 </a:t>
            </a:r>
            <a:r>
              <a:rPr lang="ru-RU" sz="1200" dirty="0">
                <a:solidFill>
                  <a:srgbClr val="FF0000"/>
                </a:solidFill>
              </a:rPr>
              <a:t>Модуль </a:t>
            </a:r>
            <a:r>
              <a:rPr lang="ru-RU" sz="1200" dirty="0" err="1">
                <a:solidFill>
                  <a:srgbClr val="FF0000"/>
                </a:solidFill>
              </a:rPr>
              <a:t>RobTasks</a:t>
            </a:r>
            <a:r>
              <a:rPr lang="ru-RU" sz="1200" dirty="0" smtClean="0">
                <a:solidFill>
                  <a:srgbClr val="FF0000"/>
                </a:solidFill>
              </a:rPr>
              <a:t>, </a:t>
            </a:r>
            <a:r>
              <a:rPr lang="ru-RU" sz="1200" dirty="0">
                <a:solidFill>
                  <a:srgbClr val="FF0000"/>
                </a:solidFill>
              </a:rPr>
              <a:t>можно скачать по адресу </a:t>
            </a:r>
            <a:r>
              <a:rPr lang="ru-RU" sz="1200" dirty="0">
                <a:solidFill>
                  <a:srgbClr val="FF0000"/>
                </a:solidFill>
                <a:hlinkClick r:id="rId4"/>
              </a:rPr>
              <a:t>http://e-vedy.adu.by/mod/resource/view.php?id=25684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30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</TotalTime>
  <Words>299</Words>
  <Application>Microsoft Office PowerPoint</Application>
  <PresentationFormat>Экран (4:3)</PresentationFormat>
  <Paragraphs>141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Использование условий</vt:lpstr>
      <vt:lpstr>Понятие условия</vt:lpstr>
      <vt:lpstr>Система условий для учебного компьютерного исполнителя Робот</vt:lpstr>
      <vt:lpstr>Образцы истинных и ложных условий для исполнителя Робот</vt:lpstr>
      <vt:lpstr>Цикл с предусловием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Светлана</cp:lastModifiedBy>
  <cp:revision>70</cp:revision>
  <dcterms:created xsi:type="dcterms:W3CDTF">2014-10-08T06:06:36Z</dcterms:created>
  <dcterms:modified xsi:type="dcterms:W3CDTF">2017-10-08T23:20:54Z</dcterms:modified>
</cp:coreProperties>
</file>