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0%D0%BB%D0%BC%D0%B0%D0%BD%D1%81%D0%BA%D0%B8%D0%B9_%D1%80%D0%B0%D0%B9%D0%BE%D0%BD" TargetMode="External"/><Relationship Id="rId13" Type="http://schemas.openxmlformats.org/officeDocument/2006/relationships/hyperlink" Target="https://ru.wikipedia.org/wiki/1999_%D0%B3%D0%BE%D0%B4" TargetMode="External"/><Relationship Id="rId3" Type="http://schemas.openxmlformats.org/officeDocument/2006/relationships/image" Target="../media/image16.jpg"/><Relationship Id="rId7" Type="http://schemas.openxmlformats.org/officeDocument/2006/relationships/hyperlink" Target="https://ru.wikipedia.org/wiki/%D0%9F%D0%BE%D1%82%D0%BA%D0%B8%D0%BD,_%D0%92%D0%BB%D0%B0%D0%B4%D0%B8%D0%BC%D0%B8%D1%80_%D0%98%D0%B2%D0%B0%D0%BD%D0%BE%D0%B2%D0%B8%D1%87#cite_note-_73a2f63e365690fb-1" TargetMode="External"/><Relationship Id="rId12" Type="http://schemas.openxmlformats.org/officeDocument/2006/relationships/hyperlink" Target="https://ru.wikipedia.org/wiki/13_%D0%BC%D0%B0%D1%8F" TargetMode="External"/><Relationship Id="rId2" Type="http://schemas.openxmlformats.org/officeDocument/2006/relationships/image" Target="../media/image15.png"/><Relationship Id="rId16" Type="http://schemas.openxmlformats.org/officeDocument/2006/relationships/hyperlink" Target="https://ru.wikipedia.org/wiki/%D0%A0%D0%BE%D1%81%D1%81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39_%D0%B3%D0%BE%D0%B4" TargetMode="External"/><Relationship Id="rId11" Type="http://schemas.openxmlformats.org/officeDocument/2006/relationships/hyperlink" Target="https://ru.wikipedia.org/wiki/%D0%A1%D0%BE%D1%8E%D0%B7_%D0%A1%D0%BE%D0%B2%D0%B5%D1%82%D1%81%D0%BA%D0%B8%D1%85_%D0%A1%D0%BE%D1%86%D0%B8%D0%B0%D0%BB%D0%B8%D1%81%D1%82%D0%B8%D1%87%D0%B5%D1%81%D0%BA%D0%B8%D1%85_%D0%A0%D0%B5%D1%81%D0%BF%D1%83%D0%B1%D0%BB%D0%B8%D0%BA" TargetMode="External"/><Relationship Id="rId5" Type="http://schemas.openxmlformats.org/officeDocument/2006/relationships/hyperlink" Target="https://ru.wikipedia.org/wiki/1938_%D0%B3%D0%BE%D0%B4" TargetMode="External"/><Relationship Id="rId15" Type="http://schemas.openxmlformats.org/officeDocument/2006/relationships/hyperlink" Target="https://ru.wikipedia.org/wiki/%D0%A1%D0%B2%D0%B5%D1%80%D0%B4%D0%BB%D0%BE%D0%B2%D1%81%D0%BA%D0%B0%D1%8F_%D0%BE%D0%B1%D0%BB%D0%B0%D1%81%D1%82%D1%8C" TargetMode="External"/><Relationship Id="rId10" Type="http://schemas.openxmlformats.org/officeDocument/2006/relationships/hyperlink" Target="https://ru.wikipedia.org/wiki/%D0%A0%D0%BE%D1%81%D1%81%D0%B8%D0%B9%D1%81%D0%BA%D0%B0%D1%8F_%D0%A1%D0%BE%D0%B2%D0%B5%D1%82%D1%81%D0%BA%D0%B0%D1%8F_%D0%A4%D0%B5%D0%B4%D0%B5%D1%80%D0%B0%D1%82%D0%B8%D0%B2%D0%BD%D0%B0%D1%8F_%D0%A1%D0%BE%D1%86%D0%B8%D0%B0%D0%BB%D0%B8%D1%81%D1%82%D0%B8%D1%87%D0%B5%D1%81%D0%BA%D0%B0%D1%8F_%D0%A0%D0%B5%D1%81%D0%BF%D1%83%D0%B1%D0%BB%D0%B8%D0%BA%D0%B0" TargetMode="External"/><Relationship Id="rId4" Type="http://schemas.openxmlformats.org/officeDocument/2006/relationships/hyperlink" Target="https://ru.wikipedia.org/wiki/21_%D1%8F%D0%BD%D0%B2%D0%B0%D1%80%D1%8F" TargetMode="External"/><Relationship Id="rId9" Type="http://schemas.openxmlformats.org/officeDocument/2006/relationships/hyperlink" Target="https://ru.wikipedia.org/wiki/%D0%90%D0%BB%D1%82%D0%B0%D0%B9%D1%81%D0%BA%D0%B8%D0%B9_%D0%BA%D1%80%D0%B0%D0%B9" TargetMode="External"/><Relationship Id="rId14" Type="http://schemas.openxmlformats.org/officeDocument/2006/relationships/hyperlink" Target="https://ru.wikipedia.org/wiki/%D0%9D%D0%B8%D0%B6%D0%BD%D0%B8%D0%B9_%D0%A2%D0%B0%D0%B3%D0%B8%D0%BB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1400"/>
              </a:spcBef>
            </a:pPr>
            <a:r>
              <a:rPr lang="ru-RU" sz="5400" cap="none" dirty="0">
                <a:ea typeface="+mn-ea"/>
                <a:cs typeface="+mn-cs"/>
              </a:rPr>
              <a:t>Исследование танкостроения в          </a:t>
            </a:r>
            <a:br>
              <a:rPr lang="ru-RU" sz="5400" cap="none" dirty="0">
                <a:ea typeface="+mn-ea"/>
                <a:cs typeface="+mn-cs"/>
              </a:rPr>
            </a:br>
            <a:r>
              <a:rPr lang="ru-RU" sz="5400" cap="none" dirty="0">
                <a:ea typeface="+mn-ea"/>
                <a:cs typeface="+mn-cs"/>
              </a:rPr>
              <a:t>                    Алтайском крае  </a:t>
            </a:r>
            <a:br>
              <a:rPr lang="ru-RU" sz="5400" cap="none" dirty="0">
                <a:ea typeface="+mn-ea"/>
                <a:cs typeface="+mn-cs"/>
              </a:rPr>
            </a:br>
            <a:r>
              <a:rPr lang="ru-RU" sz="4400" b="0" cap="none" dirty="0">
                <a:ea typeface="+mn-ea"/>
                <a:cs typeface="+mn-cs"/>
              </a:rPr>
              <a:t>                 (исследовательская работа)      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82551" y="4175184"/>
            <a:ext cx="64180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                               </a:t>
            </a:r>
            <a:r>
              <a:rPr lang="ru-RU" dirty="0" smtClean="0"/>
              <a:t>Выполнил:</a:t>
            </a:r>
            <a:endParaRPr lang="ru-RU" dirty="0"/>
          </a:p>
          <a:p>
            <a:r>
              <a:rPr lang="ru-RU" dirty="0"/>
              <a:t>                                                                             </a:t>
            </a:r>
            <a:r>
              <a:rPr lang="ru-RU" dirty="0" smtClean="0"/>
              <a:t>ученик </a:t>
            </a:r>
            <a:r>
              <a:rPr lang="ru-RU" dirty="0"/>
              <a:t>4 б класса</a:t>
            </a:r>
          </a:p>
          <a:p>
            <a:r>
              <a:rPr lang="ru-RU" dirty="0"/>
              <a:t>                                                                             Жидких Матвей,</a:t>
            </a:r>
          </a:p>
          <a:p>
            <a:r>
              <a:rPr lang="ru-RU" dirty="0" smtClean="0"/>
              <a:t>                                                                             </a:t>
            </a:r>
            <a:r>
              <a:rPr lang="ru-RU" dirty="0" err="1" smtClean="0"/>
              <a:t>Выставкин</a:t>
            </a:r>
            <a:r>
              <a:rPr lang="ru-RU" dirty="0" smtClean="0"/>
              <a:t> Лев</a:t>
            </a:r>
          </a:p>
          <a:p>
            <a:r>
              <a:rPr lang="ru-RU" dirty="0" smtClean="0"/>
              <a:t>                                                                             Руководитель:</a:t>
            </a:r>
          </a:p>
          <a:p>
            <a:r>
              <a:rPr lang="ru-RU" dirty="0" smtClean="0"/>
              <a:t>                                                                              </a:t>
            </a:r>
            <a:r>
              <a:rPr lang="ru-RU" dirty="0" err="1"/>
              <a:t>Н.В.Копытова</a:t>
            </a:r>
            <a:r>
              <a:rPr lang="ru-RU" dirty="0"/>
              <a:t>,   </a:t>
            </a:r>
          </a:p>
          <a:p>
            <a:r>
              <a:rPr lang="ru-RU" dirty="0"/>
              <a:t>                                                                     учитель начальных классов   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29" y="3925819"/>
            <a:ext cx="3336923" cy="22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5720" lvl="0">
              <a:spcBef>
                <a:spcPts val="1400"/>
              </a:spcBef>
            </a:pPr>
            <a:r>
              <a:rPr lang="ru-RU" sz="3200" dirty="0">
                <a:solidFill>
                  <a:srgbClr val="A6B727"/>
                </a:solidFill>
                <a:ea typeface="+mn-ea"/>
                <a:cs typeface="+mn-cs"/>
              </a:rPr>
              <a:t>Танковый Калашников.   </a:t>
            </a:r>
            <a:r>
              <a:rPr lang="ru-RU" sz="3200" dirty="0" err="1">
                <a:solidFill>
                  <a:srgbClr val="A6B727"/>
                </a:solidFill>
                <a:ea typeface="+mn-ea"/>
                <a:cs typeface="+mn-cs"/>
              </a:rPr>
              <a:t>Поткин</a:t>
            </a:r>
            <a:r>
              <a:rPr lang="ru-RU" sz="3200" dirty="0">
                <a:solidFill>
                  <a:srgbClr val="A6B727"/>
                </a:solidFill>
                <a:ea typeface="+mn-ea"/>
                <a:cs typeface="+mn-cs"/>
              </a:rPr>
              <a:t> Владимир Иванович, создатель танка Т- 90,  родился в Алтайском крае.</a:t>
            </a:r>
            <a:br>
              <a:rPr lang="ru-RU" sz="3200" dirty="0">
                <a:solidFill>
                  <a:srgbClr val="A6B727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srgbClr val="A6B727"/>
                </a:solidFill>
                <a:ea typeface="+mn-ea"/>
                <a:cs typeface="+mn-cs"/>
              </a:rPr>
              <a:t> </a:t>
            </a:r>
            <a:br>
              <a:rPr lang="ru-RU" sz="3200" dirty="0">
                <a:solidFill>
                  <a:srgbClr val="A6B727"/>
                </a:solidFill>
                <a:ea typeface="+mn-ea"/>
                <a:cs typeface="+mn-cs"/>
              </a:rPr>
            </a:b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38218"/>
            <a:ext cx="3365284" cy="1889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287780"/>
            <a:ext cx="2346960" cy="3297286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079369"/>
              </p:ext>
            </p:extLst>
          </p:nvPr>
        </p:nvGraphicFramePr>
        <p:xfrm>
          <a:off x="1143000" y="3528143"/>
          <a:ext cx="6690360" cy="2953939"/>
        </p:xfrm>
        <a:graphic>
          <a:graphicData uri="http://schemas.openxmlformats.org/drawingml/2006/table">
            <a:tbl>
              <a:tblPr/>
              <a:tblGrid>
                <a:gridCol w="3345180"/>
                <a:gridCol w="3345180"/>
              </a:tblGrid>
              <a:tr h="82710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Дата рождения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hlinkClick r:id="rId4" tooltip="21 января"/>
                        </a:rPr>
                        <a:t>21 января</a:t>
                      </a:r>
                      <a:r>
                        <a:rPr lang="ru-RU" sz="1800"/>
                        <a:t> </a:t>
                      </a:r>
                      <a:r>
                        <a:rPr lang="ru-RU" sz="1800">
                          <a:hlinkClick r:id="rId5" tooltip="1938 год"/>
                        </a:rPr>
                        <a:t>1938</a:t>
                      </a:r>
                      <a:r>
                        <a:rPr lang="ru-RU" sz="1800"/>
                        <a:t> или </a:t>
                      </a:r>
                      <a:r>
                        <a:rPr lang="ru-RU" sz="1800">
                          <a:hlinkClick r:id="rId4" tooltip="21 января"/>
                        </a:rPr>
                        <a:t>21 января</a:t>
                      </a:r>
                      <a:r>
                        <a:rPr lang="ru-RU" sz="1800"/>
                        <a:t> </a:t>
                      </a:r>
                      <a:r>
                        <a:rPr lang="ru-RU" sz="1800">
                          <a:hlinkClick r:id="rId6" tooltip="1939 год"/>
                        </a:rPr>
                        <a:t>1939</a:t>
                      </a:r>
                      <a:r>
                        <a:rPr lang="ru-RU" sz="1800" baseline="30000">
                          <a:hlinkClick r:id="rId7"/>
                        </a:rPr>
                        <a:t>[1]</a:t>
                      </a:r>
                      <a:endParaRPr lang="ru-RU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7103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Место рождения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800">
                          <a:hlinkClick r:id="rId8" tooltip="Калманский район"/>
                        </a:rPr>
                        <a:t>Калманский район</a:t>
                      </a:r>
                      <a:r>
                        <a:rPr lang="ru-RU" sz="1800"/>
                        <a:t>, </a:t>
                      </a:r>
                      <a:r>
                        <a:rPr lang="ru-RU" sz="1800">
                          <a:hlinkClick r:id="rId9" tooltip="Алтайский край"/>
                        </a:rPr>
                        <a:t>Алтайский край</a:t>
                      </a:r>
                      <a:r>
                        <a:rPr lang="ru-RU" sz="1800"/>
                        <a:t>, </a:t>
                      </a:r>
                      <a:r>
                        <a:rPr lang="ru-RU" sz="1800">
                          <a:hlinkClick r:id="rId10" tooltip="Российская Советская Федеративная Социалистическая Республика"/>
                        </a:rPr>
                        <a:t>РСФСР</a:t>
                      </a:r>
                      <a:r>
                        <a:rPr lang="ru-RU" sz="1800"/>
                        <a:t>, </a:t>
                      </a:r>
                      <a:r>
                        <a:rPr lang="ru-RU" sz="1800">
                          <a:hlinkClick r:id="rId11" tooltip="Союз Советских Социалистических Республик"/>
                        </a:rPr>
                        <a:t>СССР</a:t>
                      </a:r>
                      <a:endParaRPr lang="ru-RU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263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Дата смерти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hlinkClick r:id="rId12" tooltip="13 мая"/>
                        </a:rPr>
                        <a:t>13 мая</a:t>
                      </a:r>
                      <a:r>
                        <a:rPr lang="ru-RU" sz="1800"/>
                        <a:t> </a:t>
                      </a:r>
                      <a:r>
                        <a:rPr lang="ru-RU" sz="1800">
                          <a:hlinkClick r:id="rId13" tooltip="1999 год"/>
                        </a:rPr>
                        <a:t>1999</a:t>
                      </a:r>
                      <a:endParaRPr lang="ru-RU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710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Место смерти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hlinkClick r:id="rId14" tooltip="Нижний Тагил"/>
                        </a:rPr>
                        <a:t>Нижний Тагил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>
                          <a:hlinkClick r:id="rId15" tooltip="Свердловская область"/>
                        </a:rPr>
                        <a:t>Свердловская область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>
                          <a:hlinkClick r:id="rId16" tooltip="Россия"/>
                        </a:rPr>
                        <a:t>Россия</a:t>
                      </a:r>
                      <a:endParaRPr lang="ru-RU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6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279" y="609601"/>
            <a:ext cx="10078241" cy="684362"/>
          </a:xfrm>
        </p:spPr>
        <p:txBody>
          <a:bodyPr>
            <a:normAutofit fontScale="90000"/>
          </a:bodyPr>
          <a:lstStyle/>
          <a:p>
            <a:pPr marL="228600" lvl="0" indent="-182880">
              <a:spcBef>
                <a:spcPts val="1400"/>
              </a:spcBef>
            </a:pPr>
            <a:r>
              <a:rPr lang="ru-RU" sz="2200" b="1" dirty="0">
                <a:solidFill>
                  <a:srgbClr val="A6B727"/>
                </a:solidFill>
                <a:latin typeface="Arial Black" panose="020B0A04020102020204" pitchFamily="34" charset="0"/>
                <a:ea typeface="+mn-ea"/>
                <a:cs typeface="+mn-cs"/>
              </a:rPr>
              <a:t>7.Результаты работы</a:t>
            </a:r>
            <a:br>
              <a:rPr lang="ru-RU" sz="2200" b="1" dirty="0">
                <a:solidFill>
                  <a:srgbClr val="A6B727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2200" b="1" dirty="0">
                <a:solidFill>
                  <a:srgbClr val="A6B727"/>
                </a:solidFill>
                <a:latin typeface="Arial Black" panose="020B0A04020102020204" pitchFamily="34" charset="0"/>
                <a:ea typeface="+mn-ea"/>
                <a:cs typeface="+mn-cs"/>
              </a:rPr>
              <a:t>8.Выводы.</a:t>
            </a:r>
            <a:br>
              <a:rPr lang="ru-RU" sz="2200" b="1" dirty="0">
                <a:solidFill>
                  <a:srgbClr val="A6B727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2200" dirty="0" smtClean="0">
                <a:solidFill>
                  <a:srgbClr val="A6B727"/>
                </a:solidFill>
                <a:ea typeface="+mn-ea"/>
                <a:cs typeface="+mn-cs"/>
              </a:rPr>
              <a:t/>
            </a:r>
            <a:br>
              <a:rPr lang="ru-RU" sz="2200" dirty="0" smtClean="0">
                <a:solidFill>
                  <a:srgbClr val="A6B727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966158"/>
            <a:ext cx="9872871" cy="512984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 smtClean="0"/>
              <a:t>Собрав </a:t>
            </a:r>
            <a:r>
              <a:rPr lang="ru-RU" dirty="0"/>
              <a:t>информацию, проведя исследование мы пришли к выводу, что наша гипотеза подтвердилась. Алтайский край имеет прямое отношение к отечественному танкостроению и к танкам вообще.</a:t>
            </a:r>
          </a:p>
          <a:p>
            <a:r>
              <a:rPr lang="ru-RU" dirty="0"/>
              <a:t>Мы собрали информацию Героях Советского Союза п. Павловск, о многих памятниках танкам в Алтайском крае. Узнали о танковом Калашникове – </a:t>
            </a:r>
            <a:r>
              <a:rPr lang="ru-RU" dirty="0" err="1"/>
              <a:t>Поткине</a:t>
            </a:r>
            <a:r>
              <a:rPr lang="ru-RU" dirty="0"/>
              <a:t> В.И</a:t>
            </a:r>
            <a:r>
              <a:rPr lang="ru-RU" dirty="0" smtClean="0"/>
              <a:t>.</a:t>
            </a:r>
          </a:p>
          <a:p>
            <a:r>
              <a:rPr lang="ru-RU" dirty="0"/>
              <a:t>- В Барнауле работали заводы, выпускающие двигатели, радиостанции  и детали для танков.</a:t>
            </a:r>
          </a:p>
          <a:p>
            <a:r>
              <a:rPr lang="ru-RU" dirty="0"/>
              <a:t>- В нашем крае есть танковые полигоны.</a:t>
            </a:r>
          </a:p>
          <a:p>
            <a:r>
              <a:rPr lang="ru-RU" dirty="0"/>
              <a:t>- База танкового резерва в Топчихе имеет   свой ремонтный батальон.</a:t>
            </a:r>
          </a:p>
          <a:p>
            <a:r>
              <a:rPr lang="ru-RU" dirty="0"/>
              <a:t>- В 11 населенных пунктах стоят памятники этим мощным военным машинам.</a:t>
            </a:r>
          </a:p>
          <a:p>
            <a:r>
              <a:rPr lang="ru-RU" dirty="0"/>
              <a:t>- Мы  гордимся своими  земляками, Героями Советского Союза- танкистами.</a:t>
            </a:r>
          </a:p>
          <a:p>
            <a:r>
              <a:rPr lang="ru-RU" dirty="0"/>
              <a:t> - И мы гордимся тем, что создатель танка Т- 90 – наш земляк</a:t>
            </a:r>
          </a:p>
          <a:p>
            <a:r>
              <a:rPr lang="ru-RU" sz="2800" dirty="0"/>
              <a:t>«</a:t>
            </a:r>
            <a:r>
              <a:rPr lang="ru-RU" sz="2800" dirty="0" err="1"/>
              <a:t>Танкоматика</a:t>
            </a:r>
            <a:r>
              <a:rPr lang="ru-RU" sz="2800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32306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Танкоматика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1561381"/>
            <a:ext cx="3893099" cy="2919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65" y="3950896"/>
            <a:ext cx="3191777" cy="23938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89253" y="1832153"/>
            <a:ext cx="6728603" cy="2100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 pitchFamily="34" charset="0"/>
              <a:buChar char="•"/>
            </a:pPr>
            <a:r>
              <a:rPr lang="ru-RU" sz="2200" dirty="0">
                <a:solidFill>
                  <a:srgbClr val="A6B727"/>
                </a:solidFill>
              </a:rPr>
              <a:t>Мы увлекаемся историей своей страны. Гордимся ее героями, ее мощными боевыми машинами. Уверены, что и дальше будем проводить исследования, направленные на изучение истории России и на воспитание в нас патриотизма. </a:t>
            </a:r>
          </a:p>
          <a:p>
            <a:pPr marL="228600" lvl="0" indent="-18288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 pitchFamily="34" charset="0"/>
              <a:buChar char="•"/>
            </a:pPr>
            <a:r>
              <a:rPr lang="ru-RU" sz="2200" dirty="0">
                <a:solidFill>
                  <a:srgbClr val="A6B727"/>
                </a:solidFill>
              </a:rPr>
              <a:t>Спасибо за </a:t>
            </a:r>
            <a:r>
              <a:rPr lang="ru-RU" sz="2200" dirty="0" smtClean="0">
                <a:solidFill>
                  <a:srgbClr val="A6B727"/>
                </a:solidFill>
              </a:rPr>
              <a:t>внимание</a:t>
            </a:r>
            <a:endParaRPr lang="ru-RU" sz="2200" dirty="0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</a:t>
            </a:r>
            <a:r>
              <a:rPr lang="ru-RU" sz="2000" dirty="0" smtClean="0"/>
              <a:t>Актуальность </a:t>
            </a:r>
            <a:r>
              <a:rPr lang="ru-RU" sz="2000" dirty="0"/>
              <a:t>и значимость  исследования</a:t>
            </a:r>
            <a:r>
              <a:rPr lang="ru-RU" dirty="0"/>
              <a:t>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108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3001" y="2057399"/>
            <a:ext cx="4308894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100-летие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отечественного танкостроения.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0" y="2622430"/>
            <a:ext cx="80010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край помогал фронту в годы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войны,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было ли у нас танкостроение.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3000" y="3240043"/>
            <a:ext cx="80872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2. </a:t>
            </a:r>
            <a:r>
              <a:rPr lang="ru-RU" sz="2400" dirty="0">
                <a:solidFill>
                  <a:srgbClr val="92D050"/>
                </a:solidFill>
              </a:rPr>
              <a:t>Цель исследования:</a:t>
            </a:r>
          </a:p>
          <a:p>
            <a:r>
              <a:rPr lang="ru-RU" dirty="0"/>
              <a:t>Узнать, как связан Алтайский край с танкостроением.</a:t>
            </a:r>
          </a:p>
          <a:p>
            <a:r>
              <a:rPr lang="ru-RU" dirty="0"/>
              <a:t>                                   </a:t>
            </a:r>
            <a:r>
              <a:rPr lang="ru-RU" dirty="0">
                <a:solidFill>
                  <a:srgbClr val="92D050"/>
                </a:solidFill>
              </a:rPr>
              <a:t>3. </a:t>
            </a:r>
            <a:r>
              <a:rPr lang="ru-RU" sz="2400" dirty="0">
                <a:solidFill>
                  <a:srgbClr val="92D050"/>
                </a:solidFill>
              </a:rPr>
              <a:t>Задачи исследования:</a:t>
            </a:r>
          </a:p>
          <a:p>
            <a:r>
              <a:rPr lang="ru-RU" dirty="0"/>
              <a:t> 1.Провести исследование танкостроения в нашем крае во </a:t>
            </a:r>
            <a:r>
              <a:rPr lang="ru-RU" dirty="0" smtClean="0"/>
              <a:t>врем войны </a:t>
            </a:r>
            <a:r>
              <a:rPr lang="ru-RU" dirty="0"/>
              <a:t>и до нее.</a:t>
            </a:r>
          </a:p>
          <a:p>
            <a:r>
              <a:rPr lang="ru-RU" dirty="0"/>
              <a:t>2.Выяснить, выпускали ли  заводы  продукцию для танков. И какие это были заводы.</a:t>
            </a:r>
          </a:p>
          <a:p>
            <a:r>
              <a:rPr lang="ru-RU" dirty="0"/>
              <a:t>3.Узнать, памятники каким танкам установлены в Алтайском крае и почему?</a:t>
            </a:r>
          </a:p>
          <a:p>
            <a:r>
              <a:rPr lang="ru-RU" dirty="0"/>
              <a:t>4.Узнать о танковом Калашникове, </a:t>
            </a:r>
            <a:r>
              <a:rPr lang="ru-RU" dirty="0" err="1"/>
              <a:t>Поткине</a:t>
            </a:r>
            <a:r>
              <a:rPr lang="ru-RU" dirty="0"/>
              <a:t> В.И.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Собрать как можно больше информации о танках и событиях, связанных с ними, в нашем крае.</a:t>
            </a:r>
          </a:p>
        </p:txBody>
      </p:sp>
    </p:spTree>
    <p:extLst>
      <p:ext uri="{BB962C8B-B14F-4D97-AF65-F5344CB8AC3E}">
        <p14:creationId xmlns:p14="http://schemas.microsoft.com/office/powerpoint/2010/main" val="26085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 </a:t>
            </a:r>
            <a:r>
              <a:rPr lang="ru-RU" sz="2800" dirty="0"/>
              <a:t>4.Гипотеза исследования:</a:t>
            </a:r>
          </a:p>
          <a:p>
            <a:r>
              <a:rPr lang="ru-RU" dirty="0">
                <a:solidFill>
                  <a:schemeClr val="tx1"/>
                </a:solidFill>
              </a:rPr>
              <a:t>Мы считаем, что наш край изготавливал детали для танков во </a:t>
            </a:r>
            <a:r>
              <a:rPr lang="ru-RU" dirty="0" smtClean="0">
                <a:solidFill>
                  <a:schemeClr val="tx1"/>
                </a:solidFill>
              </a:rPr>
              <a:t>время войны,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 имеет </a:t>
            </a:r>
            <a:r>
              <a:rPr lang="ru-RU" dirty="0">
                <a:solidFill>
                  <a:schemeClr val="tx1"/>
                </a:solidFill>
              </a:rPr>
              <a:t>самое прямое отношение к отечественному  танкостроению.</a:t>
            </a:r>
          </a:p>
          <a:p>
            <a:r>
              <a:rPr lang="ru-RU" dirty="0"/>
              <a:t>                                 </a:t>
            </a:r>
            <a:r>
              <a:rPr lang="ru-RU" sz="2800" dirty="0"/>
              <a:t>5.Методы исследования</a:t>
            </a:r>
          </a:p>
          <a:p>
            <a:r>
              <a:rPr lang="ru-RU" dirty="0">
                <a:solidFill>
                  <a:schemeClr val="tx1"/>
                </a:solidFill>
              </a:rPr>
              <a:t>1. Опрос учителей истории и нашего классного руководителя.</a:t>
            </a:r>
          </a:p>
          <a:p>
            <a:r>
              <a:rPr lang="ru-RU" dirty="0">
                <a:solidFill>
                  <a:schemeClr val="tx1"/>
                </a:solidFill>
              </a:rPr>
              <a:t>2. Опрос родителей учеников.</a:t>
            </a:r>
          </a:p>
          <a:p>
            <a:r>
              <a:rPr lang="ru-RU" dirty="0">
                <a:solidFill>
                  <a:schemeClr val="tx1"/>
                </a:solidFill>
              </a:rPr>
              <a:t>3. Изучение  литературы о Героях Советского Союза, родившихся в Алтайском крае. </a:t>
            </a:r>
          </a:p>
          <a:p>
            <a:r>
              <a:rPr lang="ru-RU" dirty="0">
                <a:solidFill>
                  <a:schemeClr val="tx1"/>
                </a:solidFill>
              </a:rPr>
              <a:t>4.Работа по созданию макетов танков в классе.</a:t>
            </a:r>
          </a:p>
          <a:p>
            <a:r>
              <a:rPr lang="ru-RU" dirty="0">
                <a:solidFill>
                  <a:schemeClr val="tx1"/>
                </a:solidFill>
              </a:rPr>
              <a:t>5. Введение нового занятия «</a:t>
            </a:r>
            <a:r>
              <a:rPr lang="ru-RU" dirty="0" err="1">
                <a:solidFill>
                  <a:schemeClr val="tx1"/>
                </a:solidFill>
              </a:rPr>
              <a:t>Танкоматика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  <a:p>
            <a:r>
              <a:rPr lang="ru-RU" dirty="0">
                <a:solidFill>
                  <a:schemeClr val="tx1"/>
                </a:solidFill>
              </a:rPr>
              <a:t>6. Выборка и анализ Интернет- ресурсов.</a:t>
            </a:r>
          </a:p>
          <a:p>
            <a:r>
              <a:rPr lang="ru-RU" dirty="0">
                <a:solidFill>
                  <a:schemeClr val="tx1"/>
                </a:solidFill>
              </a:rPr>
              <a:t>7. Собственное исследование.</a:t>
            </a:r>
          </a:p>
        </p:txBody>
      </p:sp>
    </p:spTree>
    <p:extLst>
      <p:ext uri="{BB962C8B-B14F-4D97-AF65-F5344CB8AC3E}">
        <p14:creationId xmlns:p14="http://schemas.microsoft.com/office/powerpoint/2010/main" val="12988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31 августа 1920 года – принято считать датой начала эпохи отечественного  танкостроения. Ровно сто лет назад в этот день на заводе «Красное Сормово» было произведено испытание на ходу первого российского танка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Первые дизельные моторы </a:t>
            </a:r>
            <a:r>
              <a:rPr lang="ru-RU" dirty="0" smtClean="0"/>
              <a:t>завода </a:t>
            </a:r>
            <a:r>
              <a:rPr lang="ru-RU" dirty="0"/>
              <a:t>танковой промышленности № 77, </a:t>
            </a:r>
            <a:r>
              <a:rPr lang="ru-RU" dirty="0" smtClean="0"/>
              <a:t>ныне </a:t>
            </a:r>
            <a:r>
              <a:rPr lang="ru-RU" dirty="0"/>
              <a:t>Трансмаша сошли в ноябре 1942 года. </a:t>
            </a:r>
            <a:r>
              <a:rPr lang="ru-RU" dirty="0" smtClean="0"/>
              <a:t>Всего </a:t>
            </a:r>
            <a:r>
              <a:rPr lang="ru-RU" dirty="0"/>
              <a:t>в Барнауле произвели 10 тысяч моторов для Т-34. Каждый пятый танк на фронте  имел Алтайский двигатель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Завод механических прессов  </a:t>
            </a:r>
            <a:r>
              <a:rPr lang="ru-RU" dirty="0"/>
              <a:t>с 1941 </a:t>
            </a:r>
            <a:r>
              <a:rPr lang="ru-RU" dirty="0" smtClean="0"/>
              <a:t>года изготавливал </a:t>
            </a:r>
            <a:r>
              <a:rPr lang="ru-RU" dirty="0"/>
              <a:t>запчасти для минометов и танков</a:t>
            </a:r>
            <a:r>
              <a:rPr lang="ru-RU" dirty="0" smtClean="0"/>
              <a:t>.</a:t>
            </a:r>
          </a:p>
          <a:p>
            <a:r>
              <a:rPr lang="ru-RU" dirty="0"/>
              <a:t>Барнаульский радиозавод </a:t>
            </a:r>
            <a:r>
              <a:rPr lang="ru-RU" dirty="0" smtClean="0"/>
              <a:t>во время </a:t>
            </a:r>
            <a:r>
              <a:rPr lang="ru-RU" dirty="0"/>
              <a:t>войны </a:t>
            </a:r>
            <a:r>
              <a:rPr lang="ru-RU" dirty="0" smtClean="0"/>
              <a:t>выпускал </a:t>
            </a:r>
            <a:r>
              <a:rPr lang="ru-RU" dirty="0"/>
              <a:t>танковые радиостанции. За годы войны «Барнаульский </a:t>
            </a:r>
            <a:r>
              <a:rPr lang="ru-RU" dirty="0" err="1"/>
              <a:t>станкостороительный</a:t>
            </a:r>
            <a:r>
              <a:rPr lang="ru-RU" dirty="0"/>
              <a:t> </a:t>
            </a:r>
            <a:r>
              <a:rPr lang="ru-RU" dirty="0" smtClean="0"/>
              <a:t>завод» выпустил </a:t>
            </a:r>
            <a:r>
              <a:rPr lang="ru-RU" dirty="0"/>
              <a:t>1,8 </a:t>
            </a:r>
            <a:r>
              <a:rPr lang="ru-RU" dirty="0" err="1"/>
              <a:t>милрд</a:t>
            </a:r>
            <a:r>
              <a:rPr lang="ru-RU" dirty="0"/>
              <a:t> </a:t>
            </a:r>
            <a:r>
              <a:rPr lang="ru-RU" dirty="0" smtClean="0"/>
              <a:t>патронов.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0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Т-34,Барнаул,кинотеатр Мир.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132" y="1774332"/>
            <a:ext cx="4153988" cy="3590148"/>
          </a:xfrm>
          <a:prstGeom prst="rect">
            <a:avLst/>
          </a:prstGeom>
          <a:effectLst>
            <a:outerShdw blurRad="50800" dist="50800" dir="12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30" y="1615440"/>
            <a:ext cx="3497580" cy="4663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915160"/>
            <a:ext cx="3272790" cy="43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Т- 62, Барнаул, пл. Интернационалистов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https://aif-s3.aif.ru/images/020/878/d0a4c93a19bc80f46f44ced594d4e99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03" y="2138680"/>
            <a:ext cx="6081656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13" y="2138679"/>
            <a:ext cx="2970147" cy="39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Т-34-85, г. Горно- </a:t>
            </a:r>
            <a:r>
              <a:rPr lang="ru-RU" sz="2000" dirty="0" err="1"/>
              <a:t>Алтайск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 descr="https://ic.pics.livejournal.com/tankist_31/83419838/8531824/8531824_100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9" y="1965960"/>
            <a:ext cx="4529931" cy="19227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328000" y="782320"/>
            <a:ext cx="267808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ИС-3, Алейск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ic.pics.livejournal.com/tankist_31/83419838/7691474/7691474_9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20" y="419100"/>
            <a:ext cx="3298062" cy="2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 flipH="1">
            <a:off x="5327999" y="2259012"/>
            <a:ext cx="253037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Т- 62А,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с.Павловск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img-fotki.yandex.ru/get/249078/349799910.b1/0_12b31c_7630a5bd_XX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378" y="2782252"/>
            <a:ext cx="3268345" cy="24517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5034427" y="3223559"/>
            <a:ext cx="207184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Т- 64 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Топчиха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://photos.wikimapia.org/p/00/05/85/10/08_bi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30" y="3775728"/>
            <a:ext cx="3426460" cy="22326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 flipH="1">
            <a:off x="690879" y="3888740"/>
            <a:ext cx="312928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Т- 64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с.Новороманово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Калманский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58" y="4618171"/>
            <a:ext cx="2396189" cy="1922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8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Т- 62, с. Романово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Т- 62, с. Шипуново</a:t>
            </a:r>
          </a:p>
        </p:txBody>
      </p:sp>
      <p:pic>
        <p:nvPicPr>
          <p:cNvPr id="4" name="Рисунок 3" descr="http://nik-rech.narod.ru/album_kazan_dostoprim/park_pobedi/photo/P10100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80" y="330517"/>
            <a:ext cx="344424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katun24.ru/sites/default/files/styles/news_full/public/images/42e43f5f485af55cb96f181ce482a59e.jpg?itok=yI1Lmtf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5" y="2626042"/>
            <a:ext cx="3761105" cy="2256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103805" y="3244334"/>
            <a:ext cx="1984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Т- 62 с. Завьялово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690" y="880822"/>
            <a:ext cx="3771900" cy="28282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00434" y="4068481"/>
            <a:ext cx="211476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Т- 72 в г. Бийске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i1.photo.2gis.com/images/geo/20/2814749800410904_caf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94" y="4081935"/>
            <a:ext cx="3291840" cy="246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9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Павловская земля- родина 11 Героев Советского Союза. Среди них – герои танкисты- Загайнов Степан Тарасович. Он погиб в феврале 1945 года, под Берлином, сгорел в танке. </a:t>
            </a:r>
            <a:r>
              <a:rPr lang="ru-RU" sz="4000" dirty="0" smtClean="0"/>
              <a:t>Рассоха </a:t>
            </a:r>
            <a:r>
              <a:rPr lang="ru-RU" sz="4000" dirty="0"/>
              <a:t>Семен Николаевич, уничтожал японские огневые точки. Погиб в 1938 году.</a:t>
            </a:r>
          </a:p>
        </p:txBody>
      </p:sp>
    </p:spTree>
    <p:extLst>
      <p:ext uri="{BB962C8B-B14F-4D97-AF65-F5344CB8AC3E}">
        <p14:creationId xmlns:p14="http://schemas.microsoft.com/office/powerpoint/2010/main" val="36476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442</TotalTime>
  <Words>669</Words>
  <Application>Microsoft Office PowerPoint</Application>
  <PresentationFormat>Широкоэкранный</PresentationFormat>
  <Paragraphs>68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Corbel</vt:lpstr>
      <vt:lpstr>Times New Roman</vt:lpstr>
      <vt:lpstr>Базис</vt:lpstr>
      <vt:lpstr>Исследование танкостроения в                               Алтайском крае                    (исследовательская работа)        </vt:lpstr>
      <vt:lpstr>1.Актуальность и значимость  исследования.</vt:lpstr>
      <vt:lpstr>Презентация PowerPoint</vt:lpstr>
      <vt:lpstr>Презентация PowerPoint</vt:lpstr>
      <vt:lpstr>Т-34,Барнаул,кинотеатр Мир. </vt:lpstr>
      <vt:lpstr>Т- 62, Барнаул, пл. Интернационалистов </vt:lpstr>
      <vt:lpstr>Т-34-85, г. Горно- Алтайск </vt:lpstr>
      <vt:lpstr>Т- 62, с. Романово </vt:lpstr>
      <vt:lpstr>Презентация PowerPoint</vt:lpstr>
      <vt:lpstr>Танковый Калашников.   Поткин Владимир Иванович, создатель танка Т- 90,  родился в Алтайском крае.   </vt:lpstr>
      <vt:lpstr>7.Результаты работы 8.Выводы.  </vt:lpstr>
      <vt:lpstr>Танкоматика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танкостроения в                               Алтайском крае                    (исследовательская работа)</dc:title>
  <dc:creator>Teacher</dc:creator>
  <cp:lastModifiedBy>Teacher</cp:lastModifiedBy>
  <cp:revision>21</cp:revision>
  <cp:lastPrinted>2021-03-02T11:05:44Z</cp:lastPrinted>
  <dcterms:created xsi:type="dcterms:W3CDTF">2021-03-02T09:35:24Z</dcterms:created>
  <dcterms:modified xsi:type="dcterms:W3CDTF">2021-04-08T06:56:03Z</dcterms:modified>
</cp:coreProperties>
</file>