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It </a:t>
            </a:r>
            <a:r>
              <a:rPr lang="en-US" sz="3600" b="1" dirty="0" smtClean="0">
                <a:solidFill>
                  <a:srgbClr val="002060"/>
                </a:solidFill>
              </a:rPr>
              <a:t>Takes Many Kinds </a:t>
            </a:r>
            <a:r>
              <a:rPr lang="en-US" sz="3600" b="1" dirty="0" smtClean="0">
                <a:solidFill>
                  <a:srgbClr val="002060"/>
                </a:solidFill>
              </a:rPr>
              <a:t>to </a:t>
            </a:r>
            <a:r>
              <a:rPr lang="en-US" sz="3600" b="1" dirty="0" smtClean="0">
                <a:solidFill>
                  <a:srgbClr val="002060"/>
                </a:solidFill>
              </a:rPr>
              <a:t>Make </a:t>
            </a:r>
            <a:r>
              <a:rPr lang="en-US" sz="3600" b="1" dirty="0" smtClean="0">
                <a:solidFill>
                  <a:srgbClr val="002060"/>
                </a:solidFill>
              </a:rPr>
              <a:t>the </a:t>
            </a:r>
            <a:r>
              <a:rPr lang="en-US" sz="3600" b="1" dirty="0" smtClean="0">
                <a:solidFill>
                  <a:srgbClr val="002060"/>
                </a:solidFill>
              </a:rPr>
              <a:t>World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7-1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0288" y="4357694"/>
            <a:ext cx="2883712" cy="2160000"/>
          </a:xfrm>
        </p:spPr>
      </p:pic>
      <p:pic>
        <p:nvPicPr>
          <p:cNvPr id="5" name="Рисунок 4" descr="7-12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357298"/>
            <a:ext cx="2894842" cy="2160000"/>
          </a:xfrm>
          <a:prstGeom prst="rect">
            <a:avLst/>
          </a:prstGeom>
        </p:spPr>
      </p:pic>
      <p:pic>
        <p:nvPicPr>
          <p:cNvPr id="6" name="Рисунок 5" descr="7-1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2500306"/>
            <a:ext cx="2883712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VI. Find the opposites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and translate into English.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Веселый, с хорошим чувством юмора,  заботливый, мрачный, хорошо воспитанный, с плохим настроением, злой, добрый, плохо воспитанный, отвратительный.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1  …. -  …..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3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4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Thank you for attention.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6-1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929066"/>
            <a:ext cx="3124022" cy="2340000"/>
          </a:xfrm>
        </p:spPr>
      </p:pic>
      <p:pic>
        <p:nvPicPr>
          <p:cNvPr id="5" name="Рисунок 4" descr="6-1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2571744"/>
            <a:ext cx="3146862" cy="2520000"/>
          </a:xfrm>
          <a:prstGeom prst="rect">
            <a:avLst/>
          </a:prstGeom>
        </p:spPr>
      </p:pic>
      <p:pic>
        <p:nvPicPr>
          <p:cNvPr id="6" name="Рисунок 5" descr="6-1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1357298"/>
            <a:ext cx="3285543" cy="180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SB, p.118, ex. 29. LATE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7-1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785794"/>
            <a:ext cx="4077290" cy="5760000"/>
          </a:xfrm>
        </p:spPr>
      </p:pic>
      <p:sp>
        <p:nvSpPr>
          <p:cNvPr id="5" name="TextBox 4"/>
          <p:cNvSpPr txBox="1"/>
          <p:nvPr/>
        </p:nvSpPr>
        <p:spPr>
          <a:xfrm>
            <a:off x="4714876" y="2000240"/>
            <a:ext cx="39063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Late – later- the latest</a:t>
            </a: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Late – latter – the last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I. Choose the word.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1. February is </a:t>
            </a:r>
            <a:r>
              <a:rPr lang="en-US" sz="2800" b="1" u="sng" dirty="0" smtClean="0">
                <a:solidFill>
                  <a:srgbClr val="002060"/>
                </a:solidFill>
              </a:rPr>
              <a:t>the latest/the last</a:t>
            </a:r>
            <a:r>
              <a:rPr lang="en-US" sz="2800" b="1" dirty="0" smtClean="0">
                <a:solidFill>
                  <a:srgbClr val="002060"/>
                </a:solidFill>
              </a:rPr>
              <a:t> month of winter.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2. Megan always dresses in </a:t>
            </a:r>
            <a:r>
              <a:rPr lang="en-US" sz="2800" b="1" u="sng" dirty="0" smtClean="0">
                <a:solidFill>
                  <a:srgbClr val="002060"/>
                </a:solidFill>
              </a:rPr>
              <a:t>the latest/the last </a:t>
            </a:r>
            <a:r>
              <a:rPr lang="en-US" sz="2800" b="1" dirty="0" smtClean="0">
                <a:solidFill>
                  <a:srgbClr val="002060"/>
                </a:solidFill>
              </a:rPr>
              <a:t>fashion.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3. What is </a:t>
            </a:r>
            <a:r>
              <a:rPr lang="en-US" sz="2800" b="1" u="sng" dirty="0" smtClean="0">
                <a:solidFill>
                  <a:srgbClr val="002060"/>
                </a:solidFill>
              </a:rPr>
              <a:t>the last/the latest </a:t>
            </a:r>
            <a:r>
              <a:rPr lang="en-US" sz="2800" b="1" dirty="0" smtClean="0">
                <a:solidFill>
                  <a:srgbClr val="002060"/>
                </a:solidFill>
              </a:rPr>
              <a:t>news?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4. Tom bought </a:t>
            </a:r>
            <a:r>
              <a:rPr lang="en-US" sz="2800" b="1" u="sng" dirty="0" smtClean="0">
                <a:solidFill>
                  <a:srgbClr val="002060"/>
                </a:solidFill>
              </a:rPr>
              <a:t>the last/the latest</a:t>
            </a:r>
            <a:r>
              <a:rPr lang="en-US" sz="2800" b="1" dirty="0" smtClean="0">
                <a:solidFill>
                  <a:srgbClr val="002060"/>
                </a:solidFill>
              </a:rPr>
              <a:t> edition of the encyclopedia.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5. We saw a comedy and a drama last week. </a:t>
            </a:r>
            <a:r>
              <a:rPr lang="en-US" sz="2800" b="1" u="sng" dirty="0" smtClean="0">
                <a:solidFill>
                  <a:srgbClr val="002060"/>
                </a:solidFill>
              </a:rPr>
              <a:t>The last/the latter </a:t>
            </a:r>
            <a:r>
              <a:rPr lang="en-US" sz="2800" b="1" dirty="0" smtClean="0">
                <a:solidFill>
                  <a:srgbClr val="002060"/>
                </a:solidFill>
              </a:rPr>
              <a:t>was more exciting.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6. My parents travelled to Italy </a:t>
            </a:r>
            <a:r>
              <a:rPr lang="en-US" sz="2800" b="1" u="sng" dirty="0" smtClean="0">
                <a:solidFill>
                  <a:srgbClr val="002060"/>
                </a:solidFill>
              </a:rPr>
              <a:t>last/the last </a:t>
            </a:r>
            <a:r>
              <a:rPr lang="en-US" sz="2800" b="1" dirty="0" smtClean="0">
                <a:solidFill>
                  <a:srgbClr val="002060"/>
                </a:solidFill>
              </a:rPr>
              <a:t>summer.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7. </a:t>
            </a:r>
            <a:r>
              <a:rPr lang="en-US" sz="2800" b="1" u="sng" dirty="0" smtClean="0">
                <a:solidFill>
                  <a:srgbClr val="002060"/>
                </a:solidFill>
              </a:rPr>
              <a:t>The last/the later </a:t>
            </a:r>
            <a:r>
              <a:rPr lang="en-US" sz="2800" b="1" dirty="0" smtClean="0">
                <a:solidFill>
                  <a:srgbClr val="002060"/>
                </a:solidFill>
              </a:rPr>
              <a:t>train to Rome left at 5 pm.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SB, p.1</a:t>
            </a:r>
            <a:r>
              <a:rPr lang="ru-RU" sz="3600" b="1" dirty="0" smtClean="0">
                <a:solidFill>
                  <a:srgbClr val="002060"/>
                </a:solidFill>
              </a:rPr>
              <a:t>20</a:t>
            </a:r>
            <a:r>
              <a:rPr lang="en-US" sz="3600" b="1" dirty="0" smtClean="0">
                <a:solidFill>
                  <a:srgbClr val="002060"/>
                </a:solidFill>
              </a:rPr>
              <a:t>, ex. </a:t>
            </a:r>
            <a:r>
              <a:rPr lang="ru-RU" sz="3600" b="1" dirty="0" smtClean="0">
                <a:solidFill>
                  <a:srgbClr val="002060"/>
                </a:solidFill>
              </a:rPr>
              <a:t>33</a:t>
            </a:r>
            <a:r>
              <a:rPr lang="en-US" sz="3600" b="1" dirty="0" smtClean="0">
                <a:solidFill>
                  <a:srgbClr val="002060"/>
                </a:solidFill>
              </a:rPr>
              <a:t>. OLD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7-1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785794"/>
            <a:ext cx="4077290" cy="5760000"/>
          </a:xfrm>
        </p:spPr>
      </p:pic>
      <p:sp>
        <p:nvSpPr>
          <p:cNvPr id="5" name="TextBox 4"/>
          <p:cNvSpPr txBox="1"/>
          <p:nvPr/>
        </p:nvSpPr>
        <p:spPr>
          <a:xfrm>
            <a:off x="4370321" y="1428736"/>
            <a:ext cx="47736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Old – older – the oldest </a:t>
            </a:r>
          </a:p>
          <a:p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Old- elder – the eldest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II. Choose the word.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Jane is my </a:t>
            </a:r>
            <a:r>
              <a:rPr lang="en-US" b="1" u="sng" dirty="0" smtClean="0">
                <a:solidFill>
                  <a:srgbClr val="002060"/>
                </a:solidFill>
              </a:rPr>
              <a:t>(older, elder)</a:t>
            </a:r>
            <a:r>
              <a:rPr lang="en-US" b="1" dirty="0" smtClean="0">
                <a:solidFill>
                  <a:srgbClr val="002060"/>
                </a:solidFill>
              </a:rPr>
              <a:t> sister.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2. Pam is 5 years </a:t>
            </a:r>
            <a:r>
              <a:rPr lang="en-US" b="1" u="sng" dirty="0" smtClean="0">
                <a:solidFill>
                  <a:srgbClr val="002060"/>
                </a:solidFill>
              </a:rPr>
              <a:t>(older/elder) </a:t>
            </a:r>
            <a:r>
              <a:rPr lang="en-US" b="1" dirty="0" smtClean="0">
                <a:solidFill>
                  <a:srgbClr val="002060"/>
                </a:solidFill>
              </a:rPr>
              <a:t>than Steve.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3. Jill is </a:t>
            </a:r>
            <a:r>
              <a:rPr lang="en-US" b="1" u="sng" dirty="0" smtClean="0">
                <a:solidFill>
                  <a:srgbClr val="002060"/>
                </a:solidFill>
              </a:rPr>
              <a:t>(the oldest, the eldest) </a:t>
            </a:r>
            <a:r>
              <a:rPr lang="en-US" b="1" dirty="0" smtClean="0">
                <a:solidFill>
                  <a:srgbClr val="002060"/>
                </a:solidFill>
              </a:rPr>
              <a:t>child in the family.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4. Nick is </a:t>
            </a:r>
            <a:r>
              <a:rPr lang="en-US" b="1" u="sng" dirty="0" smtClean="0">
                <a:solidFill>
                  <a:srgbClr val="002060"/>
                </a:solidFill>
              </a:rPr>
              <a:t>(the oldest, the eldest)</a:t>
            </a:r>
            <a:r>
              <a:rPr lang="en-US" b="1" dirty="0" smtClean="0">
                <a:solidFill>
                  <a:srgbClr val="002060"/>
                </a:solidFill>
              </a:rPr>
              <a:t> son.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5. My grandpa is </a:t>
            </a:r>
            <a:r>
              <a:rPr lang="en-US" b="1" u="sng" dirty="0" smtClean="0">
                <a:solidFill>
                  <a:srgbClr val="002060"/>
                </a:solidFill>
              </a:rPr>
              <a:t>(the oldest, the eldest) </a:t>
            </a:r>
            <a:r>
              <a:rPr lang="en-US" b="1" dirty="0" smtClean="0">
                <a:solidFill>
                  <a:srgbClr val="002060"/>
                </a:solidFill>
              </a:rPr>
              <a:t>member of our family.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6. Tom’s aunt is </a:t>
            </a:r>
            <a:r>
              <a:rPr lang="en-US" b="1" u="sng" dirty="0" smtClean="0">
                <a:solidFill>
                  <a:srgbClr val="002060"/>
                </a:solidFill>
              </a:rPr>
              <a:t>(older, elder) </a:t>
            </a:r>
            <a:r>
              <a:rPr lang="en-US" b="1" dirty="0" smtClean="0">
                <a:solidFill>
                  <a:srgbClr val="002060"/>
                </a:solidFill>
              </a:rPr>
              <a:t>than mine.   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</a:rPr>
              <a:t>III. Farther or further?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I am waiting for …. information.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2. Tim’s parents worried about his … education.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3. Omsk is … away from Moscow.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4. Do you have any … questions?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5. The cinema is …. from the bank than the library.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Farther - further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RUSH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to rush AT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наброситься, накинуться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to rush IN//INTO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торопливо войти, ворваться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to rush OUT//OFF 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торопливо выйти, уйти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to rush TO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броситься, спешно отправиться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to rush TO conclusions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торопиться с выводами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IV. Write the preposition.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1. </a:t>
            </a:r>
            <a:r>
              <a:rPr lang="en-US" sz="2800" b="1" dirty="0" smtClean="0">
                <a:solidFill>
                  <a:srgbClr val="002060"/>
                </a:solidFill>
              </a:rPr>
              <a:t>The children rushed … the door when mother came home.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2. The large dog rushed … the boy and frightened him.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3. Jack rushed … the room but it was empty.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4. Sue rushed … of the house without saying anything.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5. Don’t rush … conclusions, wait a little bit.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TO, AT, INTO, OUT.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V. Match the word and its description.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7-2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0826" y="1071546"/>
            <a:ext cx="2434427" cy="1620000"/>
          </a:xfrm>
          <a:prstGeom prst="rect">
            <a:avLst/>
          </a:prstGeom>
        </p:spPr>
      </p:pic>
      <p:pic>
        <p:nvPicPr>
          <p:cNvPr id="5" name="Рисунок 4" descr="7-2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3000372"/>
            <a:ext cx="1800000" cy="1800000"/>
          </a:xfrm>
          <a:prstGeom prst="rect">
            <a:avLst/>
          </a:prstGeom>
        </p:spPr>
      </p:pic>
      <p:pic>
        <p:nvPicPr>
          <p:cNvPr id="6" name="Рисунок 5" descr="7-2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5238000"/>
            <a:ext cx="3240000" cy="162000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071546"/>
          <a:ext cx="60960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802"/>
                <a:gridCol w="454819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1.gloomy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a) very powerful, excellent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2.solemn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b) to raise your hand and move from side to side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3. a promise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c) dark, depressed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4.tremendous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d) worried about something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5.to wave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e) a statement that you will do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</a:rPr>
                        <a:t>smth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6.anxious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f) very serious and happy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517</Words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It Takes Many Kinds to Make the World.</vt:lpstr>
      <vt:lpstr>SB, p.118, ex. 29. LATE </vt:lpstr>
      <vt:lpstr>I. Choose the word.</vt:lpstr>
      <vt:lpstr>SB, p.120, ex. 33. OLD </vt:lpstr>
      <vt:lpstr>II. Choose the word.</vt:lpstr>
      <vt:lpstr>III. Farther or further?</vt:lpstr>
      <vt:lpstr>RUSH</vt:lpstr>
      <vt:lpstr>IV. Write the preposition.</vt:lpstr>
      <vt:lpstr>V. Match the word and its description.</vt:lpstr>
      <vt:lpstr>VI. Find the opposites and translate into English.</vt:lpstr>
      <vt:lpstr>Thank you for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takes many kinds to make the world.</dc:title>
  <dc:creator>Татьяна</dc:creator>
  <cp:lastModifiedBy>Татьяна</cp:lastModifiedBy>
  <cp:revision>20</cp:revision>
  <dcterms:created xsi:type="dcterms:W3CDTF">2021-01-12T22:26:22Z</dcterms:created>
  <dcterms:modified xsi:type="dcterms:W3CDTF">2021-03-23T14:32:41Z</dcterms:modified>
</cp:coreProperties>
</file>