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61" r:id="rId3"/>
    <p:sldMasterId id="2147483662" r:id="rId4"/>
  </p:sldMasterIdLst>
  <p:notesMasterIdLst>
    <p:notesMasterId r:id="rId25"/>
  </p:notesMasterIdLst>
  <p:sldIdLst>
    <p:sldId id="256" r:id="rId5"/>
    <p:sldId id="275" r:id="rId6"/>
    <p:sldId id="274" r:id="rId7"/>
    <p:sldId id="257" r:id="rId8"/>
    <p:sldId id="273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9" r:id="rId18"/>
    <p:sldId id="271" r:id="rId19"/>
    <p:sldId id="267" r:id="rId20"/>
    <p:sldId id="268" r:id="rId21"/>
    <p:sldId id="270" r:id="rId22"/>
    <p:sldId id="272" r:id="rId23"/>
    <p:sldId id="266" r:id="rId24"/>
  </p:sldIdLst>
  <p:sldSz cx="9144000" cy="6858000" type="screen4x3"/>
  <p:notesSz cx="6881813" cy="95885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2912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00" tIns="47050" rIns="94100" bIns="470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97312" y="0"/>
            <a:ext cx="2982912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00" tIns="47050" rIns="94100" bIns="470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044575" y="719137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00" tIns="47050" rIns="94100" bIns="4705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07487"/>
            <a:ext cx="2982912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00" tIns="47050" rIns="94100" bIns="470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97312" y="9107487"/>
            <a:ext cx="2982912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00" tIns="47050" rIns="94100" bIns="470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6457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5081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842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0193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1330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59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4575" y="719138"/>
            <a:ext cx="4794250" cy="3595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738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6390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>
            <a:spLocks noGrp="1"/>
          </p:cNvSpPr>
          <p:nvPr>
            <p:ph type="body" idx="1"/>
          </p:nvPr>
        </p:nvSpPr>
        <p:spPr>
          <a:xfrm>
            <a:off x="688975" y="4554537"/>
            <a:ext cx="5505450" cy="4314825"/>
          </a:xfrm>
          <a:prstGeom prst="rect">
            <a:avLst/>
          </a:prstGeom>
        </p:spPr>
        <p:txBody>
          <a:bodyPr spcFirstLastPara="1" wrap="square" lIns="94100" tIns="47050" rIns="94100" bIns="47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719138"/>
            <a:ext cx="4794250" cy="3595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888"/>
              <a:buChar char="*"/>
              <a:defRPr sz="4600" b="1" cap="none"/>
            </a:lvl1pPr>
            <a:lvl2pPr lvl="1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6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>
            <a:spLocks noGrp="1"/>
          </p:cNvSpPr>
          <p:nvPr>
            <p:ph type="pic" idx="2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rgbClr val="8BC9F7"/>
          </a:solidFill>
          <a:ln>
            <a:noFill/>
          </a:ln>
          <a:effectLst>
            <a:reflection stA="23000" endA="300" endPos="28000" sy="-100000" algn="bl" rotWithShape="0"/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C3260C"/>
              </a:buClr>
              <a:buSzPts val="3640"/>
              <a:buFont typeface="Georgia"/>
              <a:buNone/>
              <a:defRPr sz="2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C3260C"/>
              </a:buClr>
              <a:buSzPts val="3120"/>
              <a:buFont typeface="Georgia"/>
              <a:buNone/>
              <a:defRPr sz="2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400"/>
              </a:spcBef>
              <a:spcAft>
                <a:spcPts val="30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1"/>
          </p:nvPr>
        </p:nvSpPr>
        <p:spPr>
          <a:xfrm>
            <a:off x="877887" y="1010486"/>
            <a:ext cx="3694114" cy="216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60680" algn="l">
              <a:spcBef>
                <a:spcPts val="320"/>
              </a:spcBef>
              <a:spcAft>
                <a:spcPts val="0"/>
              </a:spcAft>
              <a:buSzPts val="2080"/>
              <a:buFont typeface="Georgia"/>
              <a:buChar char="*"/>
              <a:defRPr sz="16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888"/>
              <a:buChar char="*"/>
              <a:defRPr sz="4600" b="1"/>
            </a:lvl1pPr>
            <a:lvl2pPr lvl="1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 rot="5400000">
            <a:off x="-436711" y="1966986"/>
            <a:ext cx="523833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888"/>
              <a:buChar char="*"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 rot="5400000">
            <a:off x="3291392" y="764240"/>
            <a:ext cx="4894729" cy="482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 rot="5400000">
            <a:off x="3368040" y="-731521"/>
            <a:ext cx="347472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84"/>
              <a:buChar char="*"/>
              <a:defRPr sz="2800" b="1"/>
            </a:lvl1pPr>
            <a:lvl2pPr lvl="1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4593515" y="731520"/>
            <a:ext cx="4017085" cy="489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10210" algn="l">
              <a:spcBef>
                <a:spcPts val="440"/>
              </a:spcBef>
              <a:spcAft>
                <a:spcPts val="0"/>
              </a:spcAft>
              <a:buSzPts val="2860"/>
              <a:buChar char="*"/>
              <a:defRPr sz="2200"/>
            </a:lvl1pPr>
            <a:lvl2pPr marL="914400" lvl="1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44170" algn="l">
              <a:spcBef>
                <a:spcPts val="300"/>
              </a:spcBef>
              <a:spcAft>
                <a:spcPts val="0"/>
              </a:spcAft>
              <a:buSzPts val="1820"/>
              <a:buChar char="*"/>
              <a:defRPr sz="1400"/>
            </a:lvl5pPr>
            <a:lvl6pPr marL="2743200" lvl="5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6pPr>
            <a:lvl7pPr marL="3200400" lvl="6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7pPr>
            <a:lvl8pPr marL="3657600" lvl="7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8pPr>
            <a:lvl9pPr marL="4114800" lvl="8" indent="-393700" algn="l">
              <a:spcBef>
                <a:spcPts val="400"/>
              </a:spcBef>
              <a:spcAft>
                <a:spcPts val="300"/>
              </a:spcAft>
              <a:buSzPts val="2600"/>
              <a:buChar char="*"/>
              <a:defRPr sz="2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1075765" y="3497802"/>
            <a:ext cx="3388660" cy="213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820"/>
              <a:buNone/>
              <a:defRPr sz="14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3120"/>
              <a:buNone/>
              <a:defRPr sz="24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300"/>
              </a:spcAft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1156447" y="1400327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marL="1371600" lvl="2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marL="2743200" lvl="5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marL="3200400" lvl="6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marL="3657600" lvl="7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marL="4114800" lvl="8" indent="-360679" algn="l"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3"/>
          </p:nvPr>
        </p:nvSpPr>
        <p:spPr>
          <a:xfrm>
            <a:off x="4647302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3120"/>
              <a:buNone/>
              <a:defRPr sz="24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300"/>
              </a:spcAft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4"/>
          </p:nvPr>
        </p:nvSpPr>
        <p:spPr>
          <a:xfrm>
            <a:off x="4645025" y="1399032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marL="1371600" lvl="2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marL="2743200" lvl="5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marL="3200400" lvl="6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marL="3657600" lvl="7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marL="4114800" lvl="8" indent="-360679" algn="l"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1"/>
          </p:nvPr>
        </p:nvSpPr>
        <p:spPr>
          <a:xfrm>
            <a:off x="1142999" y="731519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2"/>
          </p:nvPr>
        </p:nvSpPr>
        <p:spPr>
          <a:xfrm>
            <a:off x="4645152" y="731520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1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440"/>
              </a:spcBef>
              <a:spcAft>
                <a:spcPts val="0"/>
              </a:spcAft>
              <a:buSzPts val="2860"/>
              <a:buNone/>
              <a:defRPr sz="2200">
                <a:solidFill>
                  <a:schemeClr val="dk2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2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SzPts val="3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SzPts val="208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300"/>
              </a:spcAft>
              <a:buSzPts val="182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912"/>
              <a:buChar char="*"/>
              <a:defRPr sz="5400"/>
            </a:lvl1pPr>
            <a:lvl2pPr lvl="1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37000">
                <a:srgbClr val="FFFFFF">
                  <a:alpha val="75686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>
            <a:gsLst>
              <a:gs pos="0">
                <a:srgbClr val="FFFFFF">
                  <a:alpha val="88627"/>
                </a:srgbClr>
              </a:gs>
              <a:gs pos="48000">
                <a:srgbClr val="FFFFFF">
                  <a:alpha val="61960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" name="Google Shape;12;p1"/>
          <p:cNvSpPr txBox="1"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>
            <a:gsLst>
              <a:gs pos="0">
                <a:srgbClr val="FFFFFF"/>
              </a:gs>
              <a:gs pos="28999">
                <a:srgbClr val="FFFFFF"/>
              </a:gs>
              <a:gs pos="44999">
                <a:srgbClr val="B4DCFA"/>
              </a:gs>
              <a:gs pos="55000">
                <a:srgbClr val="FFFFFF"/>
              </a:gs>
              <a:gs pos="64999">
                <a:srgbClr val="B4DCFA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body" idx="1"/>
          </p:nvPr>
        </p:nvSpPr>
        <p:spPr>
          <a:xfrm>
            <a:off x="1143000" y="731837"/>
            <a:ext cx="6400800" cy="347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10210" algn="l" rtl="0"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ts val="2860"/>
              <a:buFont typeface="Georgia"/>
              <a:buChar char="*"/>
              <a:defRPr sz="2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426719" algn="l" rtl="0">
              <a:spcBef>
                <a:spcPts val="480"/>
              </a:spcBef>
              <a:spcAft>
                <a:spcPts val="0"/>
              </a:spcAft>
              <a:buClr>
                <a:srgbClr val="C3260C"/>
              </a:buClr>
              <a:buSzPts val="3120"/>
              <a:buFont typeface="Georgia"/>
              <a:buChar char="*"/>
              <a:defRPr sz="2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60680" algn="l" rtl="0">
              <a:spcBef>
                <a:spcPts val="320"/>
              </a:spcBef>
              <a:spcAft>
                <a:spcPts val="0"/>
              </a:spcAft>
              <a:buClr>
                <a:srgbClr val="C3260C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4170" algn="l" rtl="0">
              <a:spcBef>
                <a:spcPts val="300"/>
              </a:spcBef>
              <a:spcAft>
                <a:spcPts val="30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37000">
                <a:srgbClr val="FFFFFF">
                  <a:alpha val="75686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" name="Google Shape;71;p10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8627"/>
                </a:srgbClr>
              </a:gs>
              <a:gs pos="48000">
                <a:srgbClr val="FFFFFF">
                  <a:alpha val="61960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2" name="Google Shape;72;p10"/>
          <p:cNvSpPr txBox="1"/>
          <p:nvPr/>
        </p:nvSpPr>
        <p:spPr>
          <a:xfrm>
            <a:off x="0" y="2652712"/>
            <a:ext cx="9144000" cy="2286000"/>
          </a:xfrm>
          <a:prstGeom prst="rect">
            <a:avLst/>
          </a:prstGeom>
          <a:gradFill>
            <a:gsLst>
              <a:gs pos="0">
                <a:srgbClr val="FFFFFF"/>
              </a:gs>
              <a:gs pos="28999">
                <a:srgbClr val="FFFFFF"/>
              </a:gs>
              <a:gs pos="44999">
                <a:srgbClr val="B4DCFA"/>
              </a:gs>
              <a:gs pos="55000">
                <a:srgbClr val="FFFFFF"/>
              </a:gs>
              <a:gs pos="64999">
                <a:srgbClr val="B4DCFA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1143000" y="731837"/>
            <a:ext cx="6400800" cy="347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10210" algn="l" rtl="0"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ts val="2860"/>
              <a:buFont typeface="Georgia"/>
              <a:buChar char="*"/>
              <a:defRPr sz="2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426719" algn="l" rtl="0">
              <a:spcBef>
                <a:spcPts val="480"/>
              </a:spcBef>
              <a:spcAft>
                <a:spcPts val="0"/>
              </a:spcAft>
              <a:buClr>
                <a:srgbClr val="C3260C"/>
              </a:buClr>
              <a:buSzPts val="3120"/>
              <a:buFont typeface="Georgia"/>
              <a:buChar char="*"/>
              <a:defRPr sz="2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60680" algn="l" rtl="0">
              <a:spcBef>
                <a:spcPts val="320"/>
              </a:spcBef>
              <a:spcAft>
                <a:spcPts val="0"/>
              </a:spcAft>
              <a:buClr>
                <a:srgbClr val="C3260C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4170" algn="l" rtl="0">
              <a:spcBef>
                <a:spcPts val="300"/>
              </a:spcBef>
              <a:spcAft>
                <a:spcPts val="30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37000">
                <a:srgbClr val="FFFFFF">
                  <a:alpha val="75686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" name="Google Shape;87;p12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>
            <a:gsLst>
              <a:gs pos="0">
                <a:srgbClr val="FFFFFF">
                  <a:alpha val="88627"/>
                </a:srgbClr>
              </a:gs>
              <a:gs pos="48000">
                <a:srgbClr val="FFFFFF">
                  <a:alpha val="61960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8" name="Google Shape;88;p12"/>
          <p:cNvSpPr txBox="1"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>
            <a:gsLst>
              <a:gs pos="0">
                <a:srgbClr val="FFFFFF"/>
              </a:gs>
              <a:gs pos="28999">
                <a:srgbClr val="FFFFFF"/>
              </a:gs>
              <a:gs pos="44999">
                <a:srgbClr val="B4DCFA"/>
              </a:gs>
              <a:gs pos="55000">
                <a:srgbClr val="FFFFFF"/>
              </a:gs>
              <a:gs pos="64999">
                <a:srgbClr val="B4DCFA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2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0" name="Google Shape;90;p12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1764"/>
                </a:srgbClr>
              </a:gs>
              <a:gs pos="37000">
                <a:srgbClr val="FFFFFF">
                  <a:alpha val="76862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1" name="Google Shape;91;p12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9803"/>
                </a:srgbClr>
              </a:gs>
              <a:gs pos="48000">
                <a:srgbClr val="FFFFFF">
                  <a:alpha val="62745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2" name="Google Shape;92;p12"/>
          <p:cNvSpPr txBox="1"/>
          <p:nvPr/>
        </p:nvSpPr>
        <p:spPr>
          <a:xfrm>
            <a:off x="0" y="2652712"/>
            <a:ext cx="9144000" cy="2286000"/>
          </a:xfrm>
          <a:prstGeom prst="rect">
            <a:avLst/>
          </a:prstGeom>
          <a:gradFill>
            <a:gsLst>
              <a:gs pos="0">
                <a:srgbClr val="FFFFFF"/>
              </a:gs>
              <a:gs pos="28999">
                <a:srgbClr val="FFFFFF"/>
              </a:gs>
              <a:gs pos="44999">
                <a:srgbClr val="B4DCFA"/>
              </a:gs>
              <a:gs pos="55000">
                <a:srgbClr val="FFFFFF"/>
              </a:gs>
              <a:gs pos="64999">
                <a:srgbClr val="B4DCFA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2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4" name="Google Shape;94;p12"/>
          <p:cNvSpPr txBox="1"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body" idx="1"/>
          </p:nvPr>
        </p:nvSpPr>
        <p:spPr>
          <a:xfrm>
            <a:off x="1143000" y="731837"/>
            <a:ext cx="6400800" cy="347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10210" algn="l" rtl="0"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ts val="2860"/>
              <a:buFont typeface="Georgia"/>
              <a:buChar char="*"/>
              <a:defRPr sz="2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426719" algn="l" rtl="0">
              <a:spcBef>
                <a:spcPts val="480"/>
              </a:spcBef>
              <a:spcAft>
                <a:spcPts val="0"/>
              </a:spcAft>
              <a:buClr>
                <a:srgbClr val="C3260C"/>
              </a:buClr>
              <a:buSzPts val="3120"/>
              <a:buFont typeface="Georgia"/>
              <a:buChar char="*"/>
              <a:defRPr sz="2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60680" algn="l" rtl="0">
              <a:spcBef>
                <a:spcPts val="320"/>
              </a:spcBef>
              <a:spcAft>
                <a:spcPts val="0"/>
              </a:spcAft>
              <a:buClr>
                <a:srgbClr val="C3260C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4170" algn="l" rtl="0">
              <a:spcBef>
                <a:spcPts val="300"/>
              </a:spcBef>
              <a:spcAft>
                <a:spcPts val="30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1764"/>
                </a:srgbClr>
              </a:gs>
              <a:gs pos="37000">
                <a:srgbClr val="FFFFFF">
                  <a:alpha val="76862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7" name="Google Shape;107;p14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9803"/>
                </a:srgbClr>
              </a:gs>
              <a:gs pos="48000">
                <a:srgbClr val="FFFFFF">
                  <a:alpha val="62745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0" y="2652712"/>
            <a:ext cx="9144000" cy="2286000"/>
          </a:xfrm>
          <a:prstGeom prst="rect">
            <a:avLst/>
          </a:prstGeom>
          <a:gradFill>
            <a:gsLst>
              <a:gs pos="0">
                <a:srgbClr val="FFFFFF"/>
              </a:gs>
              <a:gs pos="28999">
                <a:srgbClr val="FFFFFF"/>
              </a:gs>
              <a:gs pos="44999">
                <a:srgbClr val="B4DCFA"/>
              </a:gs>
              <a:gs pos="55000">
                <a:srgbClr val="FFFFFF"/>
              </a:gs>
              <a:gs pos="64999">
                <a:srgbClr val="B4DCFA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4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body" idx="1"/>
          </p:nvPr>
        </p:nvSpPr>
        <p:spPr>
          <a:xfrm>
            <a:off x="1143000" y="731837"/>
            <a:ext cx="6400800" cy="347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10210" algn="l" rtl="0"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ts val="2860"/>
              <a:buFont typeface="Georgia"/>
              <a:buChar char="*"/>
              <a:defRPr sz="2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426719" algn="l" rtl="0">
              <a:spcBef>
                <a:spcPts val="480"/>
              </a:spcBef>
              <a:spcAft>
                <a:spcPts val="0"/>
              </a:spcAft>
              <a:buClr>
                <a:srgbClr val="C3260C"/>
              </a:buClr>
              <a:buSzPts val="3120"/>
              <a:buFont typeface="Georgia"/>
              <a:buChar char="*"/>
              <a:defRPr sz="2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60680" algn="l" rtl="0">
              <a:spcBef>
                <a:spcPts val="320"/>
              </a:spcBef>
              <a:spcAft>
                <a:spcPts val="0"/>
              </a:spcAft>
              <a:buClr>
                <a:srgbClr val="C3260C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4170" algn="l" rtl="0">
              <a:spcBef>
                <a:spcPts val="300"/>
              </a:spcBef>
              <a:spcAft>
                <a:spcPts val="30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ft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Trebuchet MS"/>
              <a:buNone/>
              <a:defRPr sz="1200" b="1" i="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6600" y="2099684"/>
            <a:ext cx="2473036" cy="320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 descr="C:\Users\Светлана\Desktop\Рабочая\Смешарики\0_921ce_71f8a6f5_ori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592259"/>
            <a:ext cx="9144000" cy="5445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/>
          <p:nvPr/>
        </p:nvSpPr>
        <p:spPr>
          <a:xfrm>
            <a:off x="0" y="-244622"/>
            <a:ext cx="9144000" cy="218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5400"/>
              <a:buFont typeface="Times New Roman"/>
              <a:buNone/>
            </a:pP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Times New Roman"/>
              <a:buNone/>
            </a:pPr>
            <a:r>
              <a:rPr lang="ru-RU" sz="54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ru-RU" sz="5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Изучаем ПДД со </a:t>
            </a:r>
            <a:r>
              <a:rPr lang="ru-RU" sz="54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смешариками</a:t>
            </a:r>
            <a:r>
              <a:rPr lang="ru-RU" sz="5400" b="1" i="0" u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endParaRPr dirty="0"/>
          </a:p>
        </p:txBody>
      </p:sp>
      <p:sp>
        <p:nvSpPr>
          <p:cNvPr id="129" name="Google Shape;129;p16"/>
          <p:cNvSpPr txBox="1"/>
          <p:nvPr/>
        </p:nvSpPr>
        <p:spPr>
          <a:xfrm>
            <a:off x="770659" y="5430837"/>
            <a:ext cx="5286375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endParaRPr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156113" y="5300662"/>
            <a:ext cx="4175414" cy="173744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1800" dirty="0"/>
              <a:t>Составил:</a:t>
            </a:r>
          </a:p>
          <a:p>
            <a:pPr algn="r"/>
            <a:r>
              <a:rPr lang="ru-RU" sz="1800" dirty="0"/>
              <a:t> педагог дополнительного образования </a:t>
            </a:r>
          </a:p>
          <a:p>
            <a:pPr algn="r"/>
            <a:r>
              <a:rPr lang="ru-RU" sz="1800" dirty="0"/>
              <a:t>МБОУ СОШ №196</a:t>
            </a:r>
          </a:p>
          <a:p>
            <a:pPr algn="r"/>
            <a:r>
              <a:rPr lang="ru-RU" sz="1800" dirty="0"/>
              <a:t>Санникова Е.В</a:t>
            </a:r>
          </a:p>
          <a:p>
            <a:pPr algn="r"/>
            <a:r>
              <a:rPr lang="ru-RU" sz="1800" dirty="0"/>
              <a:t> г. Новосибирск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875" y="115887"/>
            <a:ext cx="7242175" cy="461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 descr="J00761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2375" y="1484312"/>
            <a:ext cx="1143000" cy="182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 descr="C:\Users\Светлана\Desktop\Рабочая\Смешарики\Без имени-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49400" y="2133600"/>
            <a:ext cx="5616575" cy="561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 txBox="1"/>
          <p:nvPr/>
        </p:nvSpPr>
        <p:spPr>
          <a:xfrm>
            <a:off x="2492375" y="4716462"/>
            <a:ext cx="6615112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lang="ru-RU" sz="32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ОТВЛЕКАЙСЯ НА ДОРОГЕ!</a:t>
            </a:r>
            <a:endParaRPr/>
          </a:p>
        </p:txBody>
      </p:sp>
      <p:sp>
        <p:nvSpPr>
          <p:cNvPr id="179" name="Google Shape;179;p22"/>
          <p:cNvSpPr txBox="1"/>
          <p:nvPr/>
        </p:nvSpPr>
        <p:spPr>
          <a:xfrm>
            <a:off x="2268537" y="5300662"/>
            <a:ext cx="6878637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переходе проезжей части нельзя отвлекаться, потому что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пешеходный переход  не гарантирует Вам полной безопасности.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Поэтому  Вы  должны  не  только  видеть, но и слышать дорогу.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3" descr="C:\Users\Светлана\Desktop\Рабочая\Смешарики\132672388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15887"/>
            <a:ext cx="7083425" cy="472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 descr="C:\Users\Светлана\Desktop\Рабочая\Смешарики\0_7bc2c_f94564fe_X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6350" y="3068637"/>
            <a:ext cx="2752725" cy="357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/>
          <p:cNvSpPr txBox="1"/>
          <p:nvPr/>
        </p:nvSpPr>
        <p:spPr>
          <a:xfrm>
            <a:off x="119062" y="4797425"/>
            <a:ext cx="63246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lang="ru-RU" sz="32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УБЕДИСЬ В БЕЗОПАСНОСТИ!</a:t>
            </a:r>
            <a:endParaRPr/>
          </a:p>
        </p:txBody>
      </p:sp>
      <p:sp>
        <p:nvSpPr>
          <p:cNvPr id="187" name="Google Shape;187;p23"/>
          <p:cNvSpPr txBox="1"/>
          <p:nvPr/>
        </p:nvSpPr>
        <p:spPr>
          <a:xfrm>
            <a:off x="107950" y="5373687"/>
            <a:ext cx="6192837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Даже переходя дорогу на зелёный сигнал пешеходного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светофора,  необходимо  убедиться в безопасности, что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  водители  остановились и готовы Вас пропустить.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4" descr="C:\Users\Светлана\Desktop\Рабочая\Смешарики\9996cfe32f30t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1050" y="115887"/>
            <a:ext cx="6985000" cy="521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 descr="C:\Users\Светлана\Desktop\Рабочая\Смешарики\Бараш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80975" y="1844675"/>
            <a:ext cx="6192837" cy="619283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4"/>
          <p:cNvSpPr txBox="1"/>
          <p:nvPr/>
        </p:nvSpPr>
        <p:spPr>
          <a:xfrm>
            <a:off x="2987675" y="5805487"/>
            <a:ext cx="6078537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 переходе  проезжей  части  крепко держите за руку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взрослых. Ни в коем случае не выбегайте на дорогу без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сопровождения взрослых. </a:t>
            </a:r>
            <a:r>
              <a:rPr lang="ru-RU" sz="18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 ОПАСНО!  </a:t>
            </a:r>
            <a:endParaRPr/>
          </a:p>
        </p:txBody>
      </p:sp>
      <p:sp>
        <p:nvSpPr>
          <p:cNvPr id="195" name="Google Shape;195;p24"/>
          <p:cNvSpPr txBox="1"/>
          <p:nvPr/>
        </p:nvSpPr>
        <p:spPr>
          <a:xfrm>
            <a:off x="2843212" y="5300662"/>
            <a:ext cx="6408737" cy="5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lang="ru-RU" sz="32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ВМЕСТЕ ЗА БЕЗОПАСНОСТЬ!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5" descr="C:\Users\Светлана\Desktop\Рабочая\Смешарики\Пеш 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300" y="41275"/>
            <a:ext cx="7272337" cy="446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 descr="C:\Users\Светлана\Desktop\Рабочая\Смешарики\Лоляш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8012" y="2924175"/>
            <a:ext cx="4284662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/>
        </p:nvSpPr>
        <p:spPr>
          <a:xfrm>
            <a:off x="179387" y="4508500"/>
            <a:ext cx="6696075" cy="5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lang="ru-RU" sz="32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НЕТ ВБЛИЗИ ПЕРЕХОДА!</a:t>
            </a:r>
            <a:endParaRPr/>
          </a:p>
        </p:txBody>
      </p:sp>
      <p:sp>
        <p:nvSpPr>
          <p:cNvPr id="203" name="Google Shape;203;p25"/>
          <p:cNvSpPr txBox="1"/>
          <p:nvPr/>
        </p:nvSpPr>
        <p:spPr>
          <a:xfrm>
            <a:off x="34925" y="5013325"/>
            <a:ext cx="6840537" cy="17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 dirty="0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отсутствии в зоне видимости пешеходного перехода или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 dirty="0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перекрёстка  разрешается   переходить  дорогу  под 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 dirty="0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прямым углом к краю проезжей части.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 dirty="0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Нельзя  обходить  автобус  либо другое  транспортное  средство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 dirty="0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ни спереди, ни сзади.  Необходимо  отойти на такое расстояние,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 dirty="0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чтобы дорога хорошо просматривалась в обе стороны. 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/>
        </p:nvSpPr>
        <p:spPr>
          <a:xfrm>
            <a:off x="0" y="-26987"/>
            <a:ext cx="9144000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ПРОВЕРЬ СЕБЯ</a:t>
            </a:r>
            <a:endParaRPr dirty="0"/>
          </a:p>
        </p:txBody>
      </p:sp>
      <p:sp>
        <p:nvSpPr>
          <p:cNvPr id="136" name="Google Shape;136;p17"/>
          <p:cNvSpPr txBox="1"/>
          <p:nvPr/>
        </p:nvSpPr>
        <p:spPr>
          <a:xfrm>
            <a:off x="1" y="5396634"/>
            <a:ext cx="7744690" cy="1066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2400"/>
              <a:buFont typeface="Times New Roman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означает  треугольный знак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2400"/>
              <a:buFont typeface="Times New Roman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«Пешеходный переход»?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-1831" t="7025" r="1831" b="-331"/>
          <a:stretch/>
        </p:blipFill>
        <p:spPr>
          <a:xfrm>
            <a:off x="-135989" y="840167"/>
            <a:ext cx="6633096" cy="4281055"/>
          </a:xfrm>
          <a:prstGeom prst="rect">
            <a:avLst/>
          </a:prstGeom>
        </p:spPr>
      </p:pic>
      <p:pic>
        <p:nvPicPr>
          <p:cNvPr id="138" name="Google Shape;138;p17" descr="C:\Users\Светлана\Desktop\Рабочая\Смешарики\0_a0e71_e8c1f8cc_X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6061" y="3384445"/>
            <a:ext cx="3240340" cy="3473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24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/>
        </p:nvSpPr>
        <p:spPr>
          <a:xfrm>
            <a:off x="0" y="-26987"/>
            <a:ext cx="9144000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ПРОВЕРЬ СЕБЯ</a:t>
            </a:r>
            <a:endParaRPr dirty="0"/>
          </a:p>
        </p:txBody>
      </p:sp>
      <p:sp>
        <p:nvSpPr>
          <p:cNvPr id="136" name="Google Shape;136;p17"/>
          <p:cNvSpPr txBox="1"/>
          <p:nvPr/>
        </p:nvSpPr>
        <p:spPr>
          <a:xfrm>
            <a:off x="-1" y="5400675"/>
            <a:ext cx="7007014" cy="123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2400"/>
              <a:buFont typeface="Times New Roman"/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неправильно переходит дорогу?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862374"/>
            <a:ext cx="6854614" cy="4132911"/>
          </a:xfrm>
          <a:prstGeom prst="rect">
            <a:avLst/>
          </a:prstGeom>
        </p:spPr>
      </p:pic>
      <p:pic>
        <p:nvPicPr>
          <p:cNvPr id="138" name="Google Shape;138;p17" descr="C:\Users\Светлана\Desktop\Рабочая\Смешарики\0_a0e71_e8c1f8cc_X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7455" y="2426710"/>
            <a:ext cx="3422072" cy="3804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/>
        </p:nvSpPr>
        <p:spPr>
          <a:xfrm>
            <a:off x="0" y="-26987"/>
            <a:ext cx="9144000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ПРОВЕРЬ СЕБЯ</a:t>
            </a:r>
            <a:endParaRPr dirty="0"/>
          </a:p>
        </p:txBody>
      </p:sp>
      <p:sp>
        <p:nvSpPr>
          <p:cNvPr id="136" name="Google Shape;136;p17"/>
          <p:cNvSpPr txBox="1"/>
          <p:nvPr/>
        </p:nvSpPr>
        <p:spPr>
          <a:xfrm>
            <a:off x="-235527" y="5729927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2400"/>
              <a:buFont typeface="Times New Roman"/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ребята делают неправильно?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1285" r="1600"/>
          <a:stretch/>
        </p:blipFill>
        <p:spPr>
          <a:xfrm>
            <a:off x="-1" y="900544"/>
            <a:ext cx="6539346" cy="4458679"/>
          </a:xfrm>
          <a:prstGeom prst="rect">
            <a:avLst/>
          </a:prstGeom>
        </p:spPr>
      </p:pic>
      <p:pic>
        <p:nvPicPr>
          <p:cNvPr id="138" name="Google Shape;138;p17" descr="C:\Users\Светлана\Desktop\Рабочая\Смешарики\0_a0e71_e8c1f8cc_X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94218" y="2205037"/>
            <a:ext cx="3702194" cy="3793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86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/>
        </p:nvSpPr>
        <p:spPr>
          <a:xfrm>
            <a:off x="0" y="-26987"/>
            <a:ext cx="9144000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ПРОВЕРЬ СЕБЯ</a:t>
            </a:r>
            <a:endParaRPr dirty="0"/>
          </a:p>
        </p:txBody>
      </p:sp>
      <p:sp>
        <p:nvSpPr>
          <p:cNvPr id="136" name="Google Shape;136;p17"/>
          <p:cNvSpPr txBox="1"/>
          <p:nvPr/>
        </p:nvSpPr>
        <p:spPr>
          <a:xfrm>
            <a:off x="-1" y="5400675"/>
            <a:ext cx="6705601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2400"/>
              <a:buFont typeface="Times New Roman"/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является нарушителем?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1483" b="2410"/>
          <a:stretch/>
        </p:blipFill>
        <p:spPr>
          <a:xfrm>
            <a:off x="107388" y="901844"/>
            <a:ext cx="6061664" cy="3947246"/>
          </a:xfrm>
          <a:prstGeom prst="rect">
            <a:avLst/>
          </a:prstGeom>
        </p:spPr>
      </p:pic>
      <p:pic>
        <p:nvPicPr>
          <p:cNvPr id="138" name="Google Shape;138;p17" descr="C:\Users\Светлана\Desktop\Рабочая\Смешарики\0_a0e71_e8c1f8cc_X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70512" y="2205037"/>
            <a:ext cx="4025900" cy="4025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90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/>
        </p:nvSpPr>
        <p:spPr>
          <a:xfrm>
            <a:off x="0" y="-26987"/>
            <a:ext cx="9144000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ПРОВЕРЬ СЕБЯ</a:t>
            </a:r>
            <a:endParaRPr dirty="0"/>
          </a:p>
        </p:txBody>
      </p:sp>
      <p:sp>
        <p:nvSpPr>
          <p:cNvPr id="136" name="Google Shape;136;p17"/>
          <p:cNvSpPr txBox="1"/>
          <p:nvPr/>
        </p:nvSpPr>
        <p:spPr>
          <a:xfrm>
            <a:off x="-1" y="5400675"/>
            <a:ext cx="6705601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2400"/>
              <a:buFont typeface="Times New Roman"/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является нарушителем?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284" t="3721"/>
          <a:stretch/>
        </p:blipFill>
        <p:spPr>
          <a:xfrm>
            <a:off x="0" y="883391"/>
            <a:ext cx="6204134" cy="4090391"/>
          </a:xfrm>
          <a:prstGeom prst="rect">
            <a:avLst/>
          </a:prstGeom>
        </p:spPr>
      </p:pic>
      <p:pic>
        <p:nvPicPr>
          <p:cNvPr id="138" name="Google Shape;138;p17" descr="C:\Users\Светлана\Desktop\Рабочая\Смешарики\0_a0e71_e8c1f8cc_X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5931" y="2426710"/>
            <a:ext cx="3718069" cy="3804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95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/>
        </p:nvSpPr>
        <p:spPr>
          <a:xfrm>
            <a:off x="0" y="-26987"/>
            <a:ext cx="9144000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ПРОВЕРЬ СЕБЯ</a:t>
            </a:r>
            <a:endParaRPr dirty="0"/>
          </a:p>
        </p:txBody>
      </p:sp>
      <p:sp>
        <p:nvSpPr>
          <p:cNvPr id="136" name="Google Shape;136;p17"/>
          <p:cNvSpPr txBox="1"/>
          <p:nvPr/>
        </p:nvSpPr>
        <p:spPr>
          <a:xfrm>
            <a:off x="180109" y="5929745"/>
            <a:ext cx="6954982" cy="84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2400"/>
              <a:buFont typeface="Times New Roman"/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вы знаете светофоры?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8" name="Google Shape;138;p17" descr="C:\Users\Светлана\Desktop\Рабочая\Смешарики\0_a0e71_e8c1f8cc_X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2161" y="2426711"/>
            <a:ext cx="4021839" cy="350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077"/>
          <a:stretch/>
        </p:blipFill>
        <p:spPr>
          <a:xfrm>
            <a:off x="180109" y="709972"/>
            <a:ext cx="4497915" cy="527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3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2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ПЕШЕХОДНЫЙ ПЕРЕХОД?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4909" y="1149928"/>
            <a:ext cx="82434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Пешехо́дный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перехо́д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специальная область на проезжей части либо искусственное сооружение над или под проезжей частью, предназначенное для перехода пешеходов на другую сторону улицы или дороги.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3535" b="52121"/>
          <a:stretch/>
        </p:blipFill>
        <p:spPr>
          <a:xfrm>
            <a:off x="0" y="928254"/>
            <a:ext cx="9144000" cy="23552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84" y="4176279"/>
            <a:ext cx="3871970" cy="21136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283527"/>
            <a:ext cx="4182990" cy="33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3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6" descr="C:\Users\Светлана\Desktop\Рабочая\Смешарики\hgixsznhxudnqprwvtrn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8937" y="3860800"/>
            <a:ext cx="3313112" cy="319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6" descr="C:\Users\Светлана\Desktop\Рабочая\Смешарики\Сова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0062" y="-1554162"/>
            <a:ext cx="4497387" cy="449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 descr="C:\Users\Светлана\Desktop\Рабочая\Смешарики\light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5100" y="2562225"/>
            <a:ext cx="3695699" cy="462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 descr="C:\Users\Светлана\Desktop\Рабочая\Смешарики\703ed7cf8149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7100" y="3598862"/>
            <a:ext cx="2968625" cy="35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6" descr="C:\Users\Светлана\Desktop\Рабочая\Смешарики\0_7bc15_793076ee_XL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14312" y="214312"/>
            <a:ext cx="2955925" cy="2347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6" descr="C:\Users\Светлана\Desktop\Рабочая\Смешарики\Лось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5750" y="2357437"/>
            <a:ext cx="3573462" cy="35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6"/>
          <p:cNvSpPr/>
          <p:nvPr/>
        </p:nvSpPr>
        <p:spPr>
          <a:xfrm>
            <a:off x="1403648" y="5715"/>
            <a:ext cx="64807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F6A"/>
              </a:buClr>
              <a:buSzPts val="5400"/>
              <a:buFont typeface="Times New Roman"/>
              <a:buNone/>
            </a:pPr>
            <a:r>
              <a:rPr lang="ru-RU" sz="5400" b="1" i="0" u="none" strike="noStrike" cap="none">
                <a:solidFill>
                  <a:srgbClr val="202F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СОБЛЮДАЙТЕ</a:t>
            </a:r>
            <a:endParaRPr sz="5400" b="1" i="0" u="none" strike="noStrike" cap="none">
              <a:solidFill>
                <a:srgbClr val="202F6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5" name="Google Shape;215;p26"/>
          <p:cNvSpPr/>
          <p:nvPr/>
        </p:nvSpPr>
        <p:spPr>
          <a:xfrm>
            <a:off x="2267744" y="694437"/>
            <a:ext cx="49685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ru-RU" sz="40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ПРАВИЛА</a:t>
            </a:r>
            <a:endParaRPr sz="4000" b="1" i="0" u="none" strike="noStrike" cap="none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6" name="Google Shape;216;p26"/>
          <p:cNvSpPr/>
          <p:nvPr/>
        </p:nvSpPr>
        <p:spPr>
          <a:xfrm>
            <a:off x="2195736" y="1198493"/>
            <a:ext cx="504056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Times New Roman"/>
              <a:buNone/>
            </a:pPr>
            <a:r>
              <a:rPr lang="ru-RU" sz="4000" b="1" i="0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ДОРОЖНОГО</a:t>
            </a:r>
            <a:endParaRPr sz="4000" b="1" i="0" u="none" strike="noStrike" cap="none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7" name="Google Shape;217;p26"/>
          <p:cNvSpPr/>
          <p:nvPr/>
        </p:nvSpPr>
        <p:spPr>
          <a:xfrm>
            <a:off x="2195737" y="1751380"/>
            <a:ext cx="504056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Times New Roman"/>
              <a:buNone/>
            </a:pPr>
            <a:r>
              <a:rPr lang="ru-RU" sz="4000" b="1" i="0" u="none" strike="noStrike" cap="none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ДВИЖЕНИЯ!</a:t>
            </a:r>
            <a:endParaRPr dirty="0"/>
          </a:p>
        </p:txBody>
      </p:sp>
      <p:pic>
        <p:nvPicPr>
          <p:cNvPr id="218" name="Google Shape;218;p26" descr="C:\Users\Светлана\Desktop\Рабочая\Смешарики\0c0664a8f923b9717dc70a549ba33379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04012" y="1798637"/>
            <a:ext cx="2044700" cy="2709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981" y="57182"/>
            <a:ext cx="8811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Пешеходные переходы бывают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6147" t="23011" r="45422" b="14299"/>
          <a:stretch/>
        </p:blipFill>
        <p:spPr>
          <a:xfrm>
            <a:off x="383206" y="1202882"/>
            <a:ext cx="2503362" cy="31034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20716" t="39299" r="38820" b="24148"/>
          <a:stretch/>
        </p:blipFill>
        <p:spPr>
          <a:xfrm>
            <a:off x="3266188" y="1343890"/>
            <a:ext cx="5482957" cy="27847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6201" y="734291"/>
            <a:ext cx="2300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Наземный</a:t>
            </a:r>
            <a:endParaRPr lang="ru-RU" sz="2400" dirty="0">
              <a:solidFill>
                <a:schemeClr val="bg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53705" t="63880" r="19858" b="-1"/>
          <a:stretch/>
        </p:blipFill>
        <p:spPr>
          <a:xfrm>
            <a:off x="627618" y="4419836"/>
            <a:ext cx="2014538" cy="20643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23915" t="20533" r="49463" b="43088"/>
          <a:stretch/>
        </p:blipFill>
        <p:spPr>
          <a:xfrm>
            <a:off x="6487556" y="4468458"/>
            <a:ext cx="2028825" cy="20781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61994" t="2749" r="-61994" b="-2749"/>
          <a:stretch/>
        </p:blipFill>
        <p:spPr>
          <a:xfrm>
            <a:off x="3437979" y="4468458"/>
            <a:ext cx="5311166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85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/>
        </p:nvSpPr>
        <p:spPr>
          <a:xfrm>
            <a:off x="0" y="-26987"/>
            <a:ext cx="9144000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ru-RU" sz="4400" b="1" i="0" u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Дорожный знак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ru-RU" sz="4400" b="1" i="0" u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«Пешеходный переход»</a:t>
            </a:r>
            <a:endParaRPr dirty="0"/>
          </a:p>
        </p:txBody>
      </p:sp>
      <p:pic>
        <p:nvPicPr>
          <p:cNvPr id="135" name="Google Shape;135;p17" descr="C:\Users\Светлана\Desktop\Документы ГИБДД\Новосиб\показательный урок\рисунки, текст\0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012" y="2852737"/>
            <a:ext cx="5143500" cy="324008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 txBox="1"/>
          <p:nvPr/>
        </p:nvSpPr>
        <p:spPr>
          <a:xfrm>
            <a:off x="0" y="5984875"/>
            <a:ext cx="91440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2400"/>
              <a:buFont typeface="Times New Roman"/>
              <a:buNone/>
            </a:pPr>
            <a:r>
              <a:rPr lang="ru-RU" sz="2400" b="1" i="0" u="none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Специальная зона проезжей части, позволяющая пешеходам комфортно и безопасно пересекать дорогу</a:t>
            </a:r>
            <a:endParaRPr/>
          </a:p>
        </p:txBody>
      </p:sp>
      <p:pic>
        <p:nvPicPr>
          <p:cNvPr id="137" name="Google Shape;137;p17" descr="C:\Users\Светлана\Desktop\Рабочая\Смешарики\92730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6600" y="1412875"/>
            <a:ext cx="2667000" cy="266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 descr="C:\Users\Светлана\Desktop\Рабочая\Смешарики\0_a0e71_e8c1f8cc_XL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70512" y="2205037"/>
            <a:ext cx="4025900" cy="402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/>
        </p:nvSpPr>
        <p:spPr>
          <a:xfrm>
            <a:off x="0" y="-26987"/>
            <a:ext cx="9144000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ru-RU" sz="44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Дорожный знак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ru-RU" sz="44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«Пешеходный переход»</a:t>
            </a:r>
            <a:endParaRPr dirty="0"/>
          </a:p>
        </p:txBody>
      </p:sp>
      <p:sp>
        <p:nvSpPr>
          <p:cNvPr id="136" name="Google Shape;136;p17"/>
          <p:cNvSpPr txBox="1"/>
          <p:nvPr/>
        </p:nvSpPr>
        <p:spPr>
          <a:xfrm>
            <a:off x="13855" y="5721927"/>
            <a:ext cx="9130144" cy="1093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2400"/>
              <a:buFont typeface="Times New Roman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Наземный пешеходный переход бывает регулируемый и нерегулируемый. Знак «Пешеходный переход» на желтом фоне для привлечения внимания пешеходов и  водителей.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5" y="2086927"/>
            <a:ext cx="6159005" cy="3524163"/>
          </a:xfrm>
          <a:prstGeom prst="rect">
            <a:avLst/>
          </a:prstGeom>
        </p:spPr>
      </p:pic>
      <p:pic>
        <p:nvPicPr>
          <p:cNvPr id="137" name="Google Shape;137;p17" descr="C:\Users\Светлана\Desktop\Рабочая\Смешарики\92730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83865" y="1305307"/>
            <a:ext cx="1955800" cy="178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 descr="C:\Users\Светлана\Desktop\Рабочая\Смешарики\0_a0e71_e8c1f8cc_XL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7455" y="2493818"/>
            <a:ext cx="3380510" cy="3428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62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8" descr="C:\Users\Светлана\Desktop\Документы ГИБДД\Новосиб\показательный урок\рисунки, текст\0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825" y="889000"/>
            <a:ext cx="8677275" cy="578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8" descr="C:\Users\Светлана\Desktop\Рабочая\Смешарики\0_a0ea8_e1720c4a_X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1775" y="2757487"/>
            <a:ext cx="2894012" cy="383381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0" y="44450"/>
            <a:ext cx="914400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ru-RU" sz="40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«Подземный пешеходный переход»</a:t>
            </a:r>
            <a:endParaRPr/>
          </a:p>
        </p:txBody>
      </p:sp>
      <p:sp>
        <p:nvSpPr>
          <p:cNvPr id="146" name="Google Shape;146;p18"/>
          <p:cNvSpPr txBox="1"/>
          <p:nvPr/>
        </p:nvSpPr>
        <p:spPr>
          <a:xfrm>
            <a:off x="1706130" y="6007099"/>
            <a:ext cx="7091362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lang="ru-RU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БЕЗОПАСНЫЙ ПЕРЕХОД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9" descr="C:\Users\Светлана\Desktop\Документы ГИБДД\Новосиб\показательный урок\рисунки, текст\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587" y="908050"/>
            <a:ext cx="8637587" cy="576103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 txBox="1"/>
          <p:nvPr/>
        </p:nvSpPr>
        <p:spPr>
          <a:xfrm>
            <a:off x="-36512" y="128587"/>
            <a:ext cx="9145587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ru-RU" sz="40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«Надземный пешеходный переход»</a:t>
            </a:r>
            <a:endParaRPr/>
          </a:p>
        </p:txBody>
      </p:sp>
      <p:pic>
        <p:nvPicPr>
          <p:cNvPr id="153" name="Google Shape;153;p19" descr="C:\Users\Светлана\Desktop\Рабочая\Смешарики\de5d0da0-eef8-49e1-b855-c0a7d5b1cda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7762" y="2667000"/>
            <a:ext cx="1916112" cy="34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9"/>
          <p:cNvSpPr txBox="1"/>
          <p:nvPr/>
        </p:nvSpPr>
        <p:spPr>
          <a:xfrm>
            <a:off x="1662545" y="6084887"/>
            <a:ext cx="7251267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lang="ru-RU" sz="32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БЕЗОПАСНЫЙ ПЕРЕХОД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0" descr="C:\Users\Светлана\Desktop\Рабочая\Смешарики\Пеш 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8474" y="0"/>
            <a:ext cx="7744690" cy="458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0" descr="C:\Users\Светлана\Desktop\Рабочая\Смешарики\0_7bc52_2d0a7dca_X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950" y="3451225"/>
            <a:ext cx="2879725" cy="319881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/>
          <p:nvPr/>
        </p:nvSpPr>
        <p:spPr>
          <a:xfrm>
            <a:off x="2560637" y="4511675"/>
            <a:ext cx="6675437" cy="107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lang="ru-RU" sz="32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БУДЬТЕ ВНИМАТЕЛЬНЫ! ОПАСНО!</a:t>
            </a:r>
            <a:endParaRPr/>
          </a:p>
        </p:txBody>
      </p:sp>
      <p:sp>
        <p:nvSpPr>
          <p:cNvPr id="162" name="Google Shape;162;p20"/>
          <p:cNvSpPr txBox="1"/>
          <p:nvPr/>
        </p:nvSpPr>
        <p:spPr>
          <a:xfrm>
            <a:off x="2286000" y="5381625"/>
            <a:ext cx="6858000" cy="147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 dirty="0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 дороге,  имеющей  две и более  полосы  для  движения в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 dirty="0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каждом направлении, необходимо убедиться,  что водитель,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 dirty="0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движущийся по второй полосе,  заметил Вас и остановился.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 dirty="0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Продолжайте переход через  проезжую часть  только  после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 dirty="0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остановки транспортного средства. 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1" descr="C:\Users\Светлана\Desktop\Рабочая\Смешарики\Пеш 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50" y="115887"/>
            <a:ext cx="7272337" cy="446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 descr="C:\Users\Светлана\Desktop\Рабочая\Смешарики\6c648d329a8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32362" y="2836862"/>
            <a:ext cx="4535487" cy="433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1"/>
          <p:cNvSpPr txBox="1"/>
          <p:nvPr/>
        </p:nvSpPr>
        <p:spPr>
          <a:xfrm>
            <a:off x="-109537" y="4459287"/>
            <a:ext cx="6437312" cy="107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lang="ru-RU" sz="32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БУДЬ ВНИМАТЕЛЕН!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lang="ru-RU" sz="32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СПЕШИ!</a:t>
            </a:r>
            <a:endParaRPr/>
          </a:p>
        </p:txBody>
      </p:sp>
      <p:sp>
        <p:nvSpPr>
          <p:cNvPr id="170" name="Google Shape;170;p21"/>
          <p:cNvSpPr txBox="1"/>
          <p:nvPr/>
        </p:nvSpPr>
        <p:spPr>
          <a:xfrm>
            <a:off x="277812" y="5448300"/>
            <a:ext cx="5662612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переходе проезжей части нужно всегда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наблюдать за ситуацией на дороге, если даже вблизи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06A"/>
              </a:buClr>
              <a:buSzPts val="1800"/>
              <a:buFont typeface="Times New Roman"/>
              <a:buNone/>
            </a:pPr>
            <a:r>
              <a:rPr lang="ru-RU" sz="1800" b="1" i="0" u="none">
                <a:solidFill>
                  <a:srgbClr val="2130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видно автомобилей.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оздушный поток">
  <a:themeElements>
    <a:clrScheme name="Воздушный поток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Воздушный поток">
  <a:themeElements>
    <a:clrScheme name="Воздушный поток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385</Words>
  <Application>Microsoft Office PowerPoint</Application>
  <PresentationFormat>Экран (4:3)</PresentationFormat>
  <Paragraphs>71</Paragraphs>
  <Slides>20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Arial Black</vt:lpstr>
      <vt:lpstr>Calibri</vt:lpstr>
      <vt:lpstr>Georgia</vt:lpstr>
      <vt:lpstr>Times New Roman</vt:lpstr>
      <vt:lpstr>Trebuchet MS</vt:lpstr>
      <vt:lpstr>Воздушный поток</vt:lpstr>
      <vt:lpstr>1_Воздушный поток</vt:lpstr>
      <vt:lpstr>2_Воздушный поток</vt:lpstr>
      <vt:lpstr>3_Воздушный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Екатерина</cp:lastModifiedBy>
  <cp:revision>9</cp:revision>
  <dcterms:modified xsi:type="dcterms:W3CDTF">2023-05-01T06:01:45Z</dcterms:modified>
</cp:coreProperties>
</file>