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6" r:id="rId5"/>
    <p:sldId id="26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-197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3B55-2EE0-41DD-B61F-F2A8BF84041B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C5D9-BBE0-465E-AEC0-5C9A1CD8C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9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3B55-2EE0-41DD-B61F-F2A8BF84041B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C5D9-BBE0-465E-AEC0-5C9A1CD8C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33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3B55-2EE0-41DD-B61F-F2A8BF84041B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C5D9-BBE0-465E-AEC0-5C9A1CD8C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82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3B55-2EE0-41DD-B61F-F2A8BF84041B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C5D9-BBE0-465E-AEC0-5C9A1CD8C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862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3B55-2EE0-41DD-B61F-F2A8BF84041B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C5D9-BBE0-465E-AEC0-5C9A1CD8C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393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3B55-2EE0-41DD-B61F-F2A8BF84041B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C5D9-BBE0-465E-AEC0-5C9A1CD8C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656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3B55-2EE0-41DD-B61F-F2A8BF84041B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C5D9-BBE0-465E-AEC0-5C9A1CD8C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819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3B55-2EE0-41DD-B61F-F2A8BF84041B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C5D9-BBE0-465E-AEC0-5C9A1CD8C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28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3B55-2EE0-41DD-B61F-F2A8BF84041B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C5D9-BBE0-465E-AEC0-5C9A1CD8C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5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3B55-2EE0-41DD-B61F-F2A8BF84041B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DB4C5D9-BBE0-465E-AEC0-5C9A1CD8C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3B55-2EE0-41DD-B61F-F2A8BF84041B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C5D9-BBE0-465E-AEC0-5C9A1CD8C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29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3B55-2EE0-41DD-B61F-F2A8BF84041B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C5D9-BBE0-465E-AEC0-5C9A1CD8C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1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3B55-2EE0-41DD-B61F-F2A8BF84041B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C5D9-BBE0-465E-AEC0-5C9A1CD8C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39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3B55-2EE0-41DD-B61F-F2A8BF84041B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C5D9-BBE0-465E-AEC0-5C9A1CD8C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37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3B55-2EE0-41DD-B61F-F2A8BF84041B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C5D9-BBE0-465E-AEC0-5C9A1CD8C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8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3B55-2EE0-41DD-B61F-F2A8BF84041B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C5D9-BBE0-465E-AEC0-5C9A1CD8C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49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3B55-2EE0-41DD-B61F-F2A8BF84041B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C5D9-BBE0-465E-AEC0-5C9A1CD8C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23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1B3B55-2EE0-41DD-B61F-F2A8BF84041B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B4C5D9-BBE0-465E-AEC0-5C9A1CD8C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7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s://school-assistant.ru/?predmet=russian&amp;theme=jo_o_posle_shipiashi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hangingPunct="0">
              <a:lnSpc>
                <a:spcPct val="100000"/>
              </a:lnSpc>
              <a:spcBef>
                <a:spcPts val="0"/>
              </a:spcBef>
            </a:pPr>
            <a:r>
              <a:rPr lang="ru-RU" sz="9600" b="1" i="1" dirty="0" smtClean="0">
                <a:latin typeface="Arial" pitchFamily="18"/>
                <a:ea typeface="Andale Sans UI" pitchFamily="2"/>
                <a:cs typeface="Tahoma" pitchFamily="2"/>
              </a:rPr>
              <a:t/>
            </a:r>
            <a:br>
              <a:rPr lang="ru-RU" sz="9600" b="1" i="1" dirty="0" smtClean="0">
                <a:latin typeface="Arial" pitchFamily="18"/>
                <a:ea typeface="Andale Sans UI" pitchFamily="2"/>
                <a:cs typeface="Tahoma" pitchFamily="2"/>
              </a:rPr>
            </a:br>
            <a:r>
              <a:rPr lang="de-DE" sz="4000" b="1" i="1" dirty="0" smtClean="0">
                <a:latin typeface="Arial" pitchFamily="18"/>
                <a:ea typeface="Andale Sans UI" pitchFamily="2"/>
                <a:cs typeface="Tahoma" pitchFamily="2"/>
              </a:rPr>
              <a:t>«</a:t>
            </a:r>
            <a:r>
              <a:rPr lang="de-DE" sz="4000" b="1" dirty="0" err="1">
                <a:latin typeface="Arial" pitchFamily="18"/>
                <a:ea typeface="Andale Sans UI" pitchFamily="2"/>
                <a:cs typeface="Tahoma" pitchFamily="2"/>
              </a:rPr>
              <a:t>Немой</a:t>
            </a:r>
            <a:r>
              <a:rPr lang="de-DE" sz="4000" b="1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4000" b="1" dirty="0" err="1">
                <a:latin typeface="Arial" pitchFamily="18"/>
                <a:ea typeface="Andale Sans UI" pitchFamily="2"/>
                <a:cs typeface="Tahoma" pitchFamily="2"/>
              </a:rPr>
              <a:t>диктант</a:t>
            </a:r>
            <a:r>
              <a:rPr lang="de-DE" sz="4000" b="1" i="1" dirty="0" smtClean="0">
                <a:latin typeface="Arial" pitchFamily="18"/>
                <a:ea typeface="Andale Sans UI" pitchFamily="2"/>
                <a:cs typeface="Tahoma" pitchFamily="2"/>
              </a:rPr>
              <a:t>»</a:t>
            </a:r>
            <a:r>
              <a:rPr lang="de-DE" sz="4000" b="1" dirty="0">
                <a:latin typeface="Arial" pitchFamily="18"/>
                <a:ea typeface="Andale Sans UI" pitchFamily="2"/>
                <a:cs typeface="Tahoma" pitchFamily="2"/>
              </a:rPr>
              <a:t/>
            </a:r>
            <a:br>
              <a:rPr lang="de-DE" sz="4000" b="1" dirty="0">
                <a:latin typeface="Arial" pitchFamily="18"/>
                <a:ea typeface="Andale Sans UI" pitchFamily="2"/>
                <a:cs typeface="Tahoma" pitchFamily="2"/>
              </a:rPr>
            </a:br>
            <a:r>
              <a:rPr lang="de-DE" sz="4000" dirty="0">
                <a:latin typeface="Arial" pitchFamily="18"/>
                <a:ea typeface="Andale Sans UI" pitchFamily="2"/>
                <a:cs typeface="Tahoma" pitchFamily="2"/>
              </a:rPr>
              <a:t/>
            </a:r>
            <a:br>
              <a:rPr lang="de-DE" sz="4000" dirty="0">
                <a:latin typeface="Arial" pitchFamily="18"/>
                <a:ea typeface="Andale Sans UI" pitchFamily="2"/>
                <a:cs typeface="Tahoma" pitchFamily="2"/>
              </a:rPr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Буквы ё – о после шипящих в корне слова»</a:t>
            </a:r>
            <a:b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 smtClean="0"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5 </a:t>
            </a:r>
            <a:r>
              <a:rPr lang="de-DE" sz="4000" dirty="0" err="1" smtClean="0"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класс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9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73" y="870961"/>
            <a:ext cx="3983541" cy="5388590"/>
          </a:xfrm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6" y="6066263"/>
            <a:ext cx="701892" cy="7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14" y="1159727"/>
            <a:ext cx="6061487" cy="4341541"/>
          </a:xfrm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6" y="6066263"/>
            <a:ext cx="701892" cy="7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67" y="821138"/>
            <a:ext cx="5277484" cy="5148481"/>
          </a:xfrm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6" y="6066263"/>
            <a:ext cx="701892" cy="7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621" y="233189"/>
            <a:ext cx="10018713" cy="1752599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Проверь себя!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Крыжовник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Щетка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Капюшон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Шорты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Шоколад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Пчелы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Жокей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34" y="2449550"/>
            <a:ext cx="3195515" cy="3805412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6" y="6066263"/>
            <a:ext cx="701892" cy="7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40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Оцени работу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4174" y="2243253"/>
            <a:ext cx="10018713" cy="3124201"/>
          </a:xfrm>
        </p:spPr>
        <p:txBody>
          <a:bodyPr/>
          <a:lstStyle/>
          <a:p>
            <a:pPr marL="0" lv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600" dirty="0">
                <a:latin typeface="Arial" pitchFamily="18"/>
                <a:ea typeface="Andale Sans UI" pitchFamily="2"/>
                <a:cs typeface="Tahoma" pitchFamily="2"/>
              </a:rPr>
              <a:t>0 </a:t>
            </a:r>
            <a:r>
              <a:rPr lang="de-DE" sz="3600" dirty="0" err="1">
                <a:latin typeface="Arial" pitchFamily="18"/>
                <a:ea typeface="Andale Sans UI" pitchFamily="2"/>
                <a:cs typeface="Tahoma" pitchFamily="2"/>
              </a:rPr>
              <a:t>ошибок</a:t>
            </a:r>
            <a:r>
              <a:rPr lang="de-DE" sz="3600" dirty="0">
                <a:latin typeface="Arial" pitchFamily="18"/>
                <a:ea typeface="Andale Sans UI" pitchFamily="2"/>
                <a:cs typeface="Tahoma" pitchFamily="2"/>
              </a:rPr>
              <a:t> – «5»</a:t>
            </a:r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600" dirty="0">
                <a:latin typeface="Arial" pitchFamily="18"/>
                <a:ea typeface="Andale Sans UI" pitchFamily="2"/>
                <a:cs typeface="Tahoma" pitchFamily="2"/>
              </a:rPr>
              <a:t>1 </a:t>
            </a:r>
            <a:r>
              <a:rPr lang="de-DE" sz="3600" dirty="0" err="1">
                <a:latin typeface="Arial" pitchFamily="18"/>
                <a:ea typeface="Andale Sans UI" pitchFamily="2"/>
                <a:cs typeface="Tahoma" pitchFamily="2"/>
              </a:rPr>
              <a:t>ошибка</a:t>
            </a:r>
            <a:r>
              <a:rPr lang="de-DE" sz="3600" dirty="0">
                <a:latin typeface="Arial" pitchFamily="18"/>
                <a:ea typeface="Andale Sans UI" pitchFamily="2"/>
                <a:cs typeface="Tahoma" pitchFamily="2"/>
              </a:rPr>
              <a:t> – «4»</a:t>
            </a:r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600" dirty="0">
                <a:latin typeface="Arial" pitchFamily="18"/>
                <a:ea typeface="Andale Sans UI" pitchFamily="2"/>
                <a:cs typeface="Tahoma" pitchFamily="2"/>
              </a:rPr>
              <a:t>2 </a:t>
            </a:r>
            <a:r>
              <a:rPr lang="de-DE" sz="3600" dirty="0" err="1">
                <a:latin typeface="Arial" pitchFamily="18"/>
                <a:ea typeface="Andale Sans UI" pitchFamily="2"/>
                <a:cs typeface="Tahoma" pitchFamily="2"/>
              </a:rPr>
              <a:t>ошибки</a:t>
            </a:r>
            <a:r>
              <a:rPr lang="de-DE" sz="3600" dirty="0">
                <a:latin typeface="Arial" pitchFamily="18"/>
                <a:ea typeface="Andale Sans UI" pitchFamily="2"/>
                <a:cs typeface="Tahoma" pitchFamily="2"/>
              </a:rPr>
              <a:t> – «3»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798" y="2820161"/>
            <a:ext cx="4276001" cy="3014581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6" y="6066263"/>
            <a:ext cx="701892" cy="7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34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Ресурсы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https://school-assistant.ru/?predmet=russian&amp;theme=jo_o_posle_shipiashix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https://nsportal.ru/shkola/russkiy-yazyk/library/2018/12/09/nemoy-diktant-po-teme-bukvy-i-y-posle-ts-5-klass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6" y="6066263"/>
            <a:ext cx="701892" cy="7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41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об авторе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Леонтьева Арина Евгеньевна</a:t>
            </a:r>
          </a:p>
          <a:p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Студентка группы Рла-16-1</a:t>
            </a:r>
          </a:p>
          <a:p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курс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6" y="6066263"/>
            <a:ext cx="701892" cy="7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5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2009" y="0"/>
            <a:ext cx="10018713" cy="1752599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41" y="1862254"/>
            <a:ext cx="7080872" cy="4680014"/>
          </a:xfrm>
        </p:spPr>
      </p:pic>
      <p:sp>
        <p:nvSpPr>
          <p:cNvPr id="7" name="TextBox 6"/>
          <p:cNvSpPr txBox="1"/>
          <p:nvPr/>
        </p:nvSpPr>
        <p:spPr>
          <a:xfrm>
            <a:off x="3958683" y="2564780"/>
            <a:ext cx="26205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Правило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Инструкция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Образец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Диктант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Проверь себя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Оцени себя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Ресурсы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Информация об авторе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4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96260"/>
              </p:ext>
            </p:extLst>
          </p:nvPr>
        </p:nvGraphicFramePr>
        <p:xfrm>
          <a:off x="2609386" y="199492"/>
          <a:ext cx="8876371" cy="6409829"/>
        </p:xfrm>
        <a:graphic>
          <a:graphicData uri="http://schemas.openxmlformats.org/drawingml/2006/table">
            <a:tbl>
              <a:tblPr/>
              <a:tblGrid>
                <a:gridCol w="8876371">
                  <a:extLst>
                    <a:ext uri="{9D8B030D-6E8A-4147-A177-3AD203B41FA5}">
                      <a16:colId xmlns:a16="http://schemas.microsoft.com/office/drawing/2014/main" xmlns="" val="1174145400"/>
                    </a:ext>
                  </a:extLst>
                </a:gridCol>
              </a:tblGrid>
              <a:tr h="2547175">
                <a:tc>
                  <a:txBody>
                    <a:bodyPr/>
                    <a:lstStyle/>
                    <a:p>
                      <a:pPr algn="l"/>
                      <a:r>
                        <a:rPr lang="ru-RU" sz="2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  <a:t> В корне слова после шипящих под ударением пишется </a:t>
                      </a:r>
                      <a:r>
                        <a:rPr lang="ru-RU" sz="2000" b="1" i="0" dirty="0">
                          <a:solidFill>
                            <a:srgbClr val="116611"/>
                          </a:solidFill>
                          <a:effectLst/>
                          <a:latin typeface="arial" panose="020B0604020202020204" pitchFamily="34" charset="0"/>
                        </a:rPr>
                        <a:t>  ё  </a:t>
                      </a:r>
                      <a:r>
                        <a:rPr lang="ru-RU" sz="2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2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2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  <a:t>(хотя произносится </a:t>
                      </a:r>
                      <a:r>
                        <a:rPr lang="ru-RU" sz="2000" b="1" i="0" dirty="0">
                          <a:solidFill>
                            <a:srgbClr val="116611"/>
                          </a:solidFill>
                          <a:effectLst/>
                          <a:latin typeface="arial" panose="020B0604020202020204" pitchFamily="34" charset="0"/>
                        </a:rPr>
                        <a:t>  о </a:t>
                      </a:r>
                      <a:r>
                        <a:rPr lang="ru-RU" sz="2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  <a:t>),   если при изменении слова или при подборе  </a:t>
                      </a:r>
                      <a:r>
                        <a:rPr lang="ru-RU" sz="2000" b="1" i="0" dirty="0" smtClean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  <a:t>однокоренных </a:t>
                      </a:r>
                      <a:r>
                        <a:rPr lang="ru-RU" sz="2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  <a:t>слов </a:t>
                      </a:r>
                      <a:r>
                        <a:rPr lang="ru-RU" sz="2000" b="1" i="0" dirty="0">
                          <a:solidFill>
                            <a:srgbClr val="116611"/>
                          </a:solidFill>
                          <a:effectLst/>
                          <a:latin typeface="arial" panose="020B0604020202020204" pitchFamily="34" charset="0"/>
                        </a:rPr>
                        <a:t>  ё </a:t>
                      </a:r>
                      <a:r>
                        <a:rPr lang="ru-RU" sz="2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  <a:t>  чередуется с </a:t>
                      </a:r>
                      <a:r>
                        <a:rPr lang="ru-RU" sz="2000" b="1" i="0" dirty="0">
                          <a:solidFill>
                            <a:srgbClr val="116611"/>
                          </a:solidFill>
                          <a:effectLst/>
                          <a:latin typeface="arial" panose="020B0604020202020204" pitchFamily="34" charset="0"/>
                        </a:rPr>
                        <a:t>  е </a:t>
                      </a:r>
                      <a:r>
                        <a:rPr lang="ru-RU" sz="2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  <a:t>:  </a:t>
                      </a:r>
                      <a:br>
                        <a:rPr lang="ru-RU" sz="2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2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2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2000" b="1" i="0" dirty="0">
                          <a:solidFill>
                            <a:srgbClr val="116611"/>
                          </a:solidFill>
                          <a:effectLst/>
                          <a:latin typeface="arial" panose="020B0604020202020204" pitchFamily="34" charset="0"/>
                        </a:rPr>
                        <a:t>              </a:t>
                      </a:r>
                      <a:r>
                        <a:rPr lang="ru-RU" sz="2000" b="1" i="0" dirty="0" smtClean="0">
                          <a:solidFill>
                            <a:srgbClr val="116611"/>
                          </a:solidFill>
                          <a:effectLst/>
                          <a:latin typeface="arial" panose="020B0604020202020204" pitchFamily="34" charset="0"/>
                        </a:rPr>
                        <a:t>чёрный </a:t>
                      </a:r>
                      <a:r>
                        <a:rPr lang="ru-RU" sz="2000" b="1" i="0" dirty="0">
                          <a:solidFill>
                            <a:srgbClr val="116611"/>
                          </a:solidFill>
                          <a:effectLst/>
                          <a:latin typeface="arial" panose="020B0604020202020204" pitchFamily="34" charset="0"/>
                        </a:rPr>
                        <a:t>– чернеть,     пшёнка – пшено,     расчёска – чесать. </a:t>
                      </a:r>
                      <a:r>
                        <a:rPr lang="ru-RU" sz="1800" b="1" i="0" dirty="0">
                          <a:solidFill>
                            <a:srgbClr val="116611"/>
                          </a:solidFill>
                          <a:effectLst/>
                          <a:latin typeface="arial" panose="020B0604020202020204" pitchFamily="34" charset="0"/>
                        </a:rPr>
                        <a:t>  </a:t>
                      </a:r>
                      <a:r>
                        <a:rPr lang="ru-RU" sz="1000" b="1" i="0" dirty="0">
                          <a:solidFill>
                            <a:srgbClr val="11661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1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1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1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1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000" b="1" i="0" dirty="0">
                        <a:solidFill>
                          <a:srgbClr val="33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308" marR="52654" marT="26327" marB="26327" anchor="ctr">
                    <a:lnL w="12700" cap="flat" cmpd="sng" algn="ctr">
                      <a:solidFill>
                        <a:srgbClr val="0099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2254157"/>
                  </a:ext>
                </a:extLst>
              </a:tr>
              <a:tr h="3519088">
                <a:tc>
                  <a:txBody>
                    <a:bodyPr/>
                    <a:lstStyle/>
                    <a:p>
                      <a:pPr algn="l"/>
                      <a:r>
                        <a:rPr lang="ru-RU" sz="1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1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  <a:t>        </a:t>
                      </a:r>
                      <a:r>
                        <a:rPr lang="ru-RU" sz="2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  <a:t> После шипящих в корне слова под ударением и без ударения пишется  </a:t>
                      </a:r>
                      <a:r>
                        <a:rPr lang="ru-RU" sz="2000" b="1" i="0" dirty="0" smtClean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  <a:t>буква </a:t>
                      </a:r>
                      <a:r>
                        <a:rPr lang="ru-RU" sz="2000" b="1" i="0" dirty="0">
                          <a:solidFill>
                            <a:srgbClr val="116611"/>
                          </a:solidFill>
                          <a:effectLst/>
                          <a:latin typeface="arial" panose="020B0604020202020204" pitchFamily="34" charset="0"/>
                        </a:rPr>
                        <a:t>  о </a:t>
                      </a:r>
                      <a:r>
                        <a:rPr lang="ru-RU" sz="2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  <a:t>, если нельзя проверить однокоренным словом с </a:t>
                      </a:r>
                      <a:r>
                        <a:rPr lang="ru-RU" sz="2000" b="1" i="0" dirty="0">
                          <a:solidFill>
                            <a:srgbClr val="116611"/>
                          </a:solidFill>
                          <a:effectLst/>
                          <a:latin typeface="arial" panose="020B0604020202020204" pitchFamily="34" charset="0"/>
                        </a:rPr>
                        <a:t>  е </a:t>
                      </a:r>
                      <a:r>
                        <a:rPr lang="ru-RU" sz="2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  <a:t>:  </a:t>
                      </a:r>
                      <a:br>
                        <a:rPr lang="ru-RU" sz="2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2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2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2000" b="1" i="0" dirty="0">
                          <a:solidFill>
                            <a:srgbClr val="116611"/>
                          </a:solidFill>
                          <a:effectLst/>
                          <a:latin typeface="arial" panose="020B0604020202020204" pitchFamily="34" charset="0"/>
                        </a:rPr>
                        <a:t>                  крыжовник, шорох, шорты, трущоба, обжора,  </a:t>
                      </a:r>
                      <a:br>
                        <a:rPr lang="ru-RU" sz="2000" b="1" i="0" dirty="0">
                          <a:solidFill>
                            <a:srgbClr val="11661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2000" b="1" i="0" dirty="0">
                          <a:solidFill>
                            <a:srgbClr val="116611"/>
                          </a:solidFill>
                          <a:effectLst/>
                          <a:latin typeface="arial" panose="020B0604020202020204" pitchFamily="34" charset="0"/>
                        </a:rPr>
                        <a:t>                  капюшон, шов, чащоба, трещотка </a:t>
                      </a:r>
                      <a:r>
                        <a:rPr lang="ru-RU" sz="2000" b="1" i="1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  <a:t>  (под ударением);  </a:t>
                      </a:r>
                      <a:r>
                        <a:rPr lang="ru-RU" sz="2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2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2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2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2000" b="1" i="0" dirty="0">
                          <a:solidFill>
                            <a:srgbClr val="116611"/>
                          </a:solidFill>
                          <a:effectLst/>
                          <a:latin typeface="arial" panose="020B0604020202020204" pitchFamily="34" charset="0"/>
                        </a:rPr>
                        <a:t>                  шоколад, шофёр, жокей, шоссе, жонглёр,  </a:t>
                      </a:r>
                      <a:br>
                        <a:rPr lang="ru-RU" sz="2000" b="1" i="0" dirty="0">
                          <a:solidFill>
                            <a:srgbClr val="11661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2000" b="1" i="0" dirty="0">
                          <a:solidFill>
                            <a:srgbClr val="116611"/>
                          </a:solidFill>
                          <a:effectLst/>
                          <a:latin typeface="arial" panose="020B0604020202020204" pitchFamily="34" charset="0"/>
                        </a:rPr>
                        <a:t>                  шокировать </a:t>
                      </a:r>
                      <a:r>
                        <a:rPr lang="ru-RU" sz="2000" b="1" i="1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  <a:t>  и   др.   (без ударения).  </a:t>
                      </a:r>
                      <a:r>
                        <a:rPr lang="ru-RU" sz="2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2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2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2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2000" b="1" i="0" dirty="0">
                          <a:solidFill>
                            <a:srgbClr val="330000"/>
                          </a:solidFill>
                          <a:effectLst/>
                          <a:latin typeface="arial" panose="020B0604020202020204" pitchFamily="34" charset="0"/>
                        </a:rPr>
                        <a:t>      Таких слов немного, их обычно запоминают как словарные слова.</a:t>
                      </a:r>
                    </a:p>
                  </a:txBody>
                  <a:tcPr marL="105308" marR="52654" marT="26327" marB="26327" anchor="ctr">
                    <a:lnL w="12700" cap="flat" cmpd="sng" algn="ctr">
                      <a:solidFill>
                        <a:srgbClr val="0099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882530"/>
                  </a:ext>
                </a:extLst>
              </a:tr>
            </a:tbl>
          </a:graphicData>
        </a:graphic>
      </p:graphicFrame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6" y="6066263"/>
            <a:ext cx="701892" cy="7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6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1618124" y="1094677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600" b="1" i="0" u="none" strike="noStrike" kern="1200" dirty="0" err="1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Инструкц</a:t>
            </a:r>
            <a:r>
              <a:rPr lang="ru-RU" sz="3600" b="1" dirty="0" err="1">
                <a:latin typeface="Arial" pitchFamily="18"/>
                <a:ea typeface="Andale Sans UI" pitchFamily="2"/>
                <a:cs typeface="Tahoma" pitchFamily="2"/>
              </a:rPr>
              <a:t>и</a:t>
            </a:r>
            <a:r>
              <a:rPr lang="de-DE" sz="3600" b="1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я</a:t>
            </a:r>
            <a:r>
              <a:rPr lang="de-DE" sz="3600" b="1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1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2400" b="1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400" b="1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Внимательно</a:t>
            </a:r>
            <a:r>
              <a:rPr lang="de-DE" sz="2400" b="1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ru-RU" sz="2400" b="1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по</a:t>
            </a:r>
            <a:r>
              <a:rPr lang="de-DE" sz="2400" b="1" i="0" u="none" strike="noStrike" kern="1200" dirty="0" err="1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смотрите</a:t>
            </a:r>
            <a:r>
              <a:rPr lang="de-DE" sz="2400" b="1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400" b="1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на</a:t>
            </a:r>
            <a:r>
              <a:rPr lang="de-DE" sz="2400" b="1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400" b="1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картинку</a:t>
            </a:r>
            <a:r>
              <a:rPr lang="de-DE" sz="2400" b="1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, </a:t>
            </a:r>
            <a:r>
              <a:rPr lang="de-DE" sz="2400" b="1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изображенную</a:t>
            </a:r>
            <a:r>
              <a:rPr lang="de-DE" sz="2400" b="1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400" b="1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на</a:t>
            </a:r>
            <a:r>
              <a:rPr lang="de-DE" sz="2400" b="1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400" b="1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слайде</a:t>
            </a:r>
            <a:r>
              <a:rPr lang="de-DE" sz="2400" b="1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2400" b="1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В </a:t>
            </a:r>
            <a:r>
              <a:rPr lang="de-DE" sz="2400" b="1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тетрадь</a:t>
            </a:r>
            <a:r>
              <a:rPr lang="de-DE" sz="2400" b="1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400" b="1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запишите</a:t>
            </a:r>
            <a:r>
              <a:rPr lang="de-DE" sz="2400" b="1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400" b="1" i="0" u="none" strike="noStrike" kern="1200" dirty="0" err="1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слово</a:t>
            </a:r>
            <a:r>
              <a:rPr lang="ru-RU" sz="2400" b="1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,</a:t>
            </a:r>
            <a:r>
              <a:rPr lang="de-DE" sz="2400" b="1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400" b="1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соответсвующее</a:t>
            </a:r>
            <a:r>
              <a:rPr lang="de-DE" sz="2400" b="1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400" b="1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этой</a:t>
            </a:r>
            <a:r>
              <a:rPr lang="de-DE" sz="2400" b="1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400" b="1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картинке</a:t>
            </a:r>
            <a:r>
              <a:rPr lang="de-DE" sz="2400" b="1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2400" b="1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400" b="1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Орфограмму</a:t>
            </a:r>
            <a:r>
              <a:rPr lang="de-DE" sz="2400" b="1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400" b="1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графически</a:t>
            </a:r>
            <a:r>
              <a:rPr lang="de-DE" sz="2400" b="1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400" b="1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обозначьте</a:t>
            </a:r>
            <a:r>
              <a:rPr lang="de-DE" sz="2400" b="1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de-DE" sz="3600" b="1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6" y="6066263"/>
            <a:ext cx="701892" cy="7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Образец</a:t>
            </a:r>
            <a:r>
              <a:rPr lang="ru-RU" dirty="0">
                <a:solidFill>
                  <a:srgbClr val="FF0000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Ш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ссе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69" y="2667000"/>
            <a:ext cx="4165600" cy="3124200"/>
          </a:xfr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6" y="6066263"/>
            <a:ext cx="701892" cy="7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505" y="1382751"/>
            <a:ext cx="5926874" cy="3951249"/>
          </a:xfrm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6" y="6066263"/>
            <a:ext cx="701892" cy="7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01" y="936703"/>
            <a:ext cx="6059015" cy="4798741"/>
          </a:xfrm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6" y="6066263"/>
            <a:ext cx="701892" cy="7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1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613" y="914400"/>
            <a:ext cx="4664927" cy="4664927"/>
          </a:xfrm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6" y="6066263"/>
            <a:ext cx="701892" cy="7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73" y="707975"/>
            <a:ext cx="4320897" cy="5462366"/>
          </a:xfrm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6" y="6066263"/>
            <a:ext cx="701892" cy="7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34</TotalTime>
  <Words>105</Words>
  <Application>Microsoft Office PowerPoint</Application>
  <PresentationFormat>Произвольный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Параллакс</vt:lpstr>
      <vt:lpstr> «Немой диктант»  </vt:lpstr>
      <vt:lpstr>Содержание</vt:lpstr>
      <vt:lpstr>Презентация PowerPoint</vt:lpstr>
      <vt:lpstr>Презентация PowerPoint</vt:lpstr>
      <vt:lpstr>Образец: Шоссе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 себя!</vt:lpstr>
      <vt:lpstr>Оцени работу</vt:lpstr>
      <vt:lpstr>Ресурсы</vt:lpstr>
      <vt:lpstr>Информация об авторе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«Немой диктант» по теме</dc:title>
  <dc:creator>User HDD</dc:creator>
  <cp:lastModifiedBy>михримах султан</cp:lastModifiedBy>
  <cp:revision>9</cp:revision>
  <dcterms:created xsi:type="dcterms:W3CDTF">2019-11-04T07:56:21Z</dcterms:created>
  <dcterms:modified xsi:type="dcterms:W3CDTF">2021-11-15T15:47:15Z</dcterms:modified>
</cp:coreProperties>
</file>