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7" r:id="rId2"/>
    <p:sldId id="257" r:id="rId3"/>
    <p:sldId id="261" r:id="rId4"/>
    <p:sldId id="262" r:id="rId5"/>
    <p:sldId id="264" r:id="rId6"/>
    <p:sldId id="263" r:id="rId7"/>
    <p:sldId id="268" r:id="rId8"/>
    <p:sldId id="269" r:id="rId9"/>
    <p:sldId id="266" r:id="rId10"/>
    <p:sldId id="272" r:id="rId11"/>
    <p:sldId id="265" r:id="rId12"/>
    <p:sldId id="274" r:id="rId13"/>
    <p:sldId id="276" r:id="rId14"/>
    <p:sldId id="273" r:id="rId15"/>
    <p:sldId id="270" r:id="rId16"/>
    <p:sldId id="281" r:id="rId17"/>
    <p:sldId id="277" r:id="rId18"/>
    <p:sldId id="279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AD1F"/>
    <a:srgbClr val="DFB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152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89D4-2A0F-4159-8BF4-0B15CACBC6EF}" type="datetimeFigureOut">
              <a:rPr lang="ru-RU" smtClean="0"/>
              <a:t>27.5.18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EE7DA-22B0-4D60-B94E-5860C0850A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8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27.5.18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microsoft.com/office/2007/relationships/hdphoto" Target="../media/hdphoto1.wdp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microsoft.com/office/2007/relationships/hdphoto" Target="../media/hdphoto8.wdp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8712968" cy="6624736"/>
          </a:xfrm>
        </p:spPr>
        <p:txBody>
          <a:bodyPr>
            <a:noAutofit/>
          </a:bodyPr>
          <a:lstStyle/>
          <a:p>
            <a:r>
              <a:rPr lang="ru-RU" sz="1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Открытая Международная научно-исследовательская конференция молодых исследователей (старшеклассников и студентов)</a:t>
            </a:r>
          </a:p>
          <a:p>
            <a:r>
              <a:rPr lang="ru-RU" sz="1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"Образование. Наука. Профессия"</a:t>
            </a:r>
          </a:p>
          <a:p>
            <a:r>
              <a:rPr lang="ru-RU" sz="1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Секция</a:t>
            </a:r>
            <a:r>
              <a:rPr lang="ru-RU" sz="1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: Естественнонаучная (химия, медицина, география)</a:t>
            </a:r>
          </a:p>
          <a:p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sz="16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ГРУППЫ</a:t>
            </a:r>
          </a:p>
          <a:p>
            <a:r>
              <a:rPr lang="ru-RU" sz="1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  </a:t>
            </a:r>
            <a:endParaRPr lang="ru-RU" sz="1200" b="1" dirty="0" smtClean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Автор работы:</a:t>
            </a:r>
          </a:p>
          <a:p>
            <a:pPr algn="r"/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Крепкая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Алеся Дмитриевна,</a:t>
            </a:r>
          </a:p>
          <a:p>
            <a:pPr algn="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учащаяся 9 «Б» класса</a:t>
            </a:r>
          </a:p>
          <a:p>
            <a:pPr algn="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ГУО «Средняя школа № 45 г. </a:t>
            </a:r>
            <a:r>
              <a:rPr lang="ru-RU" sz="1800" b="1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Могилёва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algn="r"/>
            <a:endParaRPr lang="ru-RU" sz="1800" b="1" dirty="0" smtClean="0">
              <a:ln>
                <a:solidFill>
                  <a:schemeClr val="tx1"/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Научный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руководитель:</a:t>
            </a:r>
          </a:p>
          <a:p>
            <a:pPr algn="r"/>
            <a:r>
              <a:rPr lang="ru-RU" sz="1800" b="1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Михейченко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Татьяна Владимировна, </a:t>
            </a:r>
          </a:p>
          <a:p>
            <a:pPr algn="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учитель химии, </a:t>
            </a:r>
          </a:p>
          <a:p>
            <a:pPr algn="r"/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ГУО «Средняя школа № 45 г. </a:t>
            </a:r>
            <a:r>
              <a:rPr lang="ru-RU" sz="1800" b="1" dirty="0" err="1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Могилёва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algn="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 </a:t>
            </a:r>
          </a:p>
          <a:p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г. Самара, 2018 </a:t>
            </a:r>
            <a:r>
              <a:rPr lang="ru-RU" sz="1800" b="1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</a:t>
            </a:r>
            <a:r>
              <a:rPr lang="ru-RU" sz="1800" b="1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78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3892344" y="926655"/>
            <a:ext cx="2833000" cy="549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ru-RU" sz="30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00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Амоксикар</a:t>
            </a: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</a:p>
          <a:p>
            <a:pPr marL="0" indent="0">
              <a:buNone/>
            </a:pPr>
            <a:endParaRPr lang="ru-RU" sz="30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6725344" y="979350"/>
            <a:ext cx="2611976" cy="444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6. </a:t>
            </a:r>
            <a:r>
              <a:rPr lang="ru-RU" sz="1200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Амоклав</a:t>
            </a:r>
            <a:r>
              <a:rPr lang="ru-RU" sz="12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</a:p>
          <a:p>
            <a:pPr marL="0" indent="0">
              <a:buNone/>
            </a:pPr>
            <a:endParaRPr lang="ru-RU" sz="72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56" y="2852936"/>
            <a:ext cx="4378588" cy="2376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Объект 1"/>
          <p:cNvSpPr txBox="1">
            <a:spLocks/>
          </p:cNvSpPr>
          <p:nvPr/>
        </p:nvSpPr>
        <p:spPr>
          <a:xfrm>
            <a:off x="306809" y="955814"/>
            <a:ext cx="3652111" cy="549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00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Амоксил</a:t>
            </a: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-КМП,</a:t>
            </a:r>
          </a:p>
          <a:p>
            <a:pPr marL="0" indent="0">
              <a:buNone/>
            </a:pPr>
            <a:endParaRPr lang="ru-RU" sz="30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Объект 1"/>
          <p:cNvSpPr txBox="1">
            <a:spLocks/>
          </p:cNvSpPr>
          <p:nvPr/>
        </p:nvSpPr>
        <p:spPr>
          <a:xfrm>
            <a:off x="508215" y="1603764"/>
            <a:ext cx="3677083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7. Амоксициллин,</a:t>
            </a:r>
          </a:p>
          <a:p>
            <a:pPr marL="0" indent="0">
              <a:buNone/>
            </a:pPr>
            <a:endParaRPr lang="ru-RU" sz="30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бъект 1"/>
          <p:cNvSpPr txBox="1">
            <a:spLocks/>
          </p:cNvSpPr>
          <p:nvPr/>
        </p:nvSpPr>
        <p:spPr>
          <a:xfrm>
            <a:off x="4583219" y="1650853"/>
            <a:ext cx="2669938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8</a:t>
            </a:r>
            <a:r>
              <a:rPr lang="ru-RU" sz="30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00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Оспамокс</a:t>
            </a:r>
            <a:endParaRPr lang="ru-RU" sz="30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30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84736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7844" y="260648"/>
                <a:ext cx="8606644" cy="5823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Методика 1. </a:t>
                </a:r>
                <a:r>
                  <a:rPr lang="ru-RU" sz="2800" b="1" dirty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Анализ антибиотиков с использованием раствора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</a:rPr>
                          <m:t>Cu</m:t>
                        </m:r>
                      </m:e>
                      <m:sup>
                        <m:r>
                          <a:rPr lang="ru-RU" sz="2800" b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ru-RU" sz="2800" b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ru-RU" sz="28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 </a:t>
                </a:r>
                <a:endParaRPr 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pPr algn="ctr"/>
                <a:endParaRPr lang="ru-RU" sz="2800" b="1" dirty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r>
                  <a:rPr lang="en-US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1</a:t>
                </a:r>
                <a:r>
                  <a:rPr lang="ru-RU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.Приготовили раствор </a:t>
                </a:r>
                <a:r>
                  <a:rPr lang="en-US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CuCl</a:t>
                </a:r>
                <a:r>
                  <a:rPr lang="en-US" sz="14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 </a:t>
                </a:r>
                <a:endParaRPr lang="ru-RU" sz="2800" dirty="0" smtClean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r>
                  <a:rPr lang="en-US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2.</a:t>
                </a:r>
                <a:r>
                  <a:rPr lang="ru-RU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 Растёрли в фарфоровой ступке навеску антибиотика, содержащую 0,5 г действующего вещества</a:t>
                </a:r>
              </a:p>
              <a:p>
                <a:r>
                  <a:rPr lang="ru-RU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3. Растворили навеску в 25 мл дистиллированной воды.</a:t>
                </a:r>
              </a:p>
              <a:p>
                <a:r>
                  <a:rPr lang="ru-RU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4. Выдержали 30 мин и отфильтровали.</a:t>
                </a:r>
              </a:p>
              <a:p>
                <a:r>
                  <a:rPr lang="ru-RU" sz="2800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5. К полученному раствору прилили 10 мл раствора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</a:rPr>
                          <m:t>Cu</m:t>
                        </m:r>
                      </m:e>
                      <m:sup>
                        <m:r>
                          <a:rPr lang="ru-RU" sz="2800" b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ru-RU" sz="2800" b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ru-RU" sz="2800" b="1" i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800" b="0" i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ru-RU" sz="2800" dirty="0" smtClean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endParaRPr lang="ru-RU" sz="2800" b="1" dirty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44" y="260648"/>
                <a:ext cx="8606644" cy="5823004"/>
              </a:xfrm>
              <a:prstGeom prst="rect">
                <a:avLst/>
              </a:prstGeom>
              <a:blipFill rotWithShape="1">
                <a:blip r:embed="rId2"/>
                <a:stretch>
                  <a:fillRect l="-1487" t="-10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985" y="116632"/>
            <a:ext cx="8229600" cy="1055754"/>
          </a:xfrm>
        </p:spPr>
        <p:txBody>
          <a:bodyPr>
            <a:normAutofit/>
          </a:bodyPr>
          <a:lstStyle/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Фильтрат растворов антибиотиков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047875" y="957263"/>
            <a:ext cx="4743450" cy="3933825"/>
            <a:chOff x="0" y="0"/>
            <a:chExt cx="4743450" cy="3933825"/>
          </a:xfrm>
        </p:grpSpPr>
        <p:pic>
          <p:nvPicPr>
            <p:cNvPr id="22" name="Рисунок 21" descr="WP_20160206_00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1" t="38535" r="37105" b="24338"/>
            <a:stretch>
              <a:fillRect/>
            </a:stretch>
          </p:blipFill>
          <p:spPr bwMode="auto">
            <a:xfrm>
              <a:off x="0" y="19050"/>
              <a:ext cx="1123950" cy="2057400"/>
            </a:xfrm>
            <a:prstGeom prst="rect">
              <a:avLst/>
            </a:prstGeom>
            <a:noFill/>
          </p:spPr>
        </p:pic>
        <p:pic>
          <p:nvPicPr>
            <p:cNvPr id="23" name="Рисунок 22" descr="WP_20160206_0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72" t="28004" r="26556" b="24930"/>
            <a:stretch>
              <a:fillRect/>
            </a:stretch>
          </p:blipFill>
          <p:spPr bwMode="auto">
            <a:xfrm>
              <a:off x="1123950" y="19050"/>
              <a:ext cx="1238250" cy="2057400"/>
            </a:xfrm>
            <a:prstGeom prst="rect">
              <a:avLst/>
            </a:prstGeom>
            <a:noFill/>
          </p:spPr>
        </p:pic>
        <p:pic>
          <p:nvPicPr>
            <p:cNvPr id="24" name="Рисунок 23" descr="WP_20160206_0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9" t="32716" r="27147" b="12263"/>
            <a:stretch>
              <a:fillRect/>
            </a:stretch>
          </p:blipFill>
          <p:spPr bwMode="auto">
            <a:xfrm>
              <a:off x="2362200" y="19050"/>
              <a:ext cx="1152525" cy="2057400"/>
            </a:xfrm>
            <a:prstGeom prst="rect">
              <a:avLst/>
            </a:prstGeom>
            <a:noFill/>
          </p:spPr>
        </p:pic>
        <p:pic>
          <p:nvPicPr>
            <p:cNvPr id="25" name="Рисунок 24" descr="C:\Documents and Settings\Admin\Рабочий стол\Исследовательская работа\амоксилWP_20160206_016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8" t="43873" r="35348" b="29762"/>
            <a:stretch/>
          </p:blipFill>
          <p:spPr bwMode="auto">
            <a:xfrm>
              <a:off x="3495675" y="0"/>
              <a:ext cx="1247775" cy="20669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Рисунок 25" descr="C:\Documents and Settings\Admin\Рабочий стол\Исследовательская работа\WP_20160206_007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0" t="32633" r="27570" b="13101"/>
            <a:stretch/>
          </p:blipFill>
          <p:spPr bwMode="auto">
            <a:xfrm>
              <a:off x="0" y="2066925"/>
              <a:ext cx="1104900" cy="1866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Рисунок 26" descr="C:\Documents and Settings\Admin\Рабочий стол\Исследовательская работа\амоклавWP_20160206_010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8" t="27822" r="30374" b="24564"/>
            <a:stretch/>
          </p:blipFill>
          <p:spPr bwMode="auto">
            <a:xfrm>
              <a:off x="3495675" y="2066925"/>
              <a:ext cx="1238250" cy="1866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Поле 7"/>
            <p:cNvSpPr txBox="1"/>
            <p:nvPr/>
          </p:nvSpPr>
          <p:spPr>
            <a:xfrm>
              <a:off x="781050" y="1790700"/>
              <a:ext cx="247650" cy="2286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>
                  <a:effectLst/>
                  <a:latin typeface="Times New Roman"/>
                  <a:ea typeface="Calibri"/>
                  <a:cs typeface="Times New Roman"/>
                </a:rPr>
                <a:t>1</a:t>
              </a:r>
              <a:endParaRPr lang="ru-RU" sz="140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pic>
          <p:nvPicPr>
            <p:cNvPr id="29" name="Рисунок 28" descr="WP_20160206_00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1" t="40414" r="37105" b="25461"/>
            <a:stretch/>
          </p:blipFill>
          <p:spPr bwMode="auto">
            <a:xfrm>
              <a:off x="1104900" y="2066925"/>
              <a:ext cx="1200150" cy="1866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Рисунок 29" descr="G:\Исследовательская работа\WP_20160206_006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1" t="23832" r="29855" b="22438"/>
            <a:stretch/>
          </p:blipFill>
          <p:spPr bwMode="auto">
            <a:xfrm>
              <a:off x="2286000" y="2066925"/>
              <a:ext cx="1209675" cy="1866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1" name="Поле 12"/>
            <p:cNvSpPr txBox="1"/>
            <p:nvPr/>
          </p:nvSpPr>
          <p:spPr>
            <a:xfrm>
              <a:off x="2019300" y="1790700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2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32" name="Поле 13"/>
            <p:cNvSpPr txBox="1"/>
            <p:nvPr/>
          </p:nvSpPr>
          <p:spPr>
            <a:xfrm>
              <a:off x="3162300" y="1790700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3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33" name="Поле 14"/>
            <p:cNvSpPr txBox="1"/>
            <p:nvPr/>
          </p:nvSpPr>
          <p:spPr>
            <a:xfrm>
              <a:off x="4400550" y="1790700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4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34" name="Поле 15"/>
            <p:cNvSpPr txBox="1"/>
            <p:nvPr/>
          </p:nvSpPr>
          <p:spPr>
            <a:xfrm>
              <a:off x="762000" y="3609975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5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35" name="Поле 16"/>
            <p:cNvSpPr txBox="1"/>
            <p:nvPr/>
          </p:nvSpPr>
          <p:spPr>
            <a:xfrm>
              <a:off x="1971675" y="3609975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6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36" name="Поле 17"/>
            <p:cNvSpPr txBox="1"/>
            <p:nvPr/>
          </p:nvSpPr>
          <p:spPr>
            <a:xfrm>
              <a:off x="3152775" y="3638550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7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37" name="Поле 18"/>
            <p:cNvSpPr txBox="1"/>
            <p:nvPr/>
          </p:nvSpPr>
          <p:spPr>
            <a:xfrm>
              <a:off x="4400550" y="3638550"/>
              <a:ext cx="247650" cy="2286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200" dirty="0" smtClean="0">
                  <a:effectLst/>
                  <a:latin typeface="Times New Roman"/>
                  <a:ea typeface="Calibri"/>
                  <a:cs typeface="Times New Roman"/>
                </a:rPr>
                <a:t>8</a:t>
              </a:r>
              <a:endParaRPr lang="ru-RU" sz="14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8212" y="5052515"/>
            <a:ext cx="9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1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Бензилпенициллин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, 2 – Ампициллин-КМП, 3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Ампиокс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натрия, 4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Амоксил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КМП, 5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Амоксикар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, </a:t>
            </a:r>
            <a:endParaRPr lang="ru-RU" sz="2400" dirty="0" smtClean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6 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Оспамокс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, 7 – Амоксициллин, 8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Амоклав</a:t>
            </a:r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019" y="116632"/>
            <a:ext cx="813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Результаты анализа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920029" y="1028757"/>
            <a:ext cx="3090877" cy="2160240"/>
            <a:chOff x="545019" y="1052736"/>
            <a:chExt cx="3090877" cy="2160240"/>
          </a:xfrm>
        </p:grpSpPr>
        <p:pic>
          <p:nvPicPr>
            <p:cNvPr id="5" name="Рисунок 4" descr="G:\Исследовательская работа\бензил натриев соль 10 мин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4" t="7192" r="25472" b="12594"/>
            <a:stretch/>
          </p:blipFill>
          <p:spPr bwMode="auto">
            <a:xfrm>
              <a:off x="545019" y="1052736"/>
              <a:ext cx="1584176" cy="2160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 descr="G:\Исследовательская работа\бензил натриев соль 10 мин (2)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9" t="21959" r="24231" b="29624"/>
            <a:stretch/>
          </p:blipFill>
          <p:spPr bwMode="auto">
            <a:xfrm>
              <a:off x="2123728" y="1052736"/>
              <a:ext cx="1368152" cy="2160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34818" y="2751311"/>
              <a:ext cx="247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1</a:t>
              </a:r>
              <a:endParaRPr lang="ru-RU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290" y="2751310"/>
              <a:ext cx="5876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1а</a:t>
              </a:r>
              <a:endParaRPr lang="ru-RU" sz="24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012434" y="1036264"/>
            <a:ext cx="3146169" cy="2160240"/>
            <a:chOff x="4655608" y="1052736"/>
            <a:chExt cx="3146169" cy="2160240"/>
          </a:xfrm>
        </p:grpSpPr>
        <p:pic>
          <p:nvPicPr>
            <p:cNvPr id="7" name="Рисунок 6" descr="G:\Исследовательская работа\ампиокс.jpg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t="16851" r="8081" b="10299"/>
            <a:stretch/>
          </p:blipFill>
          <p:spPr bwMode="auto">
            <a:xfrm>
              <a:off x="4655608" y="1052736"/>
              <a:ext cx="1425342" cy="2160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 descr="G:\Исследовательская работа\WP_20160114_09_05_02_Pro.jpg"/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2" t="7965" r="5319" b="3412"/>
            <a:stretch/>
          </p:blipFill>
          <p:spPr bwMode="auto">
            <a:xfrm>
              <a:off x="6080950" y="1052736"/>
              <a:ext cx="1425342" cy="2160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833228" y="2751311"/>
              <a:ext cx="247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2</a:t>
              </a:r>
              <a:endParaRPr lang="ru-RU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10807" y="2751309"/>
              <a:ext cx="5909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2а</a:t>
              </a:r>
              <a:endParaRPr lang="ru-RU" sz="24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61088" y="3459025"/>
            <a:ext cx="3173809" cy="2304256"/>
            <a:chOff x="299618" y="3501008"/>
            <a:chExt cx="3173809" cy="2304256"/>
          </a:xfrm>
        </p:grpSpPr>
        <p:pic>
          <p:nvPicPr>
            <p:cNvPr id="9" name="Рисунок 8" descr="G:\Исследовательская работа\22.jpg"/>
            <p:cNvPicPr/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3" t="16000" r="8342" b="6800"/>
            <a:stretch/>
          </p:blipFill>
          <p:spPr bwMode="auto">
            <a:xfrm>
              <a:off x="299618" y="3501008"/>
              <a:ext cx="1504380" cy="23042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Рисунок 9" descr="G:\Исследовательская работа\ампиокс2.jpg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3" t="13525" r="7801" b="10656"/>
            <a:stretch/>
          </p:blipFill>
          <p:spPr bwMode="auto">
            <a:xfrm>
              <a:off x="1803998" y="3501008"/>
              <a:ext cx="1368152" cy="23042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556276" y="5343599"/>
              <a:ext cx="247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3</a:t>
              </a:r>
              <a:endParaRPr lang="ru-RU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89351" y="5326688"/>
              <a:ext cx="684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3а</a:t>
              </a:r>
              <a:endParaRPr lang="ru-RU" sz="24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2545149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1119" y="3450748"/>
            <a:ext cx="36697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1 - </a:t>
            </a:r>
            <a:r>
              <a:rPr lang="ru-RU" sz="2400" dirty="0" err="1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Бензилпенициллин</a:t>
            </a:r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 </a:t>
            </a:r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2 - Ампициллин </a:t>
            </a:r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3 – </a:t>
            </a:r>
            <a:r>
              <a:rPr lang="ru-RU" sz="2400" dirty="0" err="1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Ампиокс</a:t>
            </a:r>
            <a:endParaRPr lang="ru-RU" sz="2400" dirty="0" smtClean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endParaRPr lang="ru-RU" sz="2400" dirty="0" smtClean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1а - Через 10 минут</a:t>
            </a:r>
          </a:p>
          <a:p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2а 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- Через 10 минут</a:t>
            </a:r>
          </a:p>
          <a:p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3а - Через 60 минут</a:t>
            </a:r>
          </a:p>
          <a:p>
            <a:endParaRPr lang="ru-RU" sz="2400" dirty="0" smtClean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Результаты анализа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79476" y="1306014"/>
            <a:ext cx="5194424" cy="1968223"/>
            <a:chOff x="457696" y="1282444"/>
            <a:chExt cx="5194424" cy="196822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57696" y="1282444"/>
              <a:ext cx="5194424" cy="1968223"/>
              <a:chOff x="4143810" y="2614612"/>
              <a:chExt cx="3793196" cy="1590675"/>
            </a:xfrm>
          </p:grpSpPr>
          <p:pic>
            <p:nvPicPr>
              <p:cNvPr id="6" name="Рисунок 5" descr="C:\Users\Татьяна\AppData\Local\Microsoft\Windows\Temporary Internet Files\Content.Word\WP_20160206_026.jpg"/>
              <p:cNvPicPr/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58" t="37019" r="34778" b="40275"/>
              <a:stretch/>
            </p:blipFill>
            <p:spPr bwMode="auto">
              <a:xfrm>
                <a:off x="4143810" y="2633661"/>
                <a:ext cx="952500" cy="15525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Рисунок 6" descr="C:\Users\Татьяна\AppData\Local\Microsoft\Windows\Temporary Internet Files\Content.Word\WP_20160206_027.jpg"/>
              <p:cNvPicPr/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92" t="39912" r="34686" b="38143"/>
              <a:stretch/>
            </p:blipFill>
            <p:spPr bwMode="auto">
              <a:xfrm>
                <a:off x="5091112" y="2614612"/>
                <a:ext cx="1038225" cy="15906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Рисунок 7" descr="C:\Users\Татьяна\AppData\Local\Microsoft\Windows\Temporary Internet Files\Content.Word\WP_20160206_030.jpg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75" t="40162" r="39884" b="40840"/>
              <a:stretch/>
            </p:blipFill>
            <p:spPr bwMode="auto">
              <a:xfrm>
                <a:off x="6099701" y="2633661"/>
                <a:ext cx="976630" cy="15525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Рисунок 8" descr="C:\Users\Татьяна\AppData\Local\Microsoft\Windows\Temporary Internet Files\Content.Word\WP_20160206_026.jpg"/>
              <p:cNvPicPr/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58" t="37019" r="34778" b="40275"/>
              <a:stretch/>
            </p:blipFill>
            <p:spPr bwMode="auto">
              <a:xfrm>
                <a:off x="7042926" y="2633660"/>
                <a:ext cx="894080" cy="15525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1408537" y="2958403"/>
              <a:ext cx="4131193" cy="257175"/>
              <a:chOff x="1408537" y="2958403"/>
              <a:chExt cx="4131193" cy="257175"/>
            </a:xfrm>
          </p:grpSpPr>
          <p:sp>
            <p:nvSpPr>
              <p:cNvPr id="10" name="Поле 21"/>
              <p:cNvSpPr txBox="1"/>
              <p:nvPr/>
            </p:nvSpPr>
            <p:spPr>
              <a:xfrm>
                <a:off x="1408537" y="2958403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 dirty="0">
                    <a:effectLst/>
                    <a:latin typeface="Times New Roman"/>
                    <a:ea typeface="Calibri"/>
                    <a:cs typeface="Times New Roman"/>
                  </a:rPr>
                  <a:t>1</a:t>
                </a:r>
                <a:endParaRPr lang="ru-RU" sz="1400" dirty="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1" name="Поле 32"/>
              <p:cNvSpPr txBox="1"/>
              <p:nvPr/>
            </p:nvSpPr>
            <p:spPr>
              <a:xfrm>
                <a:off x="2857721" y="2986978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 dirty="0">
                    <a:effectLst/>
                    <a:latin typeface="Times New Roman"/>
                    <a:ea typeface="Calibri"/>
                    <a:cs typeface="Times New Roman"/>
                  </a:rPr>
                  <a:t>2</a:t>
                </a:r>
                <a:endParaRPr lang="ru-RU" sz="1400" dirty="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2" name="Поле 33"/>
              <p:cNvSpPr txBox="1"/>
              <p:nvPr/>
            </p:nvSpPr>
            <p:spPr>
              <a:xfrm>
                <a:off x="4123162" y="2967326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 dirty="0">
                    <a:effectLst/>
                    <a:latin typeface="Times New Roman"/>
                    <a:ea typeface="Calibri"/>
                    <a:cs typeface="Times New Roman"/>
                  </a:rPr>
                  <a:t>3</a:t>
                </a:r>
                <a:endParaRPr lang="ru-RU" sz="1400" dirty="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13" name="Поле 34"/>
              <p:cNvSpPr txBox="1"/>
              <p:nvPr/>
            </p:nvSpPr>
            <p:spPr>
              <a:xfrm>
                <a:off x="5292080" y="2969283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>
                    <a:effectLst/>
                    <a:latin typeface="Times New Roman"/>
                    <a:ea typeface="Calibri"/>
                    <a:cs typeface="Times New Roman"/>
                  </a:rPr>
                  <a:t>4</a:t>
                </a:r>
                <a:endParaRPr lang="ru-RU" sz="140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634967" y="3573016"/>
            <a:ext cx="5233177" cy="2088232"/>
            <a:chOff x="634967" y="3573016"/>
            <a:chExt cx="5233177" cy="2088232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634967" y="3573016"/>
              <a:ext cx="5233177" cy="2088232"/>
              <a:chOff x="634967" y="3573016"/>
              <a:chExt cx="3934217" cy="1714499"/>
            </a:xfrm>
          </p:grpSpPr>
          <p:pic>
            <p:nvPicPr>
              <p:cNvPr id="3076" name="Рисунок 29" descr="WP_20160206_02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85" t="25110" r="32635" b="41762"/>
              <a:stretch>
                <a:fillRect/>
              </a:stretch>
            </p:blipFill>
            <p:spPr bwMode="auto">
              <a:xfrm>
                <a:off x="634967" y="3573016"/>
                <a:ext cx="895350" cy="1704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5" name="Рисунок 30" descr="WP_20160206_02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93" t="39912" r="34686" b="38142"/>
              <a:stretch>
                <a:fillRect/>
              </a:stretch>
            </p:blipFill>
            <p:spPr bwMode="auto">
              <a:xfrm>
                <a:off x="1522949" y="3582540"/>
                <a:ext cx="1047750" cy="1685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Рисунок 20" descr="WP_20160206_03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10" t="40710" r="39664" b="41386"/>
              <a:stretch>
                <a:fillRect/>
              </a:stretch>
            </p:blipFill>
            <p:spPr bwMode="auto">
              <a:xfrm>
                <a:off x="2570699" y="3582540"/>
                <a:ext cx="1095375" cy="1704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" name="Рисунок 31" descr="WP_20160206_02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85" t="25110" r="32635" b="41762"/>
              <a:stretch>
                <a:fillRect/>
              </a:stretch>
            </p:blipFill>
            <p:spPr bwMode="auto">
              <a:xfrm flipH="1">
                <a:off x="3673834" y="3582540"/>
                <a:ext cx="895350" cy="1704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Группа 18"/>
            <p:cNvGrpSpPr/>
            <p:nvPr/>
          </p:nvGrpSpPr>
          <p:grpSpPr>
            <a:xfrm>
              <a:off x="1526336" y="5301208"/>
              <a:ext cx="4319137" cy="265077"/>
              <a:chOff x="1526336" y="5301208"/>
              <a:chExt cx="4319137" cy="265077"/>
            </a:xfrm>
          </p:grpSpPr>
          <p:sp>
            <p:nvSpPr>
              <p:cNvPr id="20" name="Поле 35"/>
              <p:cNvSpPr txBox="1"/>
              <p:nvPr/>
            </p:nvSpPr>
            <p:spPr>
              <a:xfrm>
                <a:off x="1526336" y="5301208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 dirty="0">
                    <a:effectLst/>
                    <a:latin typeface="Times New Roman"/>
                    <a:ea typeface="Calibri"/>
                    <a:cs typeface="Times New Roman"/>
                  </a:rPr>
                  <a:t>1</a:t>
                </a:r>
                <a:endParaRPr lang="ru-RU" sz="1400" dirty="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1" name="Поле 36"/>
              <p:cNvSpPr txBox="1"/>
              <p:nvPr/>
            </p:nvSpPr>
            <p:spPr>
              <a:xfrm>
                <a:off x="2861955" y="5325806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>
                    <a:effectLst/>
                    <a:latin typeface="Times New Roman"/>
                    <a:ea typeface="Calibri"/>
                    <a:cs typeface="Times New Roman"/>
                  </a:rPr>
                  <a:t>2</a:t>
                </a:r>
                <a:endParaRPr lang="ru-RU" sz="140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2" name="Поле 37"/>
              <p:cNvSpPr txBox="1"/>
              <p:nvPr/>
            </p:nvSpPr>
            <p:spPr>
              <a:xfrm>
                <a:off x="4389071" y="5337685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>
                    <a:effectLst/>
                    <a:latin typeface="Times New Roman"/>
                    <a:ea typeface="Calibri"/>
                    <a:cs typeface="Times New Roman"/>
                  </a:rPr>
                  <a:t>3</a:t>
                </a:r>
                <a:endParaRPr lang="ru-RU" sz="140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23" name="Поле 38"/>
              <p:cNvSpPr txBox="1"/>
              <p:nvPr/>
            </p:nvSpPr>
            <p:spPr>
              <a:xfrm>
                <a:off x="5597823" y="5337685"/>
                <a:ext cx="247650" cy="22860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1200">
                    <a:effectLst/>
                    <a:latin typeface="Times New Roman"/>
                    <a:ea typeface="Calibri"/>
                    <a:cs typeface="Times New Roman"/>
                  </a:rPr>
                  <a:t>4</a:t>
                </a:r>
                <a:endParaRPr lang="ru-RU" sz="1400">
                  <a:effectLst/>
                  <a:latin typeface="Times New Roman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773900" y="1413330"/>
            <a:ext cx="3029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1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Амоксил</a:t>
            </a:r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КМП </a:t>
            </a:r>
          </a:p>
          <a:p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2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Амоксикар</a:t>
            </a:r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3 – </a:t>
            </a:r>
            <a:r>
              <a:rPr lang="ru-RU" sz="24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Оспамокс</a:t>
            </a:r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4 – </a:t>
            </a:r>
            <a:r>
              <a:rPr lang="ru-RU" sz="24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Амоксициллин</a:t>
            </a:r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endParaRPr lang="ru-RU" sz="24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168" y="378904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Растворы через 10 минут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52940" y="6597352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6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-387424"/>
            <a:ext cx="8229600" cy="29260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G:\Исследовательская работа\WP_20160206_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r="10999"/>
          <a:stretch/>
        </p:blipFill>
        <p:spPr bwMode="auto">
          <a:xfrm>
            <a:off x="53306" y="1789659"/>
            <a:ext cx="5081686" cy="2935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Исследовательская работа\WP_20160206_12_07_24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69" b="2407"/>
          <a:stretch/>
        </p:blipFill>
        <p:spPr bwMode="auto">
          <a:xfrm>
            <a:off x="4457150" y="3861047"/>
            <a:ext cx="4639948" cy="2713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755576" y="404664"/>
                <a:ext cx="8064896" cy="1726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Методика 2. Анализ антибиотиков с использованием фильтровальной </a:t>
                </a:r>
                <a:r>
                  <a:rPr lang="ru-RU" sz="2800" b="1" dirty="0" smtClean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бумаги, </a:t>
                </a:r>
                <a:r>
                  <a:rPr lang="ru-RU" sz="2800" b="1" dirty="0">
                    <a:ln>
                      <a:solidFill>
                        <a:schemeClr val="tx1"/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пропитанная раствором соли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omic Sans MS" panose="030F0702030302020204" pitchFamily="66" charset="0"/>
                          </a:rPr>
                          <m:t>Cu</m:t>
                        </m:r>
                      </m:e>
                      <m:sup>
                        <m:r>
                          <a:rPr lang="ru-RU" sz="2800" b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ru-RU" sz="2800" b="1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ru-RU" sz="2800" b="1" dirty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  <a:p>
                <a:pPr algn="ctr"/>
                <a:endParaRPr lang="ru-RU" b="1" dirty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4664"/>
                <a:ext cx="8064896" cy="1726563"/>
              </a:xfrm>
              <a:prstGeom prst="rect">
                <a:avLst/>
              </a:prstGeom>
              <a:blipFill rotWithShape="1">
                <a:blip r:embed="rId5"/>
                <a:stretch>
                  <a:fillRect t="-3521" r="-9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Результаты анализа </a:t>
            </a:r>
          </a:p>
        </p:txBody>
      </p:sp>
      <p:pic>
        <p:nvPicPr>
          <p:cNvPr id="4098" name="Рисунок 55" descr="WP_20160208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3902" r="29063" b="3545"/>
          <a:stretch>
            <a:fillRect/>
          </a:stretch>
        </p:blipFill>
        <p:spPr bwMode="auto">
          <a:xfrm>
            <a:off x="524019" y="1322476"/>
            <a:ext cx="3956129" cy="31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56" descr="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89" y="1322476"/>
            <a:ext cx="3864124" cy="31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516" y="4941168"/>
            <a:ext cx="8712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Амоксициллин (слева) и </a:t>
            </a:r>
            <a:r>
              <a:rPr lang="ru-RU" sz="2800" dirty="0" err="1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бензилпениллин</a:t>
            </a:r>
            <a:r>
              <a:rPr lang="ru-RU" sz="28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(справа) на фильтровальной бумаге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2940" y="6597352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Заключение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7" y="1124744"/>
            <a:ext cx="8280920" cy="500141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Результаты эксперимента полностью согласовываются с ожидаемыми, фальсификатов найдено не было. </a:t>
            </a:r>
          </a:p>
          <a:p>
            <a:endParaRPr lang="ru-RU" sz="3200" dirty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algn="ctr"/>
            <a:endParaRPr lang="ru-RU" sz="3200" dirty="0" smtClean="0">
              <a:ln w="3175">
                <a:noFill/>
              </a:ln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Научно-практические </a:t>
            </a:r>
            <a:r>
              <a:rPr lang="ru-RU" sz="3200" dirty="0">
                <a:ln w="3175">
                  <a:noFill/>
                </a:ln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задачи, поставленные для достижения цели работы, выполнены полностью.</a:t>
            </a:r>
          </a:p>
          <a:p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2940" y="6597352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2136"/>
            <a:ext cx="8424936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sz="2700" b="1" dirty="0">
                <a:latin typeface="Comic Sans MS" pitchFamily="66" charset="0"/>
              </a:rPr>
              <a:t>В ходе выполнения работы были получены следующие выводы:</a:t>
            </a:r>
          </a:p>
          <a:p>
            <a:r>
              <a:rPr lang="ru-RU" sz="2700" dirty="0" smtClean="0">
                <a:latin typeface="Comic Sans MS" pitchFamily="66" charset="0"/>
              </a:rPr>
              <a:t>1. Определение </a:t>
            </a:r>
            <a:r>
              <a:rPr lang="ru-RU" sz="2700" dirty="0">
                <a:latin typeface="Comic Sans MS" pitchFamily="66" charset="0"/>
              </a:rPr>
              <a:t>пенициллинов в лекарствах можно проводить без использования сложного оборудования.</a:t>
            </a:r>
          </a:p>
          <a:p>
            <a:r>
              <a:rPr lang="ru-RU" sz="2700" dirty="0" smtClean="0">
                <a:latin typeface="Comic Sans MS" pitchFamily="66" charset="0"/>
              </a:rPr>
              <a:t>2. Методика </a:t>
            </a:r>
            <a:r>
              <a:rPr lang="ru-RU" sz="2700" dirty="0">
                <a:latin typeface="Comic Sans MS" pitchFamily="66" charset="0"/>
              </a:rPr>
              <a:t>определения пенициллинов, основанная на образовании различных по цвету и растворимости соединений с солью Cu</a:t>
            </a:r>
            <a:r>
              <a:rPr lang="ru-RU" sz="2700" baseline="30000" dirty="0">
                <a:latin typeface="Comic Sans MS" pitchFamily="66" charset="0"/>
              </a:rPr>
              <a:t>2+ </a:t>
            </a:r>
            <a:r>
              <a:rPr lang="ru-RU" sz="2700" dirty="0">
                <a:latin typeface="Comic Sans MS" pitchFamily="66" charset="0"/>
              </a:rPr>
              <a:t> является довольно простой и удобной в использовании</a:t>
            </a:r>
            <a:r>
              <a:rPr lang="ru-RU" sz="2700" dirty="0" smtClean="0">
                <a:latin typeface="Comic Sans MS" pitchFamily="66" charset="0"/>
              </a:rPr>
              <a:t>.</a:t>
            </a:r>
          </a:p>
          <a:p>
            <a:r>
              <a:rPr lang="ru-RU" sz="2700" dirty="0" smtClean="0">
                <a:latin typeface="Comic Sans MS" pitchFamily="66" charset="0"/>
              </a:rPr>
              <a:t>3. Бумажный </a:t>
            </a:r>
            <a:r>
              <a:rPr lang="ru-RU" sz="2700" dirty="0">
                <a:latin typeface="Comic Sans MS" pitchFamily="66" charset="0"/>
              </a:rPr>
              <a:t>метод является не таким информативным, однако для преследуемых целей его чаще всего будет достаточно, он пригоден для использования в домашних </a:t>
            </a:r>
            <a:r>
              <a:rPr lang="ru-RU" sz="2700" dirty="0" smtClean="0">
                <a:latin typeface="Comic Sans MS" pitchFamily="66" charset="0"/>
              </a:rPr>
              <a:t>условиях.</a:t>
            </a:r>
            <a:endParaRPr lang="ru-RU" sz="2700" dirty="0">
              <a:latin typeface="Comic Sans MS" pitchFamily="66" charset="0"/>
            </a:endParaRPr>
          </a:p>
          <a:p>
            <a:r>
              <a:rPr lang="ru-RU" sz="2700" dirty="0" smtClean="0">
                <a:latin typeface="Comic Sans MS" pitchFamily="66" charset="0"/>
              </a:rPr>
              <a:t>	</a:t>
            </a:r>
            <a:endParaRPr lang="ru-RU" sz="1000" dirty="0" smtClean="0">
              <a:latin typeface="Comic Sans MS" pitchFamily="66" charset="0"/>
            </a:endParaRPr>
          </a:p>
          <a:p>
            <a:r>
              <a:rPr lang="ru-RU" sz="2700" dirty="0">
                <a:latin typeface="Comic Sans MS" pitchFamily="66" charset="0"/>
              </a:rPr>
              <a:t>	</a:t>
            </a:r>
            <a:endParaRPr lang="ru-RU" sz="27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2940" y="6597352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229600" cy="1252728"/>
          </a:xfrm>
        </p:spPr>
        <p:txBody>
          <a:bodyPr>
            <a:normAutofit/>
          </a:bodyPr>
          <a:lstStyle/>
          <a:p>
            <a:r>
              <a:rPr lang="ru-RU" sz="60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Спасибо за внимание</a:t>
            </a:r>
            <a:endParaRPr lang="ru-RU" sz="6000" dirty="0">
              <a:ln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2940" y="6597352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81" y="3501008"/>
            <a:ext cx="3816424" cy="276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88" y="-158278"/>
            <a:ext cx="8229600" cy="1383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8" name="Picture 4" descr="C:\Users\Татьяна\Desktop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0" y="3501008"/>
            <a:ext cx="4171287" cy="2776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тьяна\Desktop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05" y="316091"/>
            <a:ext cx="3003185" cy="2025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8333" y="268621"/>
            <a:ext cx="61206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dirty="0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FBB2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АНТИБИОТИКИ</a:t>
            </a:r>
          </a:p>
        </p:txBody>
      </p:sp>
      <p:pic>
        <p:nvPicPr>
          <p:cNvPr id="1032" name="Picture 8" descr="C:\Users\Татьяна\Desktop\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3"/>
          <a:stretch/>
        </p:blipFill>
        <p:spPr bwMode="auto">
          <a:xfrm>
            <a:off x="139623" y="1268760"/>
            <a:ext cx="3312367" cy="1966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018891" y="2070185"/>
            <a:ext cx="601658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n w="19050"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– это средства, помогающие противостоять инфекционным заболеваниям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0" y="-27384"/>
            <a:ext cx="52200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96952"/>
            <a:ext cx="45699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39952" y="3094918"/>
            <a:ext cx="5004048" cy="34703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Антибиотики </a:t>
            </a:r>
            <a:r>
              <a:rPr lang="ru-RU" sz="33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открыли, </a:t>
            </a: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чтобы спасать человеческие жизни и бороться со смертельно опасными заболеваниями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0688" y="24483"/>
            <a:ext cx="8229600" cy="30817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520" y="202575"/>
            <a:ext cx="385192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Мало кто из нас задумывается, </a:t>
            </a:r>
            <a:endParaRPr lang="ru-RU" sz="34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что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человек </a:t>
            </a: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живёт </a:t>
            </a:r>
          </a:p>
          <a:p>
            <a:pPr algn="ctr"/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мире </a:t>
            </a: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бактерий</a:t>
            </a:r>
            <a:endParaRPr lang="ru-RU" sz="34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7018" r="992"/>
          <a:stretch/>
        </p:blipFill>
        <p:spPr bwMode="auto">
          <a:xfrm>
            <a:off x="4427984" y="1826865"/>
            <a:ext cx="2224870" cy="131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syl.ru/misc/i/ai/167563/6232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9060" r="22800" b="3972"/>
          <a:stretch/>
        </p:blipFill>
        <p:spPr bwMode="auto">
          <a:xfrm>
            <a:off x="3995936" y="2939557"/>
            <a:ext cx="1830790" cy="1641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496" y="4725144"/>
            <a:ext cx="9051658" cy="17039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5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Пенициллины обладают практически полной безвредностью для организма человека</a:t>
            </a:r>
            <a:endParaRPr lang="ru-RU" sz="35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88675"/>
            <a:ext cx="71287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Пенициллины – наиболее распространенная группа антибиотиков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44" y="206128"/>
            <a:ext cx="2432253" cy="244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" y="1919500"/>
            <a:ext cx="4081819" cy="2805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099" y="2635693"/>
            <a:ext cx="3343121" cy="2089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1"/>
          <p:cNvSpPr txBox="1">
            <a:spLocks/>
          </p:cNvSpPr>
          <p:nvPr/>
        </p:nvSpPr>
        <p:spPr>
          <a:xfrm>
            <a:off x="6473489" y="4283749"/>
            <a:ext cx="2533908" cy="253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mbol" pitchFamily="18" charset="2"/>
              <a:buNone/>
            </a:pPr>
            <a:r>
              <a:rPr lang="ru-RU" sz="1600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Александр Флеминг</a:t>
            </a:r>
            <a:endParaRPr lang="ru-RU" sz="1600" dirty="0">
              <a:ln>
                <a:solidFill>
                  <a:srgbClr val="FF0000"/>
                </a:solidFill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17" y="4293096"/>
            <a:ext cx="3456384" cy="208946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490707" cy="247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://antiangina.ru/wp-content/uploads/2015/10/angina-posle-antibiotikov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8602"/>
            <a:ext cx="3168352" cy="2505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276872"/>
            <a:ext cx="8783960" cy="21470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одделка пенициллинов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является довольно заманчивой, а задача по проверке их на подлинность – актуальной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09331" y="6557827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250" y="188640"/>
            <a:ext cx="8856476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700" b="1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7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Объекта </a:t>
            </a:r>
            <a:r>
              <a:rPr lang="ru-RU" sz="37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исследования 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- антибиотики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пенициллиновой 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группы.</a:t>
            </a:r>
          </a:p>
          <a:p>
            <a:pPr marL="0" indent="0">
              <a:buNone/>
            </a:pPr>
            <a:endParaRPr lang="en-US" sz="10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10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10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37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Предмет исследования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– доступные и наиболее распространенные фармацевтические препараты, содержащие 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пенициллины.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004" y="116631"/>
            <a:ext cx="8712967" cy="64582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7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Цель исследования: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проверить на подлинность имеющиеся пенициллины по описанным методикам и выбрать наиболее оптимальный способ их качественной оценки для домашних условий.</a:t>
            </a:r>
          </a:p>
          <a:p>
            <a:pPr marL="0" indent="0">
              <a:buNone/>
            </a:pPr>
            <a:r>
              <a:rPr lang="ru-RU" sz="37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ru-RU" sz="37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адачи</a:t>
            </a:r>
            <a:r>
              <a:rPr lang="ru-RU" sz="37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- осуществить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литературный </a:t>
            </a: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поиск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по теме</a:t>
            </a: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>
              <a:buNone/>
            </a:pP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выбрать наиболее подходящие методики анализа антибиотиков</a:t>
            </a: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>
              <a:buNone/>
            </a:pP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проверить по этим методикам наиболее распространенные антибиотики пенициллиновой группы</a:t>
            </a: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>
              <a:buNone/>
            </a:pPr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оценить возможность использования подобранных методик в домашних условиях и выбрать оптимальную.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302206"/>
            <a:ext cx="8229600" cy="28236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5" name="Рисунок 4" descr="http://yewonder.com/wp-content/uploads/2015/07/10-greatest-discoveries-in-medicine-penicilli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43" y="1124744"/>
            <a:ext cx="5904656" cy="280831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147127" y="332656"/>
            <a:ext cx="336908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Пенициллины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72336" y="3933056"/>
            <a:ext cx="6271269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1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Общая формула пенициллинов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098555"/>
            <a:ext cx="9036495" cy="650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1. </a:t>
            </a:r>
            <a:r>
              <a:rPr lang="ru-RU" sz="3000" dirty="0" err="1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Бензилпенициллин</a:t>
            </a:r>
            <a:endParaRPr lang="ru-RU" sz="30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0688" y="-603448"/>
            <a:ext cx="8229600" cy="1383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80527" y="0"/>
            <a:ext cx="97930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Анализируемые </a:t>
            </a:r>
            <a:r>
              <a:rPr lang="ru-RU" sz="33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фармацевтические препараты:</a:t>
            </a:r>
            <a:endParaRPr lang="ru-RU" sz="3300" b="1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 descr="http://www.infosources.org/what_is/data_pictures/oryginal/p/Penicillin-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623140" cy="151479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4498294" y="1124744"/>
            <a:ext cx="4322178" cy="48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ru-RU" sz="30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2. Ампициллин-КМП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72" y="1700808"/>
            <a:ext cx="3915148" cy="151479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9" name="Прямоугольник 8"/>
          <p:cNvSpPr/>
          <p:nvPr/>
        </p:nvSpPr>
        <p:spPr>
          <a:xfrm>
            <a:off x="2684736" y="6574848"/>
            <a:ext cx="4248472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Анализ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антибиотиков пенициллиновой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группы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 descr="http://forever-happy-sumi.cocolog-nifty.com/photos/uncategorized/2010/09/07/ampicillin_structural_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1"/>
            <a:ext cx="3312368" cy="1944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50194" y="5786028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Ампициллин </a:t>
            </a:r>
          </a:p>
        </p:txBody>
      </p:sp>
      <p:pic>
        <p:nvPicPr>
          <p:cNvPr id="14" name="Рисунок 13" descr="File:Oxacillin skeletal.sv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86" y="4408958"/>
            <a:ext cx="3506014" cy="197236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666386" y="5861369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Оксациллин</a:t>
            </a:r>
          </a:p>
        </p:txBody>
      </p:sp>
      <p:sp>
        <p:nvSpPr>
          <p:cNvPr id="16" name="Объект 1"/>
          <p:cNvSpPr txBox="1">
            <a:spLocks/>
          </p:cNvSpPr>
          <p:nvPr/>
        </p:nvSpPr>
        <p:spPr>
          <a:xfrm>
            <a:off x="33798" y="3789040"/>
            <a:ext cx="4034146" cy="468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3. </a:t>
            </a:r>
            <a:r>
              <a:rPr lang="ru-RU" sz="3000" dirty="0" err="1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Ампиокс</a:t>
            </a:r>
            <a:r>
              <a:rPr lang="ru-RU" sz="30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натрия </a:t>
            </a:r>
            <a:endParaRPr lang="ru-RU" sz="3000" dirty="0" smtClean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843</TotalTime>
  <Words>517</Words>
  <Application>Microsoft Office PowerPoint</Application>
  <PresentationFormat>Экран (4:3)</PresentationFormat>
  <Paragraphs>132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Фильтрат растворов антибиотиков</vt:lpstr>
      <vt:lpstr>Презентация PowerPoint</vt:lpstr>
      <vt:lpstr>Результаты анализа</vt:lpstr>
      <vt:lpstr>Презентация PowerPoint</vt:lpstr>
      <vt:lpstr>Результаты анализа </vt:lpstr>
      <vt:lpstr>Заключение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66</cp:revision>
  <dcterms:created xsi:type="dcterms:W3CDTF">2016-02-21T15:02:08Z</dcterms:created>
  <dcterms:modified xsi:type="dcterms:W3CDTF">2018-05-27T15:29:53Z</dcterms:modified>
</cp:coreProperties>
</file>