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5FB34AC-6477-4724-A953-175BF973B99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FB34AC-6477-4724-A953-175BF973B99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FB34AC-6477-4724-A953-175BF973B99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5FB34AC-6477-4724-A953-175BF973B99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5FB34AC-6477-4724-A953-175BF973B99C}"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5FB34AC-6477-4724-A953-175BF973B99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5FB34AC-6477-4724-A953-175BF973B99C}"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FB34AC-6477-4724-A953-175BF973B99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FB34AC-6477-4724-A953-175BF973B99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FB34AC-6477-4724-A953-175BF973B99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04457E2-B35A-4B25-A8A3-4EE5F29E9E7D}"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5FB34AC-6477-4724-A953-175BF973B99C}"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04457E2-B35A-4B25-A8A3-4EE5F29E9E7D}" type="datetimeFigureOut">
              <a:rPr lang="ru-RU" smtClean="0"/>
              <a:pPr/>
              <a:t>28.02.2019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5FB34AC-6477-4724-A953-175BF973B99C}"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1584175"/>
          </a:xfrm>
        </p:spPr>
        <p:txBody>
          <a:bodyPr>
            <a:normAutofit fontScale="90000"/>
          </a:bodyPr>
          <a:lstStyle/>
          <a:p>
            <a:r>
              <a:rPr lang="ru-RU" dirty="0" smtClean="0">
                <a:latin typeface="Times New Roman" pitchFamily="18" charset="0"/>
                <a:cs typeface="Times New Roman" pitchFamily="18" charset="0"/>
              </a:rPr>
              <a:t>Блокада </a:t>
            </a:r>
            <a:r>
              <a:rPr lang="ru-RU" dirty="0" smtClean="0">
                <a:latin typeface="Times New Roman" pitchFamily="18" charset="0"/>
                <a:cs typeface="Times New Roman" pitchFamily="18" charset="0"/>
              </a:rPr>
              <a:t>Ленинграда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 8 сентября 1941 года по 27 января 1944 года</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1844824"/>
            <a:ext cx="6400800" cy="3793976"/>
          </a:xfrm>
        </p:spPr>
        <p:txBody>
          <a:bodyPr/>
          <a:lstStyle/>
          <a:p>
            <a:endParaRPr lang="ru-RU" dirty="0"/>
          </a:p>
        </p:txBody>
      </p:sp>
      <p:pic>
        <p:nvPicPr>
          <p:cNvPr id="1026" name="Picture 2" descr="C:\Users\Александр\Downloads\начало.jpg"/>
          <p:cNvPicPr>
            <a:picLocks noChangeAspect="1" noChangeArrowheads="1"/>
          </p:cNvPicPr>
          <p:nvPr/>
        </p:nvPicPr>
        <p:blipFill>
          <a:blip r:embed="rId2" cstate="print"/>
          <a:srcRect/>
          <a:stretch>
            <a:fillRect/>
          </a:stretch>
        </p:blipFill>
        <p:spPr bwMode="auto">
          <a:xfrm>
            <a:off x="1403648" y="2348880"/>
            <a:ext cx="6978352" cy="39376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Кошки в городе</a:t>
            </a:r>
            <a:endParaRPr lang="ru-RU" dirty="0">
              <a:latin typeface="Times New Roman" pitchFamily="18" charset="0"/>
              <a:cs typeface="Times New Roman" pitchFamily="18" charset="0"/>
            </a:endParaRPr>
          </a:p>
        </p:txBody>
      </p:sp>
      <p:pic>
        <p:nvPicPr>
          <p:cNvPr id="6146" name="Picture 2" descr="C:\Users\Александр\Downloads\5f3073eba17f12eae93944df69966dc37e9382fd.jpeg"/>
          <p:cNvPicPr>
            <a:picLocks noGrp="1" noChangeAspect="1" noChangeArrowheads="1"/>
          </p:cNvPicPr>
          <p:nvPr>
            <p:ph idx="1"/>
          </p:nvPr>
        </p:nvPicPr>
        <p:blipFill>
          <a:blip r:embed="rId2" cstate="print"/>
          <a:srcRect/>
          <a:stretch>
            <a:fillRect/>
          </a:stretch>
        </p:blipFill>
        <p:spPr bwMode="auto">
          <a:xfrm>
            <a:off x="395536" y="1916832"/>
            <a:ext cx="4284578" cy="4525963"/>
          </a:xfrm>
          <a:prstGeom prst="rect">
            <a:avLst/>
          </a:prstGeom>
          <a:noFill/>
        </p:spPr>
      </p:pic>
      <p:sp>
        <p:nvSpPr>
          <p:cNvPr id="5" name="Прямоугольник 4"/>
          <p:cNvSpPr/>
          <p:nvPr/>
        </p:nvSpPr>
        <p:spPr>
          <a:xfrm rot="10632936" flipV="1">
            <a:off x="5840251" y="5860913"/>
            <a:ext cx="2448677" cy="923330"/>
          </a:xfrm>
          <a:prstGeom prst="rect">
            <a:avLst/>
          </a:prstGeom>
        </p:spPr>
        <p:txBody>
          <a:bodyPr wrap="square">
            <a:spAutoFit/>
          </a:bodyPr>
          <a:lstStyle/>
          <a:p>
            <a:r>
              <a:rPr lang="ru-RU" b="1" i="1" dirty="0"/>
              <a:t>Кот </a:t>
            </a:r>
            <a:r>
              <a:rPr lang="ru-RU" b="1" i="1" dirty="0" err="1"/>
              <a:t>Елисей</a:t>
            </a:r>
            <a:r>
              <a:rPr lang="ru-RU" b="1" i="1" dirty="0"/>
              <a:t> - памятник в Санкт-Петербурге. </a:t>
            </a:r>
            <a:endParaRPr lang="ru-RU" dirty="0"/>
          </a:p>
        </p:txBody>
      </p:sp>
      <p:sp>
        <p:nvSpPr>
          <p:cNvPr id="6148" name="Rectangle 4"/>
          <p:cNvSpPr>
            <a:spLocks noChangeArrowheads="1"/>
          </p:cNvSpPr>
          <p:nvPr/>
        </p:nvSpPr>
        <p:spPr bwMode="auto">
          <a:xfrm>
            <a:off x="4788024" y="2448181"/>
            <a:ext cx="3816424" cy="255454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Известно, что в январе 1943 года в Ленинград из Ярославля для борьбы с полчищами грызунов, грозивших уничтожить запасы продовольствия, привезли кошек. Город был спасен: крысы исчезли.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Дорога жизни</a:t>
            </a:r>
            <a:endParaRPr lang="ru-RU" dirty="0">
              <a:latin typeface="Times New Roman" pitchFamily="18" charset="0"/>
              <a:cs typeface="Times New Roman" pitchFamily="18" charset="0"/>
            </a:endParaRPr>
          </a:p>
        </p:txBody>
      </p:sp>
      <p:pic>
        <p:nvPicPr>
          <p:cNvPr id="5122" name="Picture 2" descr="C:\Users\Александр\Downloads\blokada-leningrada-17.jpg"/>
          <p:cNvPicPr>
            <a:picLocks noGrp="1" noChangeAspect="1" noChangeArrowheads="1"/>
          </p:cNvPicPr>
          <p:nvPr>
            <p:ph idx="1"/>
          </p:nvPr>
        </p:nvPicPr>
        <p:blipFill>
          <a:blip r:embed="rId2" cstate="print"/>
          <a:srcRect/>
          <a:stretch>
            <a:fillRect/>
          </a:stretch>
        </p:blipFill>
        <p:spPr bwMode="auto">
          <a:xfrm>
            <a:off x="323528" y="4143539"/>
            <a:ext cx="4320480" cy="2714461"/>
          </a:xfrm>
          <a:prstGeom prst="rect">
            <a:avLst/>
          </a:prstGeom>
          <a:noFill/>
        </p:spPr>
      </p:pic>
      <p:pic>
        <p:nvPicPr>
          <p:cNvPr id="5123" name="Picture 3" descr="C:\Users\Александр\Downloads\blokada-leningrada-15.jpg"/>
          <p:cNvPicPr>
            <a:picLocks noChangeAspect="1" noChangeArrowheads="1"/>
          </p:cNvPicPr>
          <p:nvPr/>
        </p:nvPicPr>
        <p:blipFill>
          <a:blip r:embed="rId3" cstate="print"/>
          <a:srcRect/>
          <a:stretch>
            <a:fillRect/>
          </a:stretch>
        </p:blipFill>
        <p:spPr bwMode="auto">
          <a:xfrm>
            <a:off x="4716016" y="4005064"/>
            <a:ext cx="4176464" cy="2592288"/>
          </a:xfrm>
          <a:prstGeom prst="rect">
            <a:avLst/>
          </a:prstGeom>
          <a:noFill/>
        </p:spPr>
      </p:pic>
      <p:sp>
        <p:nvSpPr>
          <p:cNvPr id="5" name="Прямоугольник 4"/>
          <p:cNvSpPr/>
          <p:nvPr/>
        </p:nvSpPr>
        <p:spPr>
          <a:xfrm>
            <a:off x="899592" y="1196752"/>
            <a:ext cx="7776864" cy="2677656"/>
          </a:xfrm>
          <a:prstGeom prst="rect">
            <a:avLst/>
          </a:prstGeom>
        </p:spPr>
        <p:txBody>
          <a:bodyPr wrap="square">
            <a:spAutoFit/>
          </a:bodyPr>
          <a:lstStyle/>
          <a:p>
            <a:pPr algn="just"/>
            <a:r>
              <a:rPr lang="ru-RU" sz="2400" dirty="0" smtClean="0">
                <a:latin typeface="Times New Roman" pitchFamily="18" charset="0"/>
                <a:cs typeface="Times New Roman" pitchFamily="18" charset="0"/>
              </a:rPr>
              <a:t>Дорога жизни стала спасением для блокадников - тоненькая артерия, по которой в город поступала «кровь»: питание, медикаменты. 22 ноября со стороны Ленинграда отправились первые 60 машин. На следующий день они вернулись в город с продовольствием. Но риск оставался всегда. Водители не закрывали двери, чтобы успеть выпрыгнуть, если машина начнет тонуть. </a:t>
            </a:r>
            <a:endParaRPr lang="ru-RU"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latin typeface="Times New Roman" pitchFamily="18" charset="0"/>
                <a:cs typeface="Times New Roman" pitchFamily="18" charset="0"/>
              </a:rPr>
              <a:t>Память </a:t>
            </a:r>
            <a:r>
              <a:rPr lang="ru-RU" sz="3100" dirty="0" smtClean="0">
                <a:latin typeface="Times New Roman" pitchFamily="18" charset="0"/>
                <a:cs typeface="Times New Roman" pitchFamily="18" charset="0"/>
              </a:rPr>
              <a:t>блокады. </a:t>
            </a:r>
            <a:r>
              <a:rPr lang="ru-RU" sz="3100" dirty="0" smtClean="0">
                <a:latin typeface="Times New Roman" pitchFamily="18" charset="0"/>
                <a:cs typeface="Times New Roman" pitchFamily="18" charset="0"/>
              </a:rPr>
              <a:t>Пискаревское кладбище</a:t>
            </a:r>
            <a:r>
              <a:rPr lang="ru-RU" dirty="0" smtClean="0"/>
              <a:t/>
            </a:r>
            <a:br>
              <a:rPr lang="ru-RU" dirty="0" smtClean="0"/>
            </a:br>
            <a:r>
              <a:rPr lang="ru-RU" dirty="0" smtClean="0"/>
              <a:t/>
            </a:r>
            <a:br>
              <a:rPr lang="ru-RU" dirty="0" smtClean="0"/>
            </a:br>
            <a:endParaRPr lang="ru-RU" dirty="0"/>
          </a:p>
        </p:txBody>
      </p:sp>
      <p:pic>
        <p:nvPicPr>
          <p:cNvPr id="3074" name="Picture 2" descr="C:\Users\Александр\Downloads\1993318_original.jpg"/>
          <p:cNvPicPr>
            <a:picLocks noGrp="1" noChangeAspect="1" noChangeArrowheads="1"/>
          </p:cNvPicPr>
          <p:nvPr>
            <p:ph idx="1"/>
          </p:nvPr>
        </p:nvPicPr>
        <p:blipFill>
          <a:blip r:embed="rId2" cstate="print"/>
          <a:srcRect/>
          <a:stretch>
            <a:fillRect/>
          </a:stretch>
        </p:blipFill>
        <p:spPr bwMode="auto">
          <a:xfrm>
            <a:off x="179512" y="1124744"/>
            <a:ext cx="4572000" cy="3429000"/>
          </a:xfrm>
          <a:prstGeom prst="rect">
            <a:avLst/>
          </a:prstGeom>
          <a:noFill/>
        </p:spPr>
      </p:pic>
      <p:pic>
        <p:nvPicPr>
          <p:cNvPr id="3075" name="Picture 3" descr="C:\Users\Александр\Downloads\1999692_original.jpg"/>
          <p:cNvPicPr>
            <a:picLocks noChangeAspect="1" noChangeArrowheads="1"/>
          </p:cNvPicPr>
          <p:nvPr/>
        </p:nvPicPr>
        <p:blipFill>
          <a:blip r:embed="rId3" cstate="print"/>
          <a:srcRect/>
          <a:stretch>
            <a:fillRect/>
          </a:stretch>
        </p:blipFill>
        <p:spPr bwMode="auto">
          <a:xfrm>
            <a:off x="4355976" y="3645024"/>
            <a:ext cx="4572000" cy="3212976"/>
          </a:xfrm>
          <a:prstGeom prst="rect">
            <a:avLst/>
          </a:prstGeom>
          <a:noFill/>
        </p:spPr>
      </p:pic>
      <p:pic>
        <p:nvPicPr>
          <p:cNvPr id="3076" name="Picture 4" descr="C:\Users\Александр\Downloads\1997451_original.jpg"/>
          <p:cNvPicPr>
            <a:picLocks noChangeAspect="1" noChangeArrowheads="1"/>
          </p:cNvPicPr>
          <p:nvPr/>
        </p:nvPicPr>
        <p:blipFill>
          <a:blip r:embed="rId4" cstate="print"/>
          <a:srcRect/>
          <a:stretch>
            <a:fillRect/>
          </a:stretch>
        </p:blipFill>
        <p:spPr bwMode="auto">
          <a:xfrm>
            <a:off x="4572000" y="1052736"/>
            <a:ext cx="4572000" cy="2880320"/>
          </a:xfrm>
          <a:prstGeom prst="rect">
            <a:avLst/>
          </a:prstGeom>
          <a:noFill/>
        </p:spPr>
      </p:pic>
      <p:sp>
        <p:nvSpPr>
          <p:cNvPr id="7" name="Прямоугольник 6"/>
          <p:cNvSpPr/>
          <p:nvPr/>
        </p:nvSpPr>
        <p:spPr>
          <a:xfrm>
            <a:off x="539552" y="4813994"/>
            <a:ext cx="3672408" cy="1569660"/>
          </a:xfrm>
          <a:prstGeom prst="rect">
            <a:avLst/>
          </a:prstGeom>
        </p:spPr>
        <p:txBody>
          <a:bodyPr wrap="square">
            <a:spAutoFit/>
          </a:bodyPr>
          <a:lstStyle/>
          <a:p>
            <a:pPr algn="just"/>
            <a:r>
              <a:rPr lang="ru-RU" sz="2400" dirty="0" smtClean="0">
                <a:latin typeface="Times New Roman" pitchFamily="18" charset="0"/>
                <a:cs typeface="Times New Roman" pitchFamily="18" charset="0"/>
              </a:rPr>
              <a:t> На территории некрополя 186 братских могилах, в которых похоронено более 470 тысяч ленинградцев. </a:t>
            </a:r>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Наступление немецких войск</a:t>
            </a: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dirty="0"/>
              <a:t>Наступление фашистских войск на Ленинград началось 10 июля 1941 года. В августе тяжелые бои шли уже на подступах к городу. 30 августа немецкие войска перерезали железные дороги, связывавшие Ленинград со страной. 8 сентября 1941 года немецко-фашистские войска овладели Шлиссельбургом и отрезали Ленинград от всей страны с суши, они окружили город и сомкнули кольцо.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Кольцо блокады</a:t>
            </a:r>
            <a:endParaRPr lang="ru-RU" dirty="0">
              <a:latin typeface="Times New Roman" pitchFamily="18" charset="0"/>
              <a:cs typeface="Times New Roman" pitchFamily="18" charset="0"/>
            </a:endParaRPr>
          </a:p>
        </p:txBody>
      </p:sp>
      <p:pic>
        <p:nvPicPr>
          <p:cNvPr id="2050" name="Picture 2" descr="C:\Users\Александр\Downloads\карта блокады.png"/>
          <p:cNvPicPr>
            <a:picLocks noGrp="1" noChangeAspect="1" noChangeArrowheads="1"/>
          </p:cNvPicPr>
          <p:nvPr>
            <p:ph idx="1"/>
          </p:nvPr>
        </p:nvPicPr>
        <p:blipFill>
          <a:blip r:embed="rId2" cstate="print"/>
          <a:stretch>
            <a:fillRect/>
          </a:stretch>
        </p:blipFill>
        <p:spPr bwMode="auto">
          <a:xfrm>
            <a:off x="621543" y="1554163"/>
            <a:ext cx="8053314" cy="452596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Бомбежка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ru-RU" dirty="0">
                <a:latin typeface="Times New Roman" pitchFamily="18" charset="0"/>
                <a:cs typeface="Times New Roman" pitchFamily="18" charset="0"/>
              </a:rPr>
              <a:t>8 сентября, в день начала блокады, произошла первая массированная бомбардировка </a:t>
            </a:r>
            <a:r>
              <a:rPr lang="ru-RU" dirty="0" smtClean="0">
                <a:latin typeface="Times New Roman" pitchFamily="18" charset="0"/>
                <a:cs typeface="Times New Roman" pitchFamily="18" charset="0"/>
              </a:rPr>
              <a:t>города</a:t>
            </a:r>
          </a:p>
          <a:p>
            <a:pPr algn="just"/>
            <a:r>
              <a:rPr lang="ru-RU" dirty="0">
                <a:latin typeface="Times New Roman" pitchFamily="18" charset="0"/>
                <a:cs typeface="Times New Roman" pitchFamily="18" charset="0"/>
              </a:rPr>
              <a:t>Всего за период блокады по городу было выпущено около 150 тысяч снарядов и сброшено свыше 107 тысяч зажигательных и фугасных бомб. Многие погибли во время обстрелов и бомбежек, множество зданий было разрушено.</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686800" cy="361528"/>
          </a:xfrm>
        </p:spPr>
        <p:txBody>
          <a:bodyPr>
            <a:normAutofit fontScale="90000"/>
          </a:bodyPr>
          <a:lstStyle/>
          <a:p>
            <a:r>
              <a:rPr lang="ru-RU" dirty="0" smtClean="0"/>
              <a:t>метроном</a:t>
            </a:r>
            <a:endParaRPr lang="ru-RU" dirty="0"/>
          </a:p>
        </p:txBody>
      </p:sp>
      <p:sp>
        <p:nvSpPr>
          <p:cNvPr id="3" name="Содержимое 2"/>
          <p:cNvSpPr>
            <a:spLocks noGrp="1"/>
          </p:cNvSpPr>
          <p:nvPr>
            <p:ph idx="1"/>
          </p:nvPr>
        </p:nvSpPr>
        <p:spPr>
          <a:xfrm>
            <a:off x="304800" y="908721"/>
            <a:ext cx="8686800" cy="4392488"/>
          </a:xfrm>
        </p:spPr>
        <p:txBody>
          <a:bodyPr>
            <a:normAutofit/>
          </a:bodyPr>
          <a:lstStyle/>
          <a:p>
            <a:pPr algn="just"/>
            <a:r>
              <a:rPr lang="ru-RU" sz="2400" dirty="0"/>
              <a:t>Для оповещения ленинградцев о вражеских атаках на улицах города было установлено 1500 громкоговорителей. Кроме того, сообщения транслировались через городскую радиосеть. Сигналом тревоги стал звук метронома: его быстрый ритм означал начало воздушной атаки, медленный – отбой.</a:t>
            </a:r>
          </a:p>
        </p:txBody>
      </p:sp>
      <p:pic>
        <p:nvPicPr>
          <p:cNvPr id="1026" name="Picture 2" descr="C:\Users\Александр\Downloads\590.jpg"/>
          <p:cNvPicPr>
            <a:picLocks noChangeAspect="1" noChangeArrowheads="1"/>
          </p:cNvPicPr>
          <p:nvPr/>
        </p:nvPicPr>
        <p:blipFill>
          <a:blip r:embed="rId2" cstate="print"/>
          <a:srcRect/>
          <a:stretch>
            <a:fillRect/>
          </a:stretch>
        </p:blipFill>
        <p:spPr bwMode="auto">
          <a:xfrm>
            <a:off x="1835696" y="3861048"/>
            <a:ext cx="5619750" cy="29969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Голод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686800" cy="5027389"/>
          </a:xfrm>
        </p:spPr>
        <p:txBody>
          <a:bodyPr>
            <a:normAutofit/>
          </a:bodyPr>
          <a:lstStyle/>
          <a:p>
            <a:pPr algn="just"/>
            <a:r>
              <a:rPr lang="ru-RU" sz="2000" dirty="0">
                <a:latin typeface="Times New Roman" pitchFamily="18" charset="0"/>
                <a:cs typeface="Times New Roman" pitchFamily="18" charset="0"/>
              </a:rPr>
              <a:t>В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городе оказалось более двух с половиной миллионов жителей, в том числе 400 тысяч детей</a:t>
            </a: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Разные исследования последних лет позволили назвать цифру в 1 миллион 200 тысяч погибших в блокадном Ленинграде. Когда полностью была снята блокада, в Ленинграде осталось лишь 560 тысяч жителей.</a:t>
            </a:r>
            <a:endParaRPr lang="ru-RU" sz="2000" dirty="0">
              <a:latin typeface="Times New Roman" pitchFamily="18" charset="0"/>
              <a:cs typeface="Times New Roman" pitchFamily="18" charset="0"/>
            </a:endParaRPr>
          </a:p>
          <a:p>
            <a:pPr algn="just"/>
            <a:endParaRPr lang="ru-RU" sz="2000" dirty="0"/>
          </a:p>
        </p:txBody>
      </p:sp>
      <p:pic>
        <p:nvPicPr>
          <p:cNvPr id="2050" name="Picture 2" descr="C:\Users\Александр\Downloads\27e44dce4441f2d32be632f308b158f2.jpg"/>
          <p:cNvPicPr>
            <a:picLocks noChangeAspect="1" noChangeArrowheads="1"/>
          </p:cNvPicPr>
          <p:nvPr/>
        </p:nvPicPr>
        <p:blipFill>
          <a:blip r:embed="rId2" cstate="print"/>
          <a:srcRect/>
          <a:stretch>
            <a:fillRect/>
          </a:stretch>
        </p:blipFill>
        <p:spPr bwMode="auto">
          <a:xfrm>
            <a:off x="0" y="3140969"/>
            <a:ext cx="4572000" cy="3717032"/>
          </a:xfrm>
          <a:prstGeom prst="rect">
            <a:avLst/>
          </a:prstGeom>
          <a:noFill/>
        </p:spPr>
      </p:pic>
      <p:pic>
        <p:nvPicPr>
          <p:cNvPr id="2051" name="Picture 3" descr="C:\Users\Александр\Downloads\78c0607c7ceec0df7ff824fcbc85d034.jpg"/>
          <p:cNvPicPr>
            <a:picLocks noChangeAspect="1" noChangeArrowheads="1"/>
          </p:cNvPicPr>
          <p:nvPr/>
        </p:nvPicPr>
        <p:blipFill>
          <a:blip r:embed="rId3" cstate="print"/>
          <a:srcRect/>
          <a:stretch>
            <a:fillRect/>
          </a:stretch>
        </p:blipFill>
        <p:spPr bwMode="auto">
          <a:xfrm>
            <a:off x="4463480" y="3356992"/>
            <a:ext cx="4212976" cy="31985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Паек ленинградцев</a:t>
            </a:r>
            <a:endParaRPr lang="ru-RU" dirty="0"/>
          </a:p>
        </p:txBody>
      </p:sp>
      <p:pic>
        <p:nvPicPr>
          <p:cNvPr id="3074" name="Picture 2" descr="C:\Users\Александр\Downloads\хлеб.jpg"/>
          <p:cNvPicPr>
            <a:picLocks noGrp="1" noChangeAspect="1" noChangeArrowheads="1"/>
          </p:cNvPicPr>
          <p:nvPr>
            <p:ph idx="1"/>
          </p:nvPr>
        </p:nvPicPr>
        <p:blipFill>
          <a:blip r:embed="rId2" cstate="print"/>
          <a:srcRect/>
          <a:stretch>
            <a:fillRect/>
          </a:stretch>
        </p:blipFill>
        <p:spPr bwMode="auto">
          <a:xfrm>
            <a:off x="251520" y="2852936"/>
            <a:ext cx="3816424" cy="3273227"/>
          </a:xfrm>
          <a:prstGeom prst="rect">
            <a:avLst/>
          </a:prstGeom>
          <a:noFill/>
        </p:spPr>
      </p:pic>
      <p:sp>
        <p:nvSpPr>
          <p:cNvPr id="5" name="Прямоугольник 4"/>
          <p:cNvSpPr/>
          <p:nvPr/>
        </p:nvSpPr>
        <p:spPr>
          <a:xfrm>
            <a:off x="467544" y="1484784"/>
            <a:ext cx="7632848" cy="1015663"/>
          </a:xfrm>
          <a:prstGeom prst="rect">
            <a:avLst/>
          </a:prstGeom>
        </p:spPr>
        <p:txBody>
          <a:bodyPr wrap="square">
            <a:spAutoFit/>
          </a:bodyPr>
          <a:lstStyle/>
          <a:p>
            <a:pPr algn="just"/>
            <a:r>
              <a:rPr lang="ru-RU" sz="2000" dirty="0"/>
              <a:t>8 сентября 1941 года немцы разбомбили крупные продовольственные </a:t>
            </a:r>
            <a:r>
              <a:rPr lang="ru-RU" sz="2000" dirty="0" err="1"/>
              <a:t>Бадаевские</a:t>
            </a:r>
            <a:r>
              <a:rPr lang="ru-RU" sz="2000" dirty="0"/>
              <a:t> склады, и трехмиллионное население города было обречено на голодное вымирание. </a:t>
            </a:r>
          </a:p>
        </p:txBody>
      </p:sp>
      <p:sp>
        <p:nvSpPr>
          <p:cNvPr id="6" name="Прямоугольник 5"/>
          <p:cNvSpPr/>
          <p:nvPr/>
        </p:nvSpPr>
        <p:spPr>
          <a:xfrm>
            <a:off x="4283968" y="3068960"/>
            <a:ext cx="3888432" cy="2554545"/>
          </a:xfrm>
          <a:prstGeom prst="rect">
            <a:avLst/>
          </a:prstGeom>
        </p:spPr>
        <p:txBody>
          <a:bodyPr wrap="square">
            <a:spAutoFit/>
          </a:bodyPr>
          <a:lstStyle/>
          <a:p>
            <a:pPr algn="just"/>
            <a:r>
              <a:rPr lang="ru-RU" sz="2000" dirty="0"/>
              <a:t>В ноябре-декабре 1941 года рабочий мог получить лишь 250 граммов хлеба в день, а служащие, дети и старики - всего 125 граммов. Что это был за хлеб! Жмых, опилки, желуди и пыль, оставшаяся от запасов муки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Жизнь в блокадном городе</a:t>
            </a:r>
            <a:endParaRPr lang="ru-RU" dirty="0">
              <a:latin typeface="Times New Roman" pitchFamily="18" charset="0"/>
              <a:cs typeface="Times New Roman" pitchFamily="18" charset="0"/>
            </a:endParaRPr>
          </a:p>
        </p:txBody>
      </p:sp>
      <p:pic>
        <p:nvPicPr>
          <p:cNvPr id="4098" name="Picture 2" descr="C:\Users\Александр\Downloads\blokada-leningrada-7.jpg"/>
          <p:cNvPicPr>
            <a:picLocks noGrp="1" noChangeAspect="1" noChangeArrowheads="1"/>
          </p:cNvPicPr>
          <p:nvPr>
            <p:ph idx="1"/>
          </p:nvPr>
        </p:nvPicPr>
        <p:blipFill>
          <a:blip r:embed="rId2" cstate="print"/>
          <a:srcRect/>
          <a:stretch>
            <a:fillRect/>
          </a:stretch>
        </p:blipFill>
        <p:spPr bwMode="auto">
          <a:xfrm>
            <a:off x="323528" y="1268760"/>
            <a:ext cx="4653511" cy="2952328"/>
          </a:xfrm>
          <a:prstGeom prst="rect">
            <a:avLst/>
          </a:prstGeom>
          <a:noFill/>
        </p:spPr>
      </p:pic>
      <p:pic>
        <p:nvPicPr>
          <p:cNvPr id="4099" name="Picture 3" descr="C:\Users\Александр\Downloads\blokada-leningrada-5.jpg"/>
          <p:cNvPicPr>
            <a:picLocks noChangeAspect="1" noChangeArrowheads="1"/>
          </p:cNvPicPr>
          <p:nvPr/>
        </p:nvPicPr>
        <p:blipFill>
          <a:blip r:embed="rId3" cstate="print"/>
          <a:srcRect/>
          <a:stretch>
            <a:fillRect/>
          </a:stretch>
        </p:blipFill>
        <p:spPr bwMode="auto">
          <a:xfrm>
            <a:off x="5292080" y="1340768"/>
            <a:ext cx="3649588" cy="3506514"/>
          </a:xfrm>
          <a:prstGeom prst="rect">
            <a:avLst/>
          </a:prstGeom>
          <a:noFill/>
        </p:spPr>
      </p:pic>
      <p:sp>
        <p:nvSpPr>
          <p:cNvPr id="4100" name="Rectangle 4"/>
          <p:cNvSpPr>
            <a:spLocks noChangeArrowheads="1"/>
          </p:cNvSpPr>
          <p:nvPr/>
        </p:nvSpPr>
        <p:spPr bwMode="auto">
          <a:xfrm>
            <a:off x="1187624" y="5029146"/>
            <a:ext cx="7380312" cy="70788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От голода и его последствий скончались более 630 тысяч человек.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Вымирает всё живое</a:t>
            </a:r>
          </a:p>
        </p:txBody>
      </p:sp>
      <p:sp>
        <p:nvSpPr>
          <p:cNvPr id="3" name="Содержимое 2"/>
          <p:cNvSpPr>
            <a:spLocks noGrp="1"/>
          </p:cNvSpPr>
          <p:nvPr>
            <p:ph idx="1"/>
          </p:nvPr>
        </p:nvSpPr>
        <p:spPr>
          <a:xfrm>
            <a:off x="304800" y="1268760"/>
            <a:ext cx="8686800" cy="4811365"/>
          </a:xfrm>
        </p:spPr>
        <p:txBody>
          <a:bodyPr>
            <a:noAutofit/>
          </a:bodyPr>
          <a:lstStyle/>
          <a:p>
            <a:pPr algn="just"/>
            <a:r>
              <a:rPr lang="ru-RU" sz="2400" dirty="0">
                <a:latin typeface="Times New Roman" pitchFamily="18" charset="0"/>
                <a:cs typeface="Times New Roman" pitchFamily="18" charset="0"/>
              </a:rPr>
              <a:t>голодные горожане съели практически всё. Сначала с улиц города исчезли бродячие животные, а чуть позже пришла очередь и домашних. Уже весной 1942 года в Ленинграде не осталось кошек. Были выловлены голуби и вороны. Мальчишки охотились на птиц в скверах и ловили мелкую рыбёшку в каналах и Неве</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В дневниках блокадников упоминается история лишь про кота Максима. Хозяйка кота вспоминала, что их дядя постоянно требовал отдать животину на съедение, но они домашнего любимца отстояли. Так, по всей видимости, на весь Ленинград остался один кот, который проживал в семье Володиных. Кот Максим пережил блокаду и умер только в 1957 году, прожив почти 20 лет. После войны в семью Володиных ходили на экскурсии посмотреть на кота-легенду.</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TotalTime>
  <Words>473</Words>
  <Application>Microsoft Office PowerPoint</Application>
  <PresentationFormat>Экран (4:3)</PresentationFormat>
  <Paragraphs>25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Блокада Ленинграда  с 8 сентября 1941 года по 27 января 1944 года</vt:lpstr>
      <vt:lpstr>Наступление немецких войск</vt:lpstr>
      <vt:lpstr>Кольцо блокады</vt:lpstr>
      <vt:lpstr>Бомбежка </vt:lpstr>
      <vt:lpstr>метроном</vt:lpstr>
      <vt:lpstr>Голод</vt:lpstr>
      <vt:lpstr>Паек ленинградцев</vt:lpstr>
      <vt:lpstr>Жизнь в блокадном городе</vt:lpstr>
      <vt:lpstr>Вымирает всё живое</vt:lpstr>
      <vt:lpstr>Кошки в городе</vt:lpstr>
      <vt:lpstr>Дорога жизни</vt:lpstr>
      <vt:lpstr>Память блокады. Пискаревское кладбище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Блокада Ленинграда</dc:title>
  <dc:creator>Александр</dc:creator>
  <cp:lastModifiedBy>Александр</cp:lastModifiedBy>
  <cp:revision>9</cp:revision>
  <dcterms:created xsi:type="dcterms:W3CDTF">2019-02-27T16:27:13Z</dcterms:created>
  <dcterms:modified xsi:type="dcterms:W3CDTF">2019-02-28T15:06:26Z</dcterms:modified>
</cp:coreProperties>
</file>