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6" r:id="rId3"/>
    <p:sldId id="278" r:id="rId4"/>
    <p:sldId id="279" r:id="rId5"/>
    <p:sldId id="259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1" r:id="rId15"/>
    <p:sldId id="268" r:id="rId16"/>
    <p:sldId id="269" r:id="rId17"/>
    <p:sldId id="270" r:id="rId18"/>
    <p:sldId id="272" r:id="rId19"/>
    <p:sldId id="273" r:id="rId20"/>
    <p:sldId id="274" r:id="rId21"/>
    <p:sldId id="28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14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C9960-08CE-4753-9036-A5C7FC5FC7ED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6426C-12AB-4A2C-948C-2E0158E527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C9960-08CE-4753-9036-A5C7FC5FC7ED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6426C-12AB-4A2C-948C-2E0158E527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C9960-08CE-4753-9036-A5C7FC5FC7ED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6426C-12AB-4A2C-948C-2E0158E527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C9960-08CE-4753-9036-A5C7FC5FC7ED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6426C-12AB-4A2C-948C-2E0158E527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C9960-08CE-4753-9036-A5C7FC5FC7ED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6426C-12AB-4A2C-948C-2E0158E527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C9960-08CE-4753-9036-A5C7FC5FC7ED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6426C-12AB-4A2C-948C-2E0158E527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C9960-08CE-4753-9036-A5C7FC5FC7ED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6426C-12AB-4A2C-948C-2E0158E527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C9960-08CE-4753-9036-A5C7FC5FC7ED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6426C-12AB-4A2C-948C-2E0158E527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C9960-08CE-4753-9036-A5C7FC5FC7ED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6426C-12AB-4A2C-948C-2E0158E527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C9960-08CE-4753-9036-A5C7FC5FC7ED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6426C-12AB-4A2C-948C-2E0158E527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C9960-08CE-4753-9036-A5C7FC5FC7ED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6426C-12AB-4A2C-948C-2E0158E527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C9960-08CE-4753-9036-A5C7FC5FC7ED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6426C-12AB-4A2C-948C-2E0158E527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17" Type="http://schemas.openxmlformats.org/officeDocument/2006/relationships/image" Target="../media/image24.jpeg"/><Relationship Id="rId2" Type="http://schemas.openxmlformats.org/officeDocument/2006/relationships/image" Target="../media/image9.jpeg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0"/>
            <a:ext cx="9144000" cy="652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Объявление темы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такое дружба? Каждый знает?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Может быть, и спрашивать смешно?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Слово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дружба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что обозначает?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Может быть, поход вдвоём в кино,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Может быть, хороший пас в футболе,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Может быть, подсказку у доски,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Может быть, защиту в драке школьной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Или просто средство от тоски?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Ну, а может быть, молчанье в классе,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друг плохое совершит?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Скажем,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Мухамад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стены разукрасил,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Гамид всё видел, но молчит.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Разве это дружба, если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Хабиб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Дроби дома не хотел решать: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Заниматься не было охоты,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Ариф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даёт ему списать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Ну, а может, дружба - это если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Друг приятно говорит всегда,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Речь свою пересыпая лестью,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не скажет резкость никогда?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3" name="Picture 3" descr="Короткие фразы про дружб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81762" y="0"/>
            <a:ext cx="2762237" cy="2285992"/>
          </a:xfrm>
          <a:prstGeom prst="rect">
            <a:avLst/>
          </a:prstGeom>
          <a:noFill/>
        </p:spPr>
      </p:pic>
      <p:pic>
        <p:nvPicPr>
          <p:cNvPr id="35847" name="Picture 7" descr="Мужская дружба. - Донецк Форум. Донецкий форум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4714884"/>
            <a:ext cx="2857487" cy="2143116"/>
          </a:xfrm>
          <a:prstGeom prst="rect">
            <a:avLst/>
          </a:prstGeom>
          <a:noFill/>
        </p:spPr>
      </p:pic>
      <p:pic>
        <p:nvPicPr>
          <p:cNvPr id="8" name="Picture 5" descr="фото дружбы люде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39560" y="2571744"/>
            <a:ext cx="2504440" cy="2107397"/>
          </a:xfrm>
          <a:prstGeom prst="rect">
            <a:avLst/>
          </a:prstGeom>
          <a:noFill/>
        </p:spPr>
      </p:pic>
      <p:pic>
        <p:nvPicPr>
          <p:cNvPr id="9" name="Picture 9" descr="http://i009.radikal.ru/1206/bf/977a88c9c68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4857760"/>
            <a:ext cx="2857520" cy="2000240"/>
          </a:xfrm>
          <a:prstGeom prst="rect">
            <a:avLst/>
          </a:prstGeom>
          <a:noFill/>
        </p:spPr>
      </p:pic>
      <p:pic>
        <p:nvPicPr>
          <p:cNvPr id="35853" name="Picture 13" descr="NEWS.BCM.RU :: 30 июля - Международный день дружбы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9124" y="1428736"/>
            <a:ext cx="2500330" cy="1714512"/>
          </a:xfrm>
          <a:prstGeom prst="rect">
            <a:avLst/>
          </a:prstGeom>
          <a:noFill/>
        </p:spPr>
      </p:pic>
      <p:pic>
        <p:nvPicPr>
          <p:cNvPr id="11" name="Picture 11" descr="Любовь или дружба?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92139" y="3071810"/>
            <a:ext cx="2327684" cy="1814496"/>
          </a:xfrm>
          <a:prstGeom prst="rect">
            <a:avLst/>
          </a:prstGeom>
          <a:noFill/>
        </p:spPr>
      </p:pic>
      <p:pic>
        <p:nvPicPr>
          <p:cNvPr id="35855" name="Picture 15" descr="Hands Of Friendship Фотография, картинки, изображения и сток-фотография без роялти. Image 2858918.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71934" y="0"/>
            <a:ext cx="2041051" cy="1571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357686" y="0"/>
            <a:ext cx="4786314" cy="61261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600" dirty="0" smtClean="0"/>
              <a:t> </a:t>
            </a:r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                              </a:t>
            </a:r>
            <a:r>
              <a:rPr lang="ru-RU" sz="2400" dirty="0" smtClean="0"/>
              <a:t>Аристотель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800" dirty="0" smtClean="0"/>
              <a:t>     «Дружба –</a:t>
            </a:r>
          </a:p>
          <a:p>
            <a:pPr>
              <a:buNone/>
            </a:pPr>
            <a:r>
              <a:rPr lang="ru-RU" sz="2800" dirty="0" smtClean="0"/>
              <a:t>    самое </a:t>
            </a:r>
            <a:r>
              <a:rPr lang="ru-RU" sz="2800" dirty="0"/>
              <a:t>необходимое для </a:t>
            </a:r>
            <a:r>
              <a:rPr lang="ru-RU" sz="2800" dirty="0" smtClean="0"/>
              <a:t>жизни, так </a:t>
            </a:r>
            <a:r>
              <a:rPr lang="ru-RU" sz="2800" dirty="0"/>
              <a:t>как никто не пожелает жизни без друзей</a:t>
            </a:r>
            <a:r>
              <a:rPr lang="ru-RU" sz="2800" dirty="0" smtClean="0"/>
              <a:t>,                                            </a:t>
            </a:r>
            <a:r>
              <a:rPr lang="ru-RU" sz="2800" dirty="0"/>
              <a:t>даже если он имел бы все </a:t>
            </a:r>
            <a:r>
              <a:rPr lang="ru-RU" sz="2800" dirty="0" smtClean="0"/>
              <a:t>  остальные </a:t>
            </a:r>
            <a:r>
              <a:rPr lang="ru-RU" sz="2800" dirty="0"/>
              <a:t>блага</a:t>
            </a:r>
            <a:r>
              <a:rPr lang="ru-RU" sz="2800" dirty="0" smtClean="0"/>
              <a:t>".</a:t>
            </a:r>
          </a:p>
          <a:p>
            <a:pPr algn="r">
              <a:buNone/>
            </a:pPr>
            <a:r>
              <a:rPr lang="ru-RU" sz="3600" dirty="0" smtClean="0"/>
              <a:t>                                                                  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0"/>
            <a:ext cx="2334266" cy="3031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 descr="Праздники - Международный день дружбы - 30 Июля 2015 - Международный день дружб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28604"/>
            <a:ext cx="4500594" cy="5072098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«Знаю ли я своего друга?»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4978896" cy="4857403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- Какой урок у него любимый?</a:t>
            </a:r>
          </a:p>
          <a:p>
            <a:r>
              <a:rPr lang="ru-RU" dirty="0"/>
              <a:t>-На чем он любит кататься?</a:t>
            </a:r>
          </a:p>
          <a:p>
            <a:r>
              <a:rPr lang="ru-RU" dirty="0"/>
              <a:t>-Какое время года у него любимое?</a:t>
            </a:r>
          </a:p>
          <a:p>
            <a:r>
              <a:rPr lang="ru-RU" dirty="0"/>
              <a:t>-Какой вид спорта любит?</a:t>
            </a:r>
          </a:p>
          <a:p>
            <a:r>
              <a:rPr lang="ru-RU" dirty="0"/>
              <a:t>-Кем хочет стать, когда вырастет?</a:t>
            </a:r>
          </a:p>
          <a:p>
            <a:r>
              <a:rPr lang="ru-RU" dirty="0"/>
              <a:t>-Какое животное он хотел бы иметь дома?</a:t>
            </a:r>
          </a:p>
          <a:p>
            <a:endParaRPr lang="ru-RU" dirty="0"/>
          </a:p>
        </p:txBody>
      </p:sp>
      <p:pic>
        <p:nvPicPr>
          <p:cNvPr id="10242" name="Picture 2" descr="Открытки - Дружба - Лучшему другу - Гена и чебураш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357298"/>
            <a:ext cx="3929058" cy="5143536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algn="l"/>
            <a:r>
              <a:rPr lang="ru-RU" dirty="0"/>
              <a:t> </a:t>
            </a:r>
            <a:r>
              <a:rPr lang="ru-RU" dirty="0" smtClean="0">
                <a:solidFill>
                  <a:srgbClr val="FF0000"/>
                </a:solidFill>
              </a:rPr>
              <a:t>Помните: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857232"/>
            <a:ext cx="4892554" cy="2373983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/>
              <a:t>Дружба – величайшая нравственная ценность.</a:t>
            </a:r>
          </a:p>
          <a:p>
            <a:pPr lvl="0"/>
            <a:r>
              <a:rPr lang="ru-RU" dirty="0"/>
              <a:t>Необходимо терпимо относиться к друзьям, учиться быть настоящим другом.</a:t>
            </a:r>
          </a:p>
          <a:p>
            <a:pPr lvl="0"/>
            <a:r>
              <a:rPr lang="ru-RU" dirty="0"/>
              <a:t>Сохраняйте веру в хороших и добрых друзей.</a:t>
            </a:r>
          </a:p>
          <a:p>
            <a:endParaRPr lang="ru-RU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2928934"/>
            <a:ext cx="9144000" cy="393954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143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elvetica Neue"/>
                <a:cs typeface="Arial" pitchFamily="34" charset="0"/>
              </a:rPr>
              <a:t>Физминутка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143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Ты дрозд и я дрозд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(показывают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143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 У тебя нос и у меня нос.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143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У тебя щечки красненькие,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143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И у меня щечки красненькие.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143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У тебя губки аленькие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143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И у меня губки аленькие.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143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Мы два друга, </a:t>
            </a:r>
          </a:p>
          <a:p>
            <a:pPr marL="0" marR="0" lvl="0" indent="1143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Мы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любим друг друга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(обнимаются)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Спасибо за дружбу! . - Марина Юрьевна Горбачева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5" y="785794"/>
            <a:ext cx="4071935" cy="4286256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Ситуация 1Знакомьтесь: Даша и Маша. Даша уже 2 часа делает уроки, к ней приходи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86314" cy="3357562"/>
          </a:xfrm>
          <a:prstGeom prst="rect">
            <a:avLst/>
          </a:prstGeom>
          <a:noFill/>
        </p:spPr>
      </p:pic>
      <p:pic>
        <p:nvPicPr>
          <p:cNvPr id="2052" name="Picture 4" descr="Ситуация 1Как вы считаете, можно ли назватьМашу настоящей подругой?Как бы вы пос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0"/>
            <a:ext cx="4357686" cy="3286123"/>
          </a:xfrm>
          <a:prstGeom prst="rect">
            <a:avLst/>
          </a:prstGeom>
          <a:noFill/>
        </p:spPr>
      </p:pic>
      <p:pic>
        <p:nvPicPr>
          <p:cNvPr id="4" name="Picture 2" descr="Ситуация 2На самостоятельной по математике Сергей обнаружил, что в ручке законч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143248"/>
            <a:ext cx="4857752" cy="3714752"/>
          </a:xfrm>
          <a:prstGeom prst="rect">
            <a:avLst/>
          </a:prstGeom>
          <a:noFill/>
        </p:spPr>
      </p:pic>
      <p:pic>
        <p:nvPicPr>
          <p:cNvPr id="5" name="Picture 4" descr="Ситуация 2Как вы считаете, Антон поступилкак настоящий друг?Как бы вы поступил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3286125"/>
            <a:ext cx="4357686" cy="3571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428736"/>
            <a:ext cx="91440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143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601802"/>
                </a:solidFill>
                <a:latin typeface="Trebuchet MS" pitchFamily="34" charset="0"/>
                <a:cs typeface="Arial" pitchFamily="34" charset="0"/>
              </a:rPr>
              <a:t>Ситуация 4:</a:t>
            </a:r>
          </a:p>
          <a:p>
            <a:pPr lvl="0" indent="1143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Helvetica Neue"/>
                <a:cs typeface="Arial" pitchFamily="34" charset="0"/>
              </a:rPr>
              <a:t> “Плохо”.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indent="1143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Helvetica Neue"/>
                <a:cs typeface="Arial" pitchFamily="34" charset="0"/>
              </a:rPr>
              <a:t>Собака яростно лаяла, припадая на передние лапы. Прямо перед ней, прижавшись к забору, сидел маленький взъерошенный котенок. Он широко раскрывал рот и жалостно мяукал. Неподалеку стояли два мальчика и ждали, что будет. В окно выглянула женщина и поспешно выбежала на крыльцо. Она отогнала собаку и сердито крикнула мальчикам: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indent="1143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Helvetica Neue"/>
                <a:cs typeface="Arial" pitchFamily="34" charset="0"/>
              </a:rPr>
              <a:t>-Как вам не стыдно!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indent="1143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Helvetica Neue"/>
                <a:cs typeface="Arial" pitchFamily="34" charset="0"/>
              </a:rPr>
              <a:t>-А что стыдно? Мы ничего не делали!  удивлялись мальчики.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indent="1143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Helvetica Neue"/>
                <a:cs typeface="Arial" pitchFamily="34" charset="0"/>
              </a:rPr>
              <a:t>-Вот это и плохо, - гневно ответила женщина.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indent="1143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Helvetica Neue"/>
                <a:cs typeface="Arial" pitchFamily="34" charset="0"/>
              </a:rPr>
              <a:t>Почему рассказ называется «Плохо»? В чём вина мальчиков?</a:t>
            </a:r>
            <a:r>
              <a:rPr lang="ru-RU" sz="1400" b="1" dirty="0" smtClean="0">
                <a:solidFill>
                  <a:srgbClr val="601802"/>
                </a:solidFill>
                <a:latin typeface="Trebuchet MS" pitchFamily="34" charset="0"/>
                <a:cs typeface="Arial" pitchFamily="34" charset="0"/>
              </a:rPr>
              <a:t> 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4000504"/>
            <a:ext cx="91440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143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601802"/>
                </a:solidFill>
                <a:latin typeface="Trebuchet MS" pitchFamily="34" charset="0"/>
                <a:cs typeface="Arial" pitchFamily="34" charset="0"/>
              </a:rPr>
              <a:t>Ситуация 5:</a:t>
            </a:r>
          </a:p>
          <a:p>
            <a:pPr lvl="0" indent="1143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Helvetica Neue"/>
                <a:cs typeface="Arial" pitchFamily="34" charset="0"/>
              </a:rPr>
              <a:t> Класс спускался по лестнице в школе. И вдруг одна из учениц Вера поскользнулась, взмахнула портфелем и упала. Когда падала, то нечаянно толкнула впереди спускавшуюся Иру, а портфелем стукнула Колю. Как реагировали на случившееся ребята? Ира закричала: “Ты что толкаешься? Вот неловкая, растяпа этакая!” вслед за Ирой Петя громко сказал: “Не растяпа, а слепая курица. Надо смотреть под ноги”. Коля взмахнул портфелем и пытался дать сдачи упавшей девочке. Люда громко смеялась. Остальные дети шли мимо с таким видом, как будто ничего не случилось. И только Оксана сказала: “Ребята, ну что вы на нее набросились? Разве она нарочно толкалась? Она ведь упала!” И Оксана подошла к Вере, помогла ей подняться, отряхнула платье.</a:t>
            </a:r>
            <a:endParaRPr lang="ru-RU" sz="1400" dirty="0" smtClean="0">
              <a:latin typeface="Helvetica Neue"/>
              <a:cs typeface="Arial" pitchFamily="34" charset="0"/>
            </a:endParaRPr>
          </a:p>
          <a:p>
            <a:pPr lvl="0" indent="1143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Helvetica Neue"/>
                <a:cs typeface="Arial" pitchFamily="34" charset="0"/>
              </a:rPr>
              <a:t>Кто из детей повел себя правильно и почему вы так считаете?</a:t>
            </a:r>
            <a:endParaRPr lang="ru-RU" sz="1400" dirty="0" smtClean="0">
              <a:latin typeface="Helvetica Neue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143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601802"/>
                </a:solidFill>
                <a:latin typeface="Trebuchet MS" pitchFamily="34" charset="0"/>
                <a:cs typeface="Arial" pitchFamily="34" charset="0"/>
              </a:rPr>
              <a:t>Ситуация 3:</a:t>
            </a:r>
          </a:p>
          <a:p>
            <a:pPr lvl="0" indent="1143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 </a:t>
            </a:r>
            <a:r>
              <a:rPr lang="ru-RU" sz="1400" dirty="0" smtClean="0">
                <a:solidFill>
                  <a:srgbClr val="000000"/>
                </a:solidFill>
                <a:latin typeface="Helvetica Neue"/>
                <a:cs typeface="Arial" pitchFamily="34" charset="0"/>
              </a:rPr>
              <a:t>Два хороших друга, Саша и Коля, разговаривая о своих домашних животных, начинают спорить и ругаться, потому что Саше нравятся собаки, и он считает их лучшими, а Коле нравятся кошки, он считает их лучшими животными в мире. Мальчики поссорились и больше не разговаривают»</a:t>
            </a:r>
            <a:endParaRPr lang="ru-RU" sz="1400" dirty="0" smtClean="0">
              <a:latin typeface="Helvetica Neue"/>
              <a:cs typeface="Arial" pitchFamily="34" charset="0"/>
            </a:endParaRPr>
          </a:p>
          <a:p>
            <a:pPr indent="1143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Helvetica Neue"/>
                <a:cs typeface="Arial" pitchFamily="34" charset="0"/>
              </a:rPr>
              <a:t>-  Прокомментируйте ситуацию. Как бы поступили вы?</a:t>
            </a:r>
            <a:r>
              <a:rPr lang="ru-RU" sz="1400" b="1" dirty="0" smtClean="0">
                <a:solidFill>
                  <a:srgbClr val="601802"/>
                </a:solidFill>
                <a:latin typeface="Helvetica Neue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Настоящий друг - это... тот, кто тебя уважает, кто помогает в трудную минуту; 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3071803" cy="2383295"/>
          </a:xfrm>
          <a:prstGeom prst="rect">
            <a:avLst/>
          </a:prstGeom>
          <a:noFill/>
        </p:spPr>
      </p:pic>
      <p:pic>
        <p:nvPicPr>
          <p:cNvPr id="27652" name="Picture 4" descr="Как поддерживать дружеские отношения? Проявляйте интерес к заботам и увлечения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336" y="0"/>
            <a:ext cx="3708664" cy="2857496"/>
          </a:xfrm>
          <a:prstGeom prst="rect">
            <a:avLst/>
          </a:prstGeom>
          <a:noFill/>
        </p:spPr>
      </p:pic>
      <p:pic>
        <p:nvPicPr>
          <p:cNvPr id="27658" name="Picture 10" descr="Правила дружбыДруг не будет смотреть свысока,Наизусть он характер твой выучит.Ну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345249"/>
            <a:ext cx="3357554" cy="2512751"/>
          </a:xfrm>
          <a:prstGeom prst="rect">
            <a:avLst/>
          </a:prstGeom>
          <a:noFill/>
        </p:spPr>
      </p:pic>
      <p:pic>
        <p:nvPicPr>
          <p:cNvPr id="7" name="Picture 6" descr="Как поддерживать дружеские отношения? Если вы хотите, чтобы вас понимали, объясн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3714752"/>
            <a:ext cx="4143372" cy="3143248"/>
          </a:xfrm>
          <a:prstGeom prst="rect">
            <a:avLst/>
          </a:prstGeom>
          <a:noFill/>
        </p:spPr>
      </p:pic>
      <p:pic>
        <p:nvPicPr>
          <p:cNvPr id="8" name="Picture 8" descr="Правила дружбы уступать друг другу; быть вежливым; быть внимательным; быть честн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08" y="1928801"/>
            <a:ext cx="3429024" cy="25662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Тест «Добрый ли у вас характер?»</a:t>
            </a:r>
          </a:p>
          <a:p>
            <a:r>
              <a:rPr lang="ru-RU" dirty="0" smtClean="0"/>
              <a:t>1. Считаете ли вы, что у многих ваших знакомых плохой характер?</a:t>
            </a:r>
          </a:p>
          <a:p>
            <a:r>
              <a:rPr lang="ru-RU" dirty="0" smtClean="0"/>
              <a:t>2. Раздражают ли вас повседневные мелкие обязанности?</a:t>
            </a:r>
          </a:p>
          <a:p>
            <a:r>
              <a:rPr lang="ru-RU" dirty="0" smtClean="0"/>
              <a:t>3. Верите ли вы, что ваши друзья преданы вам?</a:t>
            </a:r>
          </a:p>
          <a:p>
            <a:r>
              <a:rPr lang="ru-RU" dirty="0" smtClean="0"/>
              <a:t>4. Приятно ли вам, когда незнакомый сверстник говорит вам: «Эй ты, поди сюда»?</a:t>
            </a:r>
          </a:p>
          <a:p>
            <a:r>
              <a:rPr lang="ru-RU" dirty="0" smtClean="0"/>
              <a:t>5. Способны ли вы ударить собаку или кошку?</a:t>
            </a:r>
          </a:p>
          <a:p>
            <a:r>
              <a:rPr lang="ru-RU" dirty="0" smtClean="0"/>
              <a:t>6. Часто ли вы болеете?</a:t>
            </a:r>
          </a:p>
          <a:p>
            <a:r>
              <a:rPr lang="ru-RU" dirty="0" smtClean="0"/>
              <a:t>7. Часто ли вам хочется поменять парту, за которой вы сидите?</a:t>
            </a:r>
          </a:p>
          <a:p>
            <a:r>
              <a:rPr lang="ru-RU" dirty="0" smtClean="0"/>
              <a:t>8. Продолжаете ли вы отстаивать свою точку зрения, понимая, однако, что это ошибка?</a:t>
            </a:r>
          </a:p>
          <a:p>
            <a:r>
              <a:rPr lang="ru-RU" dirty="0" smtClean="0"/>
              <a:t>9. Тяготят ли вас общественные обязанности?</a:t>
            </a:r>
          </a:p>
          <a:p>
            <a:r>
              <a:rPr lang="ru-RU" dirty="0" smtClean="0"/>
              <a:t>10. Способны ли вы более пяти минут ждать опаздывающего товарища, не проявляя при этом нетерпения?</a:t>
            </a:r>
          </a:p>
          <a:p>
            <a:r>
              <a:rPr lang="ru-RU" dirty="0" smtClean="0"/>
              <a:t>11. Часто ли вам приходит в голову мысль о вашей невезучести?</a:t>
            </a:r>
          </a:p>
          <a:p>
            <a:r>
              <a:rPr lang="ru-RU" dirty="0" smtClean="0"/>
              <a:t>12. Сохранили ли вы свои детские игрушки?</a:t>
            </a:r>
          </a:p>
          <a:p>
            <a:r>
              <a:rPr lang="ru-RU" dirty="0" smtClean="0"/>
              <a:t>13. Можете ли вы с улыбкой воспринимать подшучивания друзей?</a:t>
            </a:r>
          </a:p>
          <a:p>
            <a:r>
              <a:rPr lang="ru-RU" dirty="0" smtClean="0"/>
              <a:t>14. Нравится ли вам бывать в кругу вашей семьи?</a:t>
            </a:r>
          </a:p>
          <a:p>
            <a:r>
              <a:rPr lang="ru-RU" dirty="0" smtClean="0"/>
              <a:t>15. Злопамятны ли вы?</a:t>
            </a:r>
          </a:p>
          <a:p>
            <a:r>
              <a:rPr lang="ru-RU" dirty="0" smtClean="0"/>
              <a:t>16. Находите ли вы, что все время стоит погода, нетипичная для данного сезона?</a:t>
            </a:r>
          </a:p>
          <a:p>
            <a:r>
              <a:rPr lang="ru-RU" dirty="0" smtClean="0"/>
              <a:t>17. Случается ли вам быть с утра в плохом настроении?</a:t>
            </a:r>
          </a:p>
          <a:p>
            <a:r>
              <a:rPr lang="ru-RU" dirty="0" smtClean="0"/>
              <a:t>18. Раздражает ли вас классическая музыка?</a:t>
            </a:r>
          </a:p>
          <a:p>
            <a:r>
              <a:rPr lang="ru-RU" dirty="0" smtClean="0"/>
              <a:t>19. Раздражает ли вас присутствие в вашем дом»; чужих людей, находящихся у вас более часа?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Обработка результатов</a:t>
            </a:r>
          </a:p>
          <a:p>
            <a:r>
              <a:rPr lang="ru-RU" dirty="0" smtClean="0"/>
              <a:t>Поставьте себе по одному очку за положительный ответ на вопросы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№ 3, 9, 10, 13, 14, 19, </a:t>
            </a:r>
            <a:r>
              <a:rPr lang="ru-RU" dirty="0" smtClean="0"/>
              <a:t>по одному очку за каждый отрицательный ответ на вопросы</a:t>
            </a:r>
          </a:p>
          <a:p>
            <a:r>
              <a:rPr lang="ru-RU" dirty="0" smtClean="0"/>
              <a:t> </a:t>
            </a:r>
            <a:r>
              <a:rPr lang="ru-RU" b="1" dirty="0" smtClean="0">
                <a:solidFill>
                  <a:srgbClr val="0070C0"/>
                </a:solidFill>
              </a:rPr>
              <a:t>№1.2. 4, 5, 6. 7. 8, 11, 12, 15, 16, 17. 18.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357298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Подсчитайте очки.</a:t>
            </a:r>
          </a:p>
          <a:p>
            <a:r>
              <a:rPr lang="ru-RU" dirty="0" smtClean="0"/>
              <a:t>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Свыше 15 очков</a:t>
            </a:r>
            <a:r>
              <a:rPr lang="ru-RU" dirty="0" smtClean="0"/>
              <a:t>, то у вас покладистый характер и вы преисполнены доброжелательного отношения к людям. </a:t>
            </a:r>
          </a:p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От 8 до 15 очков, </a:t>
            </a:r>
            <a:r>
              <a:rPr lang="ru-RU" dirty="0" smtClean="0"/>
              <a:t>то вы не лишены недостатков, но с вами еще можно ладить. </a:t>
            </a:r>
          </a:p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Ниже 8 очков </a:t>
            </a:r>
            <a:r>
              <a:rPr lang="ru-RU" dirty="0" smtClean="0"/>
              <a:t>вашим друзьям можно посочувствовать.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967335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Попробуем провести уточнение понятий: друг, товарищ, приятель, ровесник, и занесем их в наш словарь.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571876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Друг </a:t>
            </a:r>
            <a:r>
              <a:rPr lang="ru-RU" dirty="0" smtClean="0"/>
              <a:t>— человек, близкий вам по духу, по убеждениям, на которого можно во всем положиться.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Товарищ </a:t>
            </a:r>
            <a:r>
              <a:rPr lang="ru-RU" dirty="0" smtClean="0"/>
              <a:t>— человек, близкий вам по роду деятельности, занятий, по условиям жизни.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Приятель </a:t>
            </a:r>
            <a:r>
              <a:rPr lang="ru-RU" dirty="0" smtClean="0"/>
              <a:t>— человек, с которым у вас сложились хорошие, простые, но не совсем близкие отношения.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Ровесник </a:t>
            </a:r>
            <a:r>
              <a:rPr lang="ru-RU" dirty="0" smtClean="0"/>
              <a:t>— человек одного с вами возраста, т. е. сверстник, одногодок, однолеток.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Тест “Хороший ли ты друг”</a:t>
            </a:r>
          </a:p>
          <a:p>
            <a:pPr marL="228600" indent="-228600">
              <a:buAutoNum type="arabicPeriod"/>
            </a:pPr>
            <a:r>
              <a:rPr lang="ru-RU" b="1" i="1" dirty="0" smtClean="0">
                <a:solidFill>
                  <a:srgbClr val="FF0000"/>
                </a:solidFill>
              </a:rPr>
              <a:t>Вы собрались в кино, но вдруг выясняется, что у твоей подруги (друга) нет денег на билет. Как ты поступишь?</a:t>
            </a:r>
          </a:p>
          <a:p>
            <a:pPr marL="228600" indent="-228600"/>
            <a:r>
              <a:rPr lang="ru-RU" b="1" i="1" dirty="0" smtClean="0"/>
              <a:t> А) Пойдешь в кино одна (один). </a:t>
            </a:r>
          </a:p>
          <a:p>
            <a:pPr marL="228600" indent="-228600"/>
            <a:r>
              <a:rPr lang="ru-RU" b="1" i="1" dirty="0" smtClean="0"/>
              <a:t>Б) Одолжишь подруге (другу) денег.</a:t>
            </a:r>
          </a:p>
          <a:p>
            <a:pPr marL="228600" indent="-228600"/>
            <a:r>
              <a:rPr lang="ru-RU" b="1" i="1" dirty="0" smtClean="0"/>
              <a:t> B) Найдешь богатенького приятеля, который мог бы сводить вас в кино.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2. Ты хочешь пригласить подругу (друга) вместе провести вечер, но она (он) уже обещал (а) своей маме сделать уборку. Как ты поступишь? </a:t>
            </a:r>
          </a:p>
          <a:p>
            <a:r>
              <a:rPr lang="ru-RU" b="1" i="1" dirty="0" smtClean="0"/>
              <a:t>А) Проведешь вечер одна (один). </a:t>
            </a:r>
          </a:p>
          <a:p>
            <a:r>
              <a:rPr lang="ru-RU" b="1" i="1" dirty="0" smtClean="0"/>
              <a:t>Б) Поможешь ей (ему). Чем быстрее вы закончите работу, тем больше времени останется на веселье. </a:t>
            </a:r>
          </a:p>
          <a:p>
            <a:r>
              <a:rPr lang="ru-RU" b="1" i="1" dirty="0" smtClean="0"/>
              <a:t>В) Позвонишь другой (-</a:t>
            </a:r>
            <a:r>
              <a:rPr lang="ru-RU" b="1" i="1" dirty="0" err="1" smtClean="0"/>
              <a:t>ому</a:t>
            </a:r>
            <a:r>
              <a:rPr lang="ru-RU" b="1" i="1" dirty="0" smtClean="0"/>
              <a:t>) подружке (другу).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3. Ты идешь по улице и вдруг видишь, что шайка хулиганов пристает к твоей подруге (другу). Как ты поступишь?</a:t>
            </a:r>
          </a:p>
          <a:p>
            <a:r>
              <a:rPr lang="ru-RU" b="1" i="1" dirty="0" smtClean="0"/>
              <a:t> А) Сделаешь вид, что ты их не замечаешь, и поспешишь скрыться. </a:t>
            </a:r>
          </a:p>
          <a:p>
            <a:r>
              <a:rPr lang="ru-RU" b="1" i="1" dirty="0" smtClean="0"/>
              <a:t>Б) Бросишься на помощь подруге (другу). </a:t>
            </a:r>
          </a:p>
          <a:p>
            <a:r>
              <a:rPr lang="ru-RU" b="1" i="1" dirty="0" smtClean="0"/>
              <a:t>В) Расскажешь об этом ее (его) отцу…когда увидишь его.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4. Вы с классом поехали на экскурсию. Вдруг одна из твоих подруг (один из твоих друзей) обнаруживает, что не взял (а) с собой еды. Как ты поступишь? </a:t>
            </a:r>
          </a:p>
          <a:p>
            <a:r>
              <a:rPr lang="ru-RU" b="1" i="1" dirty="0" smtClean="0"/>
              <a:t>А) Скажешь ей (ему), чтобы в следующий раз он(а) лучше собиралась в поездку.</a:t>
            </a:r>
          </a:p>
          <a:p>
            <a:r>
              <a:rPr lang="ru-RU" b="1" i="1" dirty="0" smtClean="0"/>
              <a:t> Б) Поделишься с ней (с ним) своим обедом.</a:t>
            </a:r>
          </a:p>
          <a:p>
            <a:r>
              <a:rPr lang="ru-RU" b="1" i="1" dirty="0" smtClean="0"/>
              <a:t> В) Скажешь об этом учителю, чтобы он что-нибудь придумал.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u="sng" dirty="0" smtClean="0">
                <a:solidFill>
                  <a:srgbClr val="FF0000"/>
                </a:solidFill>
              </a:rPr>
              <a:t>Обработка результатов:</a:t>
            </a:r>
          </a:p>
          <a:p>
            <a:r>
              <a:rPr lang="ru-RU" b="1" i="1" u="sng" dirty="0" smtClean="0">
                <a:solidFill>
                  <a:srgbClr val="FF0000"/>
                </a:solidFill>
              </a:rPr>
              <a:t>Больше ответов А:</a:t>
            </a:r>
            <a:r>
              <a:rPr lang="ru-RU" b="1" i="1" dirty="0" smtClean="0">
                <a:solidFill>
                  <a:srgbClr val="FF0000"/>
                </a:solidFill>
              </a:rPr>
              <a:t> </a:t>
            </a:r>
            <a:r>
              <a:rPr lang="ru-RU" b="1" i="1" dirty="0" smtClean="0"/>
              <a:t>Возможно, настало время сесть и подумать, почему никто не помогает тебе в трудных ситуациях. Настоящая дружба предполагает взаимную помощь и поддержку. Покажи своим друзьям, что ты в любую секунду готов(а) прийти им на помощь.</a:t>
            </a:r>
          </a:p>
          <a:p>
            <a:endParaRPr lang="ru-RU" b="1" i="1" dirty="0" smtClean="0"/>
          </a:p>
          <a:p>
            <a:r>
              <a:rPr lang="ru-RU" b="1" i="1" u="sng" dirty="0" smtClean="0">
                <a:solidFill>
                  <a:srgbClr val="FF0000"/>
                </a:solidFill>
              </a:rPr>
              <a:t>Больше ответов Б:</a:t>
            </a:r>
            <a:r>
              <a:rPr lang="ru-RU" b="1" i="1" dirty="0" smtClean="0"/>
              <a:t> Ты замечательный друг! На тебя можно положиться в трудную минуту. Таких как ты интересные события и приключения с друзьями ждут на каждом шагу. Самое главное – твои друзья знают, что всегда могут положиться на тебя!</a:t>
            </a:r>
          </a:p>
          <a:p>
            <a:endParaRPr lang="ru-RU" b="1" i="1" dirty="0" smtClean="0"/>
          </a:p>
          <a:p>
            <a:r>
              <a:rPr lang="ru-RU" b="1" i="1" u="sng" dirty="0" smtClean="0">
                <a:solidFill>
                  <a:srgbClr val="FF0000"/>
                </a:solidFill>
              </a:rPr>
              <a:t>Больше ответов В:</a:t>
            </a:r>
            <a:r>
              <a:rPr lang="ru-RU" b="1" i="1" dirty="0" smtClean="0"/>
              <a:t> Ты беспокоишься о своих друзьях, особенно когда они оказываются в сложной ситуации, но дружба – это не только приятное времяпрепровождение. Твои друзья должны быть уверены, что всегда могут рассчитывать на твою помощь. У тебя большие задатки. Чтобы стать настоящим другом, подумай о том, как их реализовать.</a:t>
            </a:r>
          </a:p>
          <a:p>
            <a:endParaRPr lang="ru-RU" b="1" i="1" dirty="0" smtClean="0"/>
          </a:p>
          <a:p>
            <a:r>
              <a:rPr lang="ru-RU" b="1" i="1" dirty="0" smtClean="0">
                <a:solidFill>
                  <a:srgbClr val="FF0000"/>
                </a:solidFill>
              </a:rPr>
              <a:t>Этот тест заставит каждого из вас задуматься о том, что быть другом – это сложный и кропотливый труд, это работа, прежде всего, над собой. 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1257312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«Хороший друг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</a:t>
            </a:r>
            <a:r>
              <a:rPr kumimoji="0" lang="ru-RU" sz="4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это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настоящий клад».</a:t>
            </a: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lang="ru-RU" sz="4000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(китайская пословица)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42976" y="6488668"/>
            <a:ext cx="6994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Манилова Алипат Залбеговна, МБОУ «Лицей №8», г. Махачкала РД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 descr="C:\Users\Админ\AppData\Local\Microsoft\Windows\Temporary Internet Files\Content.Word\IMG_754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71475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0" y="5000636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.        Наш класс – это наша семья. Наша цель – научиться жить в коллективе так, чтобы никому не мешать, никого не обижать, чтобы всем было комфортно, приятно.  Для этого мы должны соблюдать определённые правила и совершать благородные поступки. Нам нужно научиться дарить друг другу тепло и доброту.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Высказывания о любви и дружбе. . Fashion-индустр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4" y="0"/>
            <a:ext cx="914407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Лучшие друзья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142852"/>
            <a:ext cx="3357553" cy="3000364"/>
          </a:xfrm>
          <a:prstGeom prst="rect">
            <a:avLst/>
          </a:prstGeom>
          <a:noFill/>
        </p:spPr>
      </p:pic>
      <p:pic>
        <p:nvPicPr>
          <p:cNvPr id="33798" name="Picture 6" descr="О дружбе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0"/>
            <a:ext cx="5457825" cy="3714752"/>
          </a:xfrm>
          <a:prstGeom prst="rect">
            <a:avLst/>
          </a:prstGeom>
          <a:noFill/>
        </p:spPr>
      </p:pic>
      <p:pic>
        <p:nvPicPr>
          <p:cNvPr id="33800" name="Picture 8" descr="Праздники - Международный день дружбы - 30 Июля 2015 - Друзья, открыт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705225"/>
            <a:ext cx="4357718" cy="3152775"/>
          </a:xfrm>
          <a:prstGeom prst="rect">
            <a:avLst/>
          </a:prstGeom>
          <a:noFill/>
        </p:spPr>
      </p:pic>
      <p:pic>
        <p:nvPicPr>
          <p:cNvPr id="33802" name="Picture 10" descr="Открытки - Международный день дружбы - Друзья- котят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3281340"/>
            <a:ext cx="3857620" cy="3576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Обои скачать обои для рабочего стола,картинки на рабочий стол,заставки,изображения из раздела Животные Разные вмест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5214950"/>
            <a:ext cx="2079610" cy="1643050"/>
          </a:xfrm>
          <a:prstGeom prst="rect">
            <a:avLst/>
          </a:prstGeom>
          <a:noFill/>
        </p:spPr>
      </p:pic>
      <p:pic>
        <p:nvPicPr>
          <p:cNvPr id="36870" name="Picture 6" descr="Животные Львы Фото Обои рабочий стол - Львы - ЖИВОТНЫЕ - КАРТИНКИ ФОТО - КАРТИНКИ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86388"/>
            <a:ext cx="2095483" cy="1571612"/>
          </a:xfrm>
          <a:prstGeom prst="rect">
            <a:avLst/>
          </a:prstGeom>
          <a:noFill/>
        </p:spPr>
      </p:pic>
      <p:pic>
        <p:nvPicPr>
          <p:cNvPr id="36872" name="Picture 8" descr="Обои Пингвины Животные Фото 29064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5143512"/>
            <a:ext cx="2571736" cy="1714488"/>
          </a:xfrm>
          <a:prstGeom prst="rect">
            <a:avLst/>
          </a:prstGeom>
          <a:noFill/>
        </p:spPr>
      </p:pic>
      <p:pic>
        <p:nvPicPr>
          <p:cNvPr id="36874" name="Picture 10" descr="Мы такие разные.. . (24 фото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5000636"/>
            <a:ext cx="2452662" cy="1857363"/>
          </a:xfrm>
          <a:prstGeom prst="rect">
            <a:avLst/>
          </a:prstGeom>
          <a:noFill/>
        </p:spPr>
      </p:pic>
      <p:pic>
        <p:nvPicPr>
          <p:cNvPr id="36878" name="Picture 14" descr="Жираф и страус фото, Жираф и страус фото обои рабочий стол, фото фотографии животные картинка жираф изображение wallpap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2264" y="3286123"/>
            <a:ext cx="2571735" cy="1857389"/>
          </a:xfrm>
          <a:prstGeom prst="rect">
            <a:avLst/>
          </a:prstGeom>
          <a:noFill/>
        </p:spPr>
      </p:pic>
      <p:pic>
        <p:nvPicPr>
          <p:cNvPr id="36884" name="Picture 20" descr="Фото животных: Как хорошо, что ты со мной russian.china.org.c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43372" y="3143248"/>
            <a:ext cx="2476472" cy="1844191"/>
          </a:xfrm>
          <a:prstGeom prst="rect">
            <a:avLst/>
          </a:prstGeom>
          <a:noFill/>
        </p:spPr>
      </p:pic>
      <p:pic>
        <p:nvPicPr>
          <p:cNvPr id="14" name="Picture 16" descr="Косметика для кожи &quot; 2013 &quot; Октябрь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43372" y="1428736"/>
            <a:ext cx="2477891" cy="2071678"/>
          </a:xfrm>
          <a:prstGeom prst="rect">
            <a:avLst/>
          </a:prstGeom>
          <a:noFill/>
        </p:spPr>
      </p:pic>
      <p:pic>
        <p:nvPicPr>
          <p:cNvPr id="36888" name="Picture 24" descr="счастливые животные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3571876"/>
            <a:ext cx="2186086" cy="1714512"/>
          </a:xfrm>
          <a:prstGeom prst="rect">
            <a:avLst/>
          </a:prstGeom>
          <a:noFill/>
        </p:spPr>
      </p:pic>
      <p:pic>
        <p:nvPicPr>
          <p:cNvPr id="36890" name="Picture 26" descr="Последние новости России и мира, интересные статьи, факты, фото, эко. Наш обзор событий на портале Свободная планета.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143108" y="3357562"/>
            <a:ext cx="2190723" cy="1928826"/>
          </a:xfrm>
          <a:prstGeom prst="rect">
            <a:avLst/>
          </a:prstGeom>
          <a:noFill/>
        </p:spPr>
      </p:pic>
      <p:pic>
        <p:nvPicPr>
          <p:cNvPr id="36892" name="Picture 28" descr="Новая свежая подборка фото животных (36 фото)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000232" y="0"/>
            <a:ext cx="2197808" cy="1695451"/>
          </a:xfrm>
          <a:prstGeom prst="rect">
            <a:avLst/>
          </a:prstGeom>
          <a:noFill/>
        </p:spPr>
      </p:pic>
      <p:pic>
        <p:nvPicPr>
          <p:cNvPr id="36894" name="Picture 30" descr="Милые животные на снимках (35 фото)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2071669" cy="1643050"/>
          </a:xfrm>
          <a:prstGeom prst="rect">
            <a:avLst/>
          </a:prstGeom>
          <a:noFill/>
        </p:spPr>
      </p:pic>
      <p:pic>
        <p:nvPicPr>
          <p:cNvPr id="36896" name="Picture 32" descr="Животные Интересные фото братьев наших меньших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714480" y="1571612"/>
            <a:ext cx="2464611" cy="1785950"/>
          </a:xfrm>
          <a:prstGeom prst="rect">
            <a:avLst/>
          </a:prstGeom>
          <a:noFill/>
        </p:spPr>
      </p:pic>
      <p:pic>
        <p:nvPicPr>
          <p:cNvPr id="36898" name="Picture 34" descr="Не только мы любим улыбаться и животные тоже :) (фото) Хрюшка - Tut interesno.ru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715140" y="0"/>
            <a:ext cx="2428860" cy="1571612"/>
          </a:xfrm>
          <a:prstGeom prst="rect">
            <a:avLst/>
          </a:prstGeom>
          <a:noFill/>
        </p:spPr>
      </p:pic>
      <p:pic>
        <p:nvPicPr>
          <p:cNvPr id="36900" name="Picture 36" descr="ТК &quot;Волга&quot; : 13 сентября 201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1643050"/>
            <a:ext cx="2190723" cy="1928826"/>
          </a:xfrm>
          <a:prstGeom prst="rect">
            <a:avLst/>
          </a:prstGeom>
          <a:noFill/>
        </p:spPr>
      </p:pic>
      <p:pic>
        <p:nvPicPr>
          <p:cNvPr id="36902" name="Picture 38" descr="Фото лисы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572264" y="1571612"/>
            <a:ext cx="2571736" cy="1769880"/>
          </a:xfrm>
          <a:prstGeom prst="rect">
            <a:avLst/>
          </a:prstGeom>
          <a:noFill/>
        </p:spPr>
      </p:pic>
      <p:pic>
        <p:nvPicPr>
          <p:cNvPr id="36904" name="Picture 40" descr="Обои Слоны Животные Фото 211432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143372" y="0"/>
            <a:ext cx="2595539" cy="1643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7" name="Picture 9" descr="C:\Users\admin\Desktop\201pFrP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115616" y="620713"/>
            <a:ext cx="7113984" cy="550545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/>
              <a:t> </a:t>
            </a:r>
            <a:r>
              <a:rPr lang="ru-RU" sz="3600" dirty="0"/>
              <a:t>Старый друг </a:t>
            </a:r>
            <a:r>
              <a:rPr lang="ru-RU" sz="3600" dirty="0" smtClean="0"/>
              <a:t>лучше</a:t>
            </a:r>
            <a:endParaRPr lang="ru-RU" sz="3600" dirty="0"/>
          </a:p>
          <a:p>
            <a:pPr>
              <a:buNone/>
            </a:pPr>
            <a:r>
              <a:rPr lang="ru-RU" sz="3600" dirty="0"/>
              <a:t> </a:t>
            </a:r>
            <a:r>
              <a:rPr lang="ru-RU" sz="3600" dirty="0" smtClean="0"/>
              <a:t>Был </a:t>
            </a:r>
            <a:r>
              <a:rPr lang="ru-RU" sz="3600" dirty="0"/>
              <a:t>бы друг, найдется и </a:t>
            </a:r>
          </a:p>
          <a:p>
            <a:pPr>
              <a:buNone/>
            </a:pPr>
            <a:r>
              <a:rPr lang="ru-RU" sz="3600" dirty="0"/>
              <a:t> </a:t>
            </a:r>
            <a:r>
              <a:rPr lang="ru-RU" sz="3600" dirty="0" smtClean="0"/>
              <a:t>Доброе </a:t>
            </a:r>
            <a:r>
              <a:rPr lang="ru-RU" sz="3600" dirty="0"/>
              <a:t>братство дороже </a:t>
            </a:r>
            <a:r>
              <a:rPr lang="ru-RU" sz="3600" dirty="0" smtClean="0"/>
              <a:t>любого</a:t>
            </a:r>
            <a:endParaRPr lang="ru-RU" sz="3600" dirty="0"/>
          </a:p>
          <a:p>
            <a:pPr>
              <a:buNone/>
            </a:pPr>
            <a:r>
              <a:rPr lang="ru-RU" sz="3600" dirty="0"/>
              <a:t>    </a:t>
            </a:r>
          </a:p>
          <a:p>
            <a:pPr>
              <a:buNone/>
            </a:pPr>
            <a:r>
              <a:rPr lang="ru-RU" sz="3600" dirty="0"/>
              <a:t> </a:t>
            </a:r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 Не </a:t>
            </a:r>
            <a:r>
              <a:rPr lang="ru-RU" sz="3600" dirty="0"/>
              <a:t>забывай друга ни в радости, </a:t>
            </a:r>
            <a:r>
              <a:rPr lang="ru-RU" sz="3600" dirty="0" smtClean="0"/>
              <a:t>ни</a:t>
            </a:r>
            <a:endParaRPr lang="ru-RU" sz="3600" dirty="0"/>
          </a:p>
          <a:p>
            <a:pPr>
              <a:buNone/>
            </a:pPr>
            <a:r>
              <a:rPr lang="ru-RU" sz="3600" dirty="0"/>
              <a:t> </a:t>
            </a:r>
            <a:r>
              <a:rPr lang="ru-RU" sz="3600" dirty="0" smtClean="0"/>
              <a:t>Друга </a:t>
            </a:r>
            <a:r>
              <a:rPr lang="ru-RU" sz="3600" dirty="0"/>
              <a:t>ищи, а </a:t>
            </a:r>
            <a:r>
              <a:rPr lang="ru-RU" sz="3600" dirty="0" smtClean="0"/>
              <a:t>найдешь</a:t>
            </a:r>
            <a:endParaRPr lang="ru-RU" sz="3600" dirty="0"/>
          </a:p>
          <a:p>
            <a:pPr>
              <a:buNone/>
            </a:pPr>
            <a:r>
              <a:rPr lang="ru-RU" sz="3600" dirty="0"/>
              <a:t> </a:t>
            </a:r>
            <a:r>
              <a:rPr lang="ru-RU" sz="3600" dirty="0" smtClean="0"/>
              <a:t>Сам </a:t>
            </a:r>
            <a:r>
              <a:rPr lang="ru-RU" sz="3600" dirty="0"/>
              <a:t>пропадай, а </a:t>
            </a:r>
            <a:r>
              <a:rPr lang="ru-RU" sz="3600" dirty="0" smtClean="0"/>
              <a:t>товарища</a:t>
            </a:r>
            <a:endParaRPr lang="ru-RU" sz="3600" dirty="0"/>
          </a:p>
          <a:p>
            <a:pPr>
              <a:buNone/>
            </a:pPr>
            <a:r>
              <a:rPr lang="ru-RU" sz="3600" dirty="0"/>
              <a:t>       </a:t>
            </a:r>
          </a:p>
          <a:p>
            <a:pPr>
              <a:buNone/>
            </a:pPr>
            <a:r>
              <a:rPr lang="ru-RU" sz="3600" dirty="0"/>
              <a:t> </a:t>
            </a:r>
          </a:p>
          <a:p>
            <a:pPr>
              <a:buNone/>
            </a:pPr>
            <a:r>
              <a:rPr lang="ru-RU" sz="3600" dirty="0"/>
              <a:t> </a:t>
            </a:r>
            <a:r>
              <a:rPr lang="ru-RU" sz="3600" dirty="0" smtClean="0"/>
              <a:t>Друга иметь -  себя </a:t>
            </a:r>
            <a:endParaRPr lang="ru-RU" sz="3600" dirty="0"/>
          </a:p>
          <a:p>
            <a:pPr>
              <a:buNone/>
            </a:pPr>
            <a:r>
              <a:rPr lang="ru-RU" sz="3600" dirty="0"/>
              <a:t> </a:t>
            </a:r>
            <a:r>
              <a:rPr lang="ru-RU" sz="3600" dirty="0" smtClean="0"/>
              <a:t>Друга </a:t>
            </a:r>
            <a:r>
              <a:rPr lang="ru-RU" sz="3600" dirty="0"/>
              <a:t>за </a:t>
            </a:r>
            <a:r>
              <a:rPr lang="ru-RU" sz="3600" dirty="0" smtClean="0"/>
              <a:t>деньги</a:t>
            </a:r>
            <a:endParaRPr lang="ru-RU" sz="3600" dirty="0"/>
          </a:p>
          <a:p>
            <a:pPr>
              <a:buNone/>
            </a:pPr>
            <a:r>
              <a:rPr lang="ru-RU" sz="3600" dirty="0"/>
              <a:t> </a:t>
            </a:r>
            <a:r>
              <a:rPr lang="ru-RU" sz="3600" dirty="0" smtClean="0"/>
              <a:t>Друг познается</a:t>
            </a:r>
            <a:endParaRPr lang="ru-RU" sz="3600" dirty="0"/>
          </a:p>
          <a:p>
            <a:pPr>
              <a:buNone/>
            </a:pPr>
            <a:r>
              <a:rPr lang="ru-RU" sz="3600" dirty="0"/>
              <a:t>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39952" y="548680"/>
            <a:ext cx="23042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 smtClean="0">
                <a:solidFill>
                  <a:srgbClr val="FF0000"/>
                </a:solidFill>
              </a:rPr>
              <a:t>новых двух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32040" y="908720"/>
            <a:ext cx="23042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 smtClean="0">
                <a:solidFill>
                  <a:srgbClr val="FF0000"/>
                </a:solidFill>
              </a:rPr>
              <a:t>недруг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68144" y="1340768"/>
            <a:ext cx="23042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 smtClean="0">
                <a:solidFill>
                  <a:srgbClr val="FF0000"/>
                </a:solidFill>
              </a:rPr>
              <a:t>богатства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192" y="2492896"/>
            <a:ext cx="23042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 smtClean="0">
                <a:solidFill>
                  <a:srgbClr val="FF0000"/>
                </a:solidFill>
              </a:rPr>
              <a:t>в горе</a:t>
            </a:r>
            <a:endParaRPr lang="ru-RU" sz="25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6056" y="2852936"/>
            <a:ext cx="23042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 smtClean="0">
                <a:solidFill>
                  <a:srgbClr val="FF0000"/>
                </a:solidFill>
              </a:rPr>
              <a:t>береги</a:t>
            </a:r>
            <a:endParaRPr lang="ru-RU" sz="25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80112" y="3212976"/>
            <a:ext cx="23042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 smtClean="0">
                <a:solidFill>
                  <a:srgbClr val="FF0000"/>
                </a:solidFill>
              </a:rPr>
              <a:t>выручай</a:t>
            </a:r>
            <a:endParaRPr lang="ru-RU" sz="25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67944" y="4365104"/>
            <a:ext cx="23042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>
                <a:solidFill>
                  <a:srgbClr val="FF0000"/>
                </a:solidFill>
              </a:rPr>
              <a:t>н</a:t>
            </a:r>
            <a:r>
              <a:rPr lang="ru-RU" sz="2500" dirty="0" smtClean="0">
                <a:solidFill>
                  <a:srgbClr val="FF0000"/>
                </a:solidFill>
              </a:rPr>
              <a:t>е жалеть</a:t>
            </a:r>
            <a:endParaRPr lang="ru-RU" sz="25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63888" y="4725144"/>
            <a:ext cx="23042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 smtClean="0">
                <a:solidFill>
                  <a:srgbClr val="FF0000"/>
                </a:solidFill>
              </a:rPr>
              <a:t>не купишь</a:t>
            </a:r>
            <a:endParaRPr lang="ru-RU" sz="25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51920" y="5085184"/>
            <a:ext cx="23042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 smtClean="0">
                <a:solidFill>
                  <a:srgbClr val="FF0000"/>
                </a:solidFill>
              </a:rPr>
              <a:t>в беде</a:t>
            </a:r>
            <a:endParaRPr lang="ru-RU" sz="2500" dirty="0">
              <a:solidFill>
                <a:srgbClr val="FF0000"/>
              </a:solidFill>
            </a:endParaRPr>
          </a:p>
        </p:txBody>
      </p:sp>
      <p:pic>
        <p:nvPicPr>
          <p:cNvPr id="16386" name="Picture 2" descr="7ba.Ru 03:05 сайт для продвинутых телефонов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3714752"/>
            <a:ext cx="3643306" cy="294799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Ситуация №1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00200"/>
            <a:ext cx="8186766" cy="4472005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Вы пришли с тренировки и буквально валитесь с ног от усталости, но тут звонит ваш друг и просит помочь: ему нужно отнести в мастерскую тяжелый монитор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«</a:t>
            </a:r>
            <a:r>
              <a:rPr lang="ru-RU" dirty="0">
                <a:solidFill>
                  <a:srgbClr val="FF0000"/>
                </a:solidFill>
              </a:rPr>
              <a:t>Друга иметь – себя не жалеть»</a:t>
            </a:r>
          </a:p>
        </p:txBody>
      </p:sp>
      <p:pic>
        <p:nvPicPr>
          <p:cNvPr id="15362" name="Picture 2" descr="Красивые мотиваторы про дружбу и друзей (21 фото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928934"/>
            <a:ext cx="3429024" cy="265749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5366" name="Picture 6" descr="Психология Счастья : Hobbies Group. . Health &amp; Beauty : Odnoklassnik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857496"/>
            <a:ext cx="3333750" cy="2628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Ситуация № 2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Вы играли в футбол во дворе. Ваш друг сломал руку. </a:t>
            </a:r>
            <a:endParaRPr lang="ru-RU" dirty="0" smtClean="0"/>
          </a:p>
          <a:p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/>
              <a:t>                   </a:t>
            </a:r>
          </a:p>
          <a:p>
            <a:pPr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«</a:t>
            </a:r>
            <a:r>
              <a:rPr lang="ru-RU" dirty="0">
                <a:solidFill>
                  <a:srgbClr val="FF0000"/>
                </a:solidFill>
              </a:rPr>
              <a:t>Друг познается в беде»</a:t>
            </a:r>
          </a:p>
        </p:txBody>
      </p:sp>
      <p:pic>
        <p:nvPicPr>
          <p:cNvPr id="4" name="Picture 4" descr="Мир в Боге &quot; Когда можно смотреть свысо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2928934"/>
            <a:ext cx="4000528" cy="25032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4338" name="Picture 2" descr="Результаты Agel. . Растяжение связок. . FLX. сильная боль в колене что делать растяжение маточных связки - Когда и как можно уз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143248"/>
            <a:ext cx="3524243" cy="250030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Ситуация № 3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Ваш друг поступил с вами подло, но потом решил вернуть вашу дружбу, предложив дорогой  </a:t>
            </a:r>
            <a:r>
              <a:rPr lang="ru-RU" dirty="0" smtClean="0"/>
              <a:t>подарок.</a:t>
            </a:r>
          </a:p>
          <a:p>
            <a:endParaRPr lang="ru-RU" dirty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       </a:t>
            </a: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«</a:t>
            </a:r>
            <a:r>
              <a:rPr lang="ru-RU" dirty="0">
                <a:solidFill>
                  <a:srgbClr val="FF0000"/>
                </a:solidFill>
              </a:rPr>
              <a:t>Друга </a:t>
            </a:r>
            <a:r>
              <a:rPr lang="ru-RU" dirty="0" smtClean="0">
                <a:solidFill>
                  <a:srgbClr val="FF0000"/>
                </a:solidFill>
              </a:rPr>
              <a:t>за </a:t>
            </a:r>
            <a:r>
              <a:rPr lang="ru-RU" dirty="0">
                <a:solidFill>
                  <a:srgbClr val="FF0000"/>
                </a:solidFill>
              </a:rPr>
              <a:t>деньги не купишь»</a:t>
            </a:r>
          </a:p>
        </p:txBody>
      </p:sp>
      <p:pic>
        <p:nvPicPr>
          <p:cNvPr id="5" name="Picture 2" descr="Рейтинг самых глупых новогодних подарков - Trend Life"/>
          <p:cNvPicPr/>
          <p:nvPr/>
        </p:nvPicPr>
        <p:blipFill rotWithShape="1">
          <a:blip r:embed="rId2"/>
          <a:srcRect l="9127" t="10924" r="11446" b="32027"/>
          <a:stretch/>
        </p:blipFill>
        <p:spPr bwMode="auto">
          <a:xfrm>
            <a:off x="1000100" y="3214686"/>
            <a:ext cx="3538535" cy="21431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316" name="Picture 4" descr="Подарок другу на день рождения - оригинальный подарок для приятел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2786058"/>
            <a:ext cx="2286015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Для </a:t>
            </a:r>
            <a:r>
              <a:rPr lang="ru-RU" dirty="0">
                <a:solidFill>
                  <a:srgbClr val="FF0000"/>
                </a:solidFill>
              </a:rPr>
              <a:t>дружбы важно:</a:t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>
            <a:normAutofit fontScale="70000" lnSpcReduction="20000"/>
          </a:bodyPr>
          <a:lstStyle/>
          <a:p>
            <a:r>
              <a:rPr lang="ru-RU" sz="3400" dirty="0"/>
              <a:t>уважение и доверие  к другу,</a:t>
            </a:r>
          </a:p>
          <a:p>
            <a:pPr lvl="0"/>
            <a:r>
              <a:rPr lang="ru-RU" sz="3400" dirty="0"/>
              <a:t> готовность оказать помощь и поддержку,</a:t>
            </a:r>
          </a:p>
          <a:p>
            <a:pPr lvl="0"/>
            <a:r>
              <a:rPr lang="ru-RU" sz="3400" dirty="0"/>
              <a:t> принципиальность,</a:t>
            </a:r>
          </a:p>
          <a:p>
            <a:r>
              <a:rPr lang="ru-RU" sz="3400" dirty="0"/>
              <a:t> умение критиковать (и себя в том числе),</a:t>
            </a:r>
          </a:p>
          <a:p>
            <a:r>
              <a:rPr lang="ru-RU" sz="3400" dirty="0"/>
              <a:t> прямота, принципиальность,</a:t>
            </a:r>
          </a:p>
          <a:p>
            <a:pPr lvl="0"/>
            <a:r>
              <a:rPr lang="ru-RU" sz="3400" dirty="0"/>
              <a:t>искренность,</a:t>
            </a:r>
          </a:p>
          <a:p>
            <a:pPr lvl="0"/>
            <a:r>
              <a:rPr lang="ru-RU" sz="3400" dirty="0"/>
              <a:t>честность,</a:t>
            </a:r>
          </a:p>
          <a:p>
            <a:pPr lvl="0"/>
            <a:r>
              <a:rPr lang="ru-RU" sz="3400" dirty="0"/>
              <a:t>забота,</a:t>
            </a:r>
          </a:p>
          <a:p>
            <a:r>
              <a:rPr lang="ru-RU" sz="3400" dirty="0"/>
              <a:t>бескорыстие,</a:t>
            </a:r>
          </a:p>
          <a:p>
            <a:pPr lvl="0"/>
            <a:r>
              <a:rPr lang="ru-RU" sz="3400" dirty="0"/>
              <a:t>равенство</a:t>
            </a:r>
            <a:r>
              <a:rPr lang="ru-RU" sz="3400" dirty="0" smtClean="0"/>
              <a:t>,</a:t>
            </a:r>
            <a:endParaRPr lang="ru-RU" sz="3400" dirty="0"/>
          </a:p>
          <a:p>
            <a:pPr lvl="0"/>
            <a:r>
              <a:rPr lang="ru-RU" sz="3400" dirty="0"/>
              <a:t>преданность,</a:t>
            </a:r>
          </a:p>
          <a:p>
            <a:pPr lvl="0"/>
            <a:r>
              <a:rPr lang="ru-RU" sz="3400" dirty="0"/>
              <a:t>верность,</a:t>
            </a:r>
          </a:p>
          <a:p>
            <a:pPr lvl="0"/>
            <a:r>
              <a:rPr lang="ru-RU" sz="3400" dirty="0"/>
              <a:t>богатый внутренний мир,</a:t>
            </a:r>
          </a:p>
          <a:p>
            <a:pPr lvl="0"/>
            <a:r>
              <a:rPr lang="ru-RU" sz="3400" dirty="0"/>
              <a:t> требовательность.</a:t>
            </a:r>
          </a:p>
          <a:p>
            <a:pPr lvl="0">
              <a:buFont typeface="Wingdings" pitchFamily="2" charset="2"/>
              <a:buChar char="Ø"/>
            </a:pPr>
            <a:endParaRPr lang="ru-RU" dirty="0"/>
          </a:p>
          <a:p>
            <a:endParaRPr lang="ru-RU" dirty="0"/>
          </a:p>
        </p:txBody>
      </p:sp>
      <p:pic>
        <p:nvPicPr>
          <p:cNvPr id="12290" name="Picture 2" descr="Видео Музыкальная Открытка - Спасибо за дружбу!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604610"/>
            <a:ext cx="4357686" cy="425339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1255</Words>
  <Application>Microsoft Office PowerPoint</Application>
  <PresentationFormat>Экран (4:3)</PresentationFormat>
  <Paragraphs>187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Ситуация №1 </vt:lpstr>
      <vt:lpstr>Ситуация № 2 </vt:lpstr>
      <vt:lpstr>Ситуация № 3</vt:lpstr>
      <vt:lpstr>Для дружбы важно: </vt:lpstr>
      <vt:lpstr>Презентация PowerPoint</vt:lpstr>
      <vt:lpstr>«Знаю ли я своего друга?» </vt:lpstr>
      <vt:lpstr> Помните: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Дружба</dc:title>
  <dc:creator>Наталия</dc:creator>
  <cp:lastModifiedBy>user</cp:lastModifiedBy>
  <cp:revision>62</cp:revision>
  <dcterms:created xsi:type="dcterms:W3CDTF">2011-11-24T16:26:37Z</dcterms:created>
  <dcterms:modified xsi:type="dcterms:W3CDTF">2017-01-26T08:06:59Z</dcterms:modified>
</cp:coreProperties>
</file>